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2"/>
  </p:notesMasterIdLst>
  <p:sldIdLst>
    <p:sldId id="256" r:id="rId2"/>
    <p:sldId id="257" r:id="rId3"/>
    <p:sldId id="275" r:id="rId4"/>
    <p:sldId id="258" r:id="rId5"/>
    <p:sldId id="285" r:id="rId6"/>
    <p:sldId id="259" r:id="rId7"/>
    <p:sldId id="286" r:id="rId8"/>
    <p:sldId id="293" r:id="rId9"/>
    <p:sldId id="266" r:id="rId10"/>
    <p:sldId id="280" r:id="rId11"/>
    <p:sldId id="282" r:id="rId12"/>
    <p:sldId id="284" r:id="rId13"/>
    <p:sldId id="269" r:id="rId14"/>
    <p:sldId id="272" r:id="rId15"/>
    <p:sldId id="274" r:id="rId16"/>
    <p:sldId id="289" r:id="rId17"/>
    <p:sldId id="261" r:id="rId18"/>
    <p:sldId id="288" r:id="rId19"/>
    <p:sldId id="287" r:id="rId20"/>
    <p:sldId id="265"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3" d="100"/>
          <a:sy n="83" d="100"/>
        </p:scale>
        <p:origin x="163"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AFE90E7-97B3-461D-BA2E-9ECCA664C6C6}" type="datetimeFigureOut">
              <a:rPr lang="en-US" smtClean="0"/>
              <a:t>4/26/2018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10C4B98-869A-43B9-9CBD-DB301E9F85C7}" type="slidenum">
              <a:rPr lang="en-US" smtClean="0"/>
              <a:t>‹#›</a:t>
            </a:fld>
            <a:endParaRPr lang="en-US"/>
          </a:p>
        </p:txBody>
      </p:sp>
    </p:spTree>
    <p:extLst>
      <p:ext uri="{BB962C8B-B14F-4D97-AF65-F5344CB8AC3E}">
        <p14:creationId xmlns:p14="http://schemas.microsoft.com/office/powerpoint/2010/main" val="5321543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 example of the engineering design cycle. </a:t>
            </a:r>
          </a:p>
          <a:p>
            <a:endParaRPr lang="en-US" dirty="0"/>
          </a:p>
        </p:txBody>
      </p:sp>
      <p:sp>
        <p:nvSpPr>
          <p:cNvPr id="4" name="Slide Number Placeholder 3"/>
          <p:cNvSpPr>
            <a:spLocks noGrp="1"/>
          </p:cNvSpPr>
          <p:nvPr>
            <p:ph type="sldNum" sz="quarter" idx="10"/>
          </p:nvPr>
        </p:nvSpPr>
        <p:spPr/>
        <p:txBody>
          <a:bodyPr/>
          <a:lstStyle/>
          <a:p>
            <a:fld id="{47DD6C9E-52B4-489A-9D9C-DC71873FF122}" type="slidenum">
              <a:rPr lang="en-US" smtClean="0"/>
              <a:t>3</a:t>
            </a:fld>
            <a:endParaRPr lang="en-US"/>
          </a:p>
        </p:txBody>
      </p:sp>
    </p:spTree>
    <p:extLst>
      <p:ext uri="{BB962C8B-B14F-4D97-AF65-F5344CB8AC3E}">
        <p14:creationId xmlns:p14="http://schemas.microsoft.com/office/powerpoint/2010/main" val="27112985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0 and 1 could represent true or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Iterative Design process</a:t>
            </a:r>
          </a:p>
          <a:p>
            <a:endParaRPr lang="en-US" dirty="0"/>
          </a:p>
        </p:txBody>
      </p:sp>
      <p:sp>
        <p:nvSpPr>
          <p:cNvPr id="4" name="Slide Number Placeholder 3"/>
          <p:cNvSpPr>
            <a:spLocks noGrp="1"/>
          </p:cNvSpPr>
          <p:nvPr>
            <p:ph type="sldNum" sz="quarter" idx="10"/>
          </p:nvPr>
        </p:nvSpPr>
        <p:spPr/>
        <p:txBody>
          <a:bodyPr/>
          <a:lstStyle/>
          <a:p>
            <a:fld id="{47DD6C9E-52B4-489A-9D9C-DC71873FF122}" type="slidenum">
              <a:rPr lang="en-US" smtClean="0"/>
              <a:t>9</a:t>
            </a:fld>
            <a:endParaRPr lang="en-US"/>
          </a:p>
        </p:txBody>
      </p:sp>
    </p:spTree>
    <p:extLst>
      <p:ext uri="{BB962C8B-B14F-4D97-AF65-F5344CB8AC3E}">
        <p14:creationId xmlns:p14="http://schemas.microsoft.com/office/powerpoint/2010/main" val="16791598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cITS</a:t>
            </a:r>
            <a:r>
              <a:rPr lang="en-US" dirty="0"/>
              <a:t> is heat inducible</a:t>
            </a:r>
          </a:p>
          <a:p>
            <a:r>
              <a:rPr lang="en-US" dirty="0" err="1"/>
              <a:t>zGFP</a:t>
            </a:r>
            <a:r>
              <a:rPr lang="en-US" dirty="0"/>
              <a:t> is cloned as a second </a:t>
            </a:r>
            <a:r>
              <a:rPr lang="en-US" dirty="0" err="1"/>
              <a:t>cistron</a:t>
            </a:r>
            <a:r>
              <a:rPr lang="en-US" dirty="0"/>
              <a:t> </a:t>
            </a:r>
          </a:p>
          <a:p>
            <a:endParaRPr lang="en-US" dirty="0"/>
          </a:p>
        </p:txBody>
      </p:sp>
      <p:sp>
        <p:nvSpPr>
          <p:cNvPr id="4" name="Slide Number Placeholder 3"/>
          <p:cNvSpPr>
            <a:spLocks noGrp="1"/>
          </p:cNvSpPr>
          <p:nvPr>
            <p:ph type="sldNum" sz="quarter" idx="10"/>
          </p:nvPr>
        </p:nvSpPr>
        <p:spPr/>
        <p:txBody>
          <a:bodyPr/>
          <a:lstStyle/>
          <a:p>
            <a:fld id="{47DD6C9E-52B4-489A-9D9C-DC71873FF122}" type="slidenum">
              <a:rPr lang="en-US" smtClean="0"/>
              <a:t>10</a:t>
            </a:fld>
            <a:endParaRPr lang="en-US"/>
          </a:p>
        </p:txBody>
      </p:sp>
    </p:spTree>
    <p:extLst>
      <p:ext uri="{BB962C8B-B14F-4D97-AF65-F5344CB8AC3E}">
        <p14:creationId xmlns:p14="http://schemas.microsoft.com/office/powerpoint/2010/main" val="25176012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U AND V REPRESENT COMPETING REPRESSORS, NOT GFP (well U should be equal to GFP). </a:t>
            </a:r>
          </a:p>
        </p:txBody>
      </p:sp>
      <p:sp>
        <p:nvSpPr>
          <p:cNvPr id="4" name="Slide Number Placeholder 3"/>
          <p:cNvSpPr>
            <a:spLocks noGrp="1"/>
          </p:cNvSpPr>
          <p:nvPr>
            <p:ph type="sldNum" sz="quarter" idx="10"/>
          </p:nvPr>
        </p:nvSpPr>
        <p:spPr/>
        <p:txBody>
          <a:bodyPr/>
          <a:lstStyle/>
          <a:p>
            <a:fld id="{47DD6C9E-52B4-489A-9D9C-DC71873FF122}" type="slidenum">
              <a:rPr lang="en-US" smtClean="0"/>
              <a:t>11</a:t>
            </a:fld>
            <a:endParaRPr lang="en-US"/>
          </a:p>
        </p:txBody>
      </p:sp>
    </p:spTree>
    <p:extLst>
      <p:ext uri="{BB962C8B-B14F-4D97-AF65-F5344CB8AC3E}">
        <p14:creationId xmlns:p14="http://schemas.microsoft.com/office/powerpoint/2010/main" val="14275072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U AND V REPRESENT COMPETING REPRESSORS, NOT GFP (well U should be equal to GFP). </a:t>
            </a:r>
          </a:p>
        </p:txBody>
      </p:sp>
      <p:sp>
        <p:nvSpPr>
          <p:cNvPr id="4" name="Slide Number Placeholder 3"/>
          <p:cNvSpPr>
            <a:spLocks noGrp="1"/>
          </p:cNvSpPr>
          <p:nvPr>
            <p:ph type="sldNum" sz="quarter" idx="10"/>
          </p:nvPr>
        </p:nvSpPr>
        <p:spPr/>
        <p:txBody>
          <a:bodyPr/>
          <a:lstStyle/>
          <a:p>
            <a:fld id="{47DD6C9E-52B4-489A-9D9C-DC71873FF122}" type="slidenum">
              <a:rPr lang="en-US" smtClean="0"/>
              <a:t>12</a:t>
            </a:fld>
            <a:endParaRPr lang="en-US"/>
          </a:p>
        </p:txBody>
      </p:sp>
    </p:spTree>
    <p:extLst>
      <p:ext uri="{BB962C8B-B14F-4D97-AF65-F5344CB8AC3E}">
        <p14:creationId xmlns:p14="http://schemas.microsoft.com/office/powerpoint/2010/main" val="11540592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Green= to make it dimensionless since it is used qualitatively </a:t>
            </a:r>
          </a:p>
          <a:p>
            <a:r>
              <a:rPr lang="en-US" dirty="0"/>
              <a:t>First term- coop repression of constative promoters. </a:t>
            </a:r>
          </a:p>
          <a:p>
            <a:r>
              <a:rPr lang="en-US" dirty="0"/>
              <a:t>Second term- decay</a:t>
            </a:r>
          </a:p>
        </p:txBody>
      </p:sp>
      <p:sp>
        <p:nvSpPr>
          <p:cNvPr id="4" name="Slide Number Placeholder 3"/>
          <p:cNvSpPr>
            <a:spLocks noGrp="1"/>
          </p:cNvSpPr>
          <p:nvPr>
            <p:ph type="sldNum" sz="quarter" idx="10"/>
          </p:nvPr>
        </p:nvSpPr>
        <p:spPr/>
        <p:txBody>
          <a:bodyPr/>
          <a:lstStyle/>
          <a:p>
            <a:fld id="{47DD6C9E-52B4-489A-9D9C-DC71873FF122}" type="slidenum">
              <a:rPr lang="en-US" smtClean="0"/>
              <a:t>13</a:t>
            </a:fld>
            <a:endParaRPr lang="en-US"/>
          </a:p>
        </p:txBody>
      </p:sp>
    </p:spTree>
    <p:extLst>
      <p:ext uri="{BB962C8B-B14F-4D97-AF65-F5344CB8AC3E}">
        <p14:creationId xmlns:p14="http://schemas.microsoft.com/office/powerpoint/2010/main" val="7216383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Transitioning, now these can be used to model </a:t>
            </a:r>
            <a:r>
              <a:rPr lang="en-US" dirty="0" err="1"/>
              <a:t>spects</a:t>
            </a:r>
            <a:r>
              <a:rPr lang="en-US" dirty="0"/>
              <a:t> of the genetic switch, like stability..</a:t>
            </a:r>
          </a:p>
        </p:txBody>
      </p:sp>
      <p:sp>
        <p:nvSpPr>
          <p:cNvPr id="4" name="Slide Number Placeholder 3"/>
          <p:cNvSpPr>
            <a:spLocks noGrp="1"/>
          </p:cNvSpPr>
          <p:nvPr>
            <p:ph type="sldNum" sz="quarter" idx="10"/>
          </p:nvPr>
        </p:nvSpPr>
        <p:spPr/>
        <p:txBody>
          <a:bodyPr/>
          <a:lstStyle/>
          <a:p>
            <a:fld id="{47DD6C9E-52B4-489A-9D9C-DC71873FF122}" type="slidenum">
              <a:rPr lang="en-US" smtClean="0"/>
              <a:t>14</a:t>
            </a:fld>
            <a:endParaRPr lang="en-US"/>
          </a:p>
        </p:txBody>
      </p:sp>
    </p:spTree>
    <p:extLst>
      <p:ext uri="{BB962C8B-B14F-4D97-AF65-F5344CB8AC3E}">
        <p14:creationId xmlns:p14="http://schemas.microsoft.com/office/powerpoint/2010/main" val="16426160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want something stable, unlike my memory freshman year when id cram for a test.</a:t>
            </a:r>
          </a:p>
        </p:txBody>
      </p:sp>
      <p:sp>
        <p:nvSpPr>
          <p:cNvPr id="4" name="Slide Number Placeholder 3"/>
          <p:cNvSpPr>
            <a:spLocks noGrp="1"/>
          </p:cNvSpPr>
          <p:nvPr>
            <p:ph type="sldNum" sz="quarter" idx="10"/>
          </p:nvPr>
        </p:nvSpPr>
        <p:spPr/>
        <p:txBody>
          <a:bodyPr/>
          <a:lstStyle/>
          <a:p>
            <a:fld id="{47DD6C9E-52B4-489A-9D9C-DC71873FF122}" type="slidenum">
              <a:rPr lang="en-US" smtClean="0"/>
              <a:t>15</a:t>
            </a:fld>
            <a:endParaRPr lang="en-US"/>
          </a:p>
        </p:txBody>
      </p:sp>
    </p:spTree>
    <p:extLst>
      <p:ext uri="{BB962C8B-B14F-4D97-AF65-F5344CB8AC3E}">
        <p14:creationId xmlns:p14="http://schemas.microsoft.com/office/powerpoint/2010/main" val="18550595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want something stable, unlike my memory freshman year when id cram for a test.</a:t>
            </a:r>
          </a:p>
        </p:txBody>
      </p:sp>
      <p:sp>
        <p:nvSpPr>
          <p:cNvPr id="4" name="Slide Number Placeholder 3"/>
          <p:cNvSpPr>
            <a:spLocks noGrp="1"/>
          </p:cNvSpPr>
          <p:nvPr>
            <p:ph type="sldNum" sz="quarter" idx="10"/>
          </p:nvPr>
        </p:nvSpPr>
        <p:spPr/>
        <p:txBody>
          <a:bodyPr/>
          <a:lstStyle/>
          <a:p>
            <a:fld id="{47DD6C9E-52B4-489A-9D9C-DC71873FF122}" type="slidenum">
              <a:rPr lang="en-US" smtClean="0"/>
              <a:t>16</a:t>
            </a:fld>
            <a:endParaRPr lang="en-US"/>
          </a:p>
        </p:txBody>
      </p:sp>
    </p:spTree>
    <p:extLst>
      <p:ext uri="{BB962C8B-B14F-4D97-AF65-F5344CB8AC3E}">
        <p14:creationId xmlns:p14="http://schemas.microsoft.com/office/powerpoint/2010/main" val="27477785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7D30A2-3307-4A0E-97A9-31322CCCB32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DF3A09A-BC36-4B61-A95B-CF960F4B7D1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33D831C-DCBC-4DA3-8DB2-D2FFD41B34B8}"/>
              </a:ext>
            </a:extLst>
          </p:cNvPr>
          <p:cNvSpPr>
            <a:spLocks noGrp="1"/>
          </p:cNvSpPr>
          <p:nvPr>
            <p:ph type="dt" sz="half" idx="10"/>
          </p:nvPr>
        </p:nvSpPr>
        <p:spPr/>
        <p:txBody>
          <a:bodyPr/>
          <a:lstStyle/>
          <a:p>
            <a:fld id="{49A6D4A1-BFE4-4142-90E7-746CCE786B34}" type="datetimeFigureOut">
              <a:rPr lang="en-US" smtClean="0"/>
              <a:t>4/26/2018</a:t>
            </a:fld>
            <a:endParaRPr lang="en-US"/>
          </a:p>
        </p:txBody>
      </p:sp>
      <p:sp>
        <p:nvSpPr>
          <p:cNvPr id="5" name="Footer Placeholder 4">
            <a:extLst>
              <a:ext uri="{FF2B5EF4-FFF2-40B4-BE49-F238E27FC236}">
                <a16:creationId xmlns:a16="http://schemas.microsoft.com/office/drawing/2014/main" id="{60C62876-559D-4142-A188-E01A9A1B860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B52065F-E7E1-4169-83B1-9E9A728258B4}"/>
              </a:ext>
            </a:extLst>
          </p:cNvPr>
          <p:cNvSpPr>
            <a:spLocks noGrp="1"/>
          </p:cNvSpPr>
          <p:nvPr>
            <p:ph type="sldNum" sz="quarter" idx="12"/>
          </p:nvPr>
        </p:nvSpPr>
        <p:spPr/>
        <p:txBody>
          <a:bodyPr/>
          <a:lstStyle/>
          <a:p>
            <a:fld id="{267D30E4-F811-47D2-8EF6-0D67974C0CAE}" type="slidenum">
              <a:rPr lang="en-US" smtClean="0"/>
              <a:t>‹#›</a:t>
            </a:fld>
            <a:endParaRPr lang="en-US"/>
          </a:p>
        </p:txBody>
      </p:sp>
    </p:spTree>
    <p:extLst>
      <p:ext uri="{BB962C8B-B14F-4D97-AF65-F5344CB8AC3E}">
        <p14:creationId xmlns:p14="http://schemas.microsoft.com/office/powerpoint/2010/main" val="24367193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08D5E9-AEE1-4D4F-832D-327F39FFA74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7BFA381-26EB-4C2C-9AFF-69F4ECFFB0DB}"/>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321C696-11B8-43DA-A3FF-A3ED8E63ABD8}"/>
              </a:ext>
            </a:extLst>
          </p:cNvPr>
          <p:cNvSpPr>
            <a:spLocks noGrp="1"/>
          </p:cNvSpPr>
          <p:nvPr>
            <p:ph type="dt" sz="half" idx="10"/>
          </p:nvPr>
        </p:nvSpPr>
        <p:spPr/>
        <p:txBody>
          <a:bodyPr/>
          <a:lstStyle/>
          <a:p>
            <a:fld id="{49A6D4A1-BFE4-4142-90E7-746CCE786B34}" type="datetimeFigureOut">
              <a:rPr lang="en-US" smtClean="0"/>
              <a:t>4/26/2018</a:t>
            </a:fld>
            <a:endParaRPr lang="en-US"/>
          </a:p>
        </p:txBody>
      </p:sp>
      <p:sp>
        <p:nvSpPr>
          <p:cNvPr id="5" name="Footer Placeholder 4">
            <a:extLst>
              <a:ext uri="{FF2B5EF4-FFF2-40B4-BE49-F238E27FC236}">
                <a16:creationId xmlns:a16="http://schemas.microsoft.com/office/drawing/2014/main" id="{F1C4994D-8646-4E38-B43F-44D3D12A4B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5F411B5-99D9-4B9A-8224-A6448F444A15}"/>
              </a:ext>
            </a:extLst>
          </p:cNvPr>
          <p:cNvSpPr>
            <a:spLocks noGrp="1"/>
          </p:cNvSpPr>
          <p:nvPr>
            <p:ph type="sldNum" sz="quarter" idx="12"/>
          </p:nvPr>
        </p:nvSpPr>
        <p:spPr/>
        <p:txBody>
          <a:bodyPr/>
          <a:lstStyle/>
          <a:p>
            <a:fld id="{267D30E4-F811-47D2-8EF6-0D67974C0CAE}" type="slidenum">
              <a:rPr lang="en-US" smtClean="0"/>
              <a:t>‹#›</a:t>
            </a:fld>
            <a:endParaRPr lang="en-US"/>
          </a:p>
        </p:txBody>
      </p:sp>
    </p:spTree>
    <p:extLst>
      <p:ext uri="{BB962C8B-B14F-4D97-AF65-F5344CB8AC3E}">
        <p14:creationId xmlns:p14="http://schemas.microsoft.com/office/powerpoint/2010/main" val="7579372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EACBEB9-13E3-4006-A70A-B819E4E6453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7D61856-619F-4418-B41C-A84B7F21E1A1}"/>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1C72975-04B7-4B67-A98F-F2D670989D6F}"/>
              </a:ext>
            </a:extLst>
          </p:cNvPr>
          <p:cNvSpPr>
            <a:spLocks noGrp="1"/>
          </p:cNvSpPr>
          <p:nvPr>
            <p:ph type="dt" sz="half" idx="10"/>
          </p:nvPr>
        </p:nvSpPr>
        <p:spPr/>
        <p:txBody>
          <a:bodyPr/>
          <a:lstStyle/>
          <a:p>
            <a:fld id="{49A6D4A1-BFE4-4142-90E7-746CCE786B34}" type="datetimeFigureOut">
              <a:rPr lang="en-US" smtClean="0"/>
              <a:t>4/26/2018</a:t>
            </a:fld>
            <a:endParaRPr lang="en-US"/>
          </a:p>
        </p:txBody>
      </p:sp>
      <p:sp>
        <p:nvSpPr>
          <p:cNvPr id="5" name="Footer Placeholder 4">
            <a:extLst>
              <a:ext uri="{FF2B5EF4-FFF2-40B4-BE49-F238E27FC236}">
                <a16:creationId xmlns:a16="http://schemas.microsoft.com/office/drawing/2014/main" id="{7F856EBF-C478-49A2-B99C-CDBFAC8B6C9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E171550-3015-4BF6-9F55-4BE5B92BC141}"/>
              </a:ext>
            </a:extLst>
          </p:cNvPr>
          <p:cNvSpPr>
            <a:spLocks noGrp="1"/>
          </p:cNvSpPr>
          <p:nvPr>
            <p:ph type="sldNum" sz="quarter" idx="12"/>
          </p:nvPr>
        </p:nvSpPr>
        <p:spPr/>
        <p:txBody>
          <a:bodyPr/>
          <a:lstStyle/>
          <a:p>
            <a:fld id="{267D30E4-F811-47D2-8EF6-0D67974C0CAE}" type="slidenum">
              <a:rPr lang="en-US" smtClean="0"/>
              <a:t>‹#›</a:t>
            </a:fld>
            <a:endParaRPr lang="en-US"/>
          </a:p>
        </p:txBody>
      </p:sp>
    </p:spTree>
    <p:extLst>
      <p:ext uri="{BB962C8B-B14F-4D97-AF65-F5344CB8AC3E}">
        <p14:creationId xmlns:p14="http://schemas.microsoft.com/office/powerpoint/2010/main" val="360818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D00A50-7540-48B0-94C1-D998D0B22D0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AC67E29-2C8C-4DAB-82D1-EB8737FACAEB}"/>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D664BB3-48FD-4C55-A672-4F28EACA03C6}"/>
              </a:ext>
            </a:extLst>
          </p:cNvPr>
          <p:cNvSpPr>
            <a:spLocks noGrp="1"/>
          </p:cNvSpPr>
          <p:nvPr>
            <p:ph type="dt" sz="half" idx="10"/>
          </p:nvPr>
        </p:nvSpPr>
        <p:spPr/>
        <p:txBody>
          <a:bodyPr/>
          <a:lstStyle/>
          <a:p>
            <a:fld id="{49A6D4A1-BFE4-4142-90E7-746CCE786B34}" type="datetimeFigureOut">
              <a:rPr lang="en-US" smtClean="0"/>
              <a:t>4/26/2018</a:t>
            </a:fld>
            <a:endParaRPr lang="en-US"/>
          </a:p>
        </p:txBody>
      </p:sp>
      <p:sp>
        <p:nvSpPr>
          <p:cNvPr id="5" name="Footer Placeholder 4">
            <a:extLst>
              <a:ext uri="{FF2B5EF4-FFF2-40B4-BE49-F238E27FC236}">
                <a16:creationId xmlns:a16="http://schemas.microsoft.com/office/drawing/2014/main" id="{76E48AF5-2FCF-4EF4-9B15-76D35267465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B07E365-5E1A-45B2-AB74-F5B481C60A02}"/>
              </a:ext>
            </a:extLst>
          </p:cNvPr>
          <p:cNvSpPr>
            <a:spLocks noGrp="1"/>
          </p:cNvSpPr>
          <p:nvPr>
            <p:ph type="sldNum" sz="quarter" idx="12"/>
          </p:nvPr>
        </p:nvSpPr>
        <p:spPr/>
        <p:txBody>
          <a:bodyPr/>
          <a:lstStyle/>
          <a:p>
            <a:fld id="{267D30E4-F811-47D2-8EF6-0D67974C0CAE}" type="slidenum">
              <a:rPr lang="en-US" smtClean="0"/>
              <a:t>‹#›</a:t>
            </a:fld>
            <a:endParaRPr lang="en-US"/>
          </a:p>
        </p:txBody>
      </p:sp>
    </p:spTree>
    <p:extLst>
      <p:ext uri="{BB962C8B-B14F-4D97-AF65-F5344CB8AC3E}">
        <p14:creationId xmlns:p14="http://schemas.microsoft.com/office/powerpoint/2010/main" val="24165010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081834-C49F-4A1F-8937-B69656E5D45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C52B4AA-069C-4ABC-BA8D-128B62C773A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4B918BD9-1CAD-4EF1-ACB8-027E3360FAF1}"/>
              </a:ext>
            </a:extLst>
          </p:cNvPr>
          <p:cNvSpPr>
            <a:spLocks noGrp="1"/>
          </p:cNvSpPr>
          <p:nvPr>
            <p:ph type="dt" sz="half" idx="10"/>
          </p:nvPr>
        </p:nvSpPr>
        <p:spPr/>
        <p:txBody>
          <a:bodyPr/>
          <a:lstStyle/>
          <a:p>
            <a:fld id="{49A6D4A1-BFE4-4142-90E7-746CCE786B34}" type="datetimeFigureOut">
              <a:rPr lang="en-US" smtClean="0"/>
              <a:t>4/26/2018</a:t>
            </a:fld>
            <a:endParaRPr lang="en-US"/>
          </a:p>
        </p:txBody>
      </p:sp>
      <p:sp>
        <p:nvSpPr>
          <p:cNvPr id="5" name="Footer Placeholder 4">
            <a:extLst>
              <a:ext uri="{FF2B5EF4-FFF2-40B4-BE49-F238E27FC236}">
                <a16:creationId xmlns:a16="http://schemas.microsoft.com/office/drawing/2014/main" id="{0F622DBC-0761-4CBD-8696-9E252717279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9BE4E2-F1C4-40B2-AEB2-723746DE9294}"/>
              </a:ext>
            </a:extLst>
          </p:cNvPr>
          <p:cNvSpPr>
            <a:spLocks noGrp="1"/>
          </p:cNvSpPr>
          <p:nvPr>
            <p:ph type="sldNum" sz="quarter" idx="12"/>
          </p:nvPr>
        </p:nvSpPr>
        <p:spPr/>
        <p:txBody>
          <a:bodyPr/>
          <a:lstStyle/>
          <a:p>
            <a:fld id="{267D30E4-F811-47D2-8EF6-0D67974C0CAE}" type="slidenum">
              <a:rPr lang="en-US" smtClean="0"/>
              <a:t>‹#›</a:t>
            </a:fld>
            <a:endParaRPr lang="en-US"/>
          </a:p>
        </p:txBody>
      </p:sp>
    </p:spTree>
    <p:extLst>
      <p:ext uri="{BB962C8B-B14F-4D97-AF65-F5344CB8AC3E}">
        <p14:creationId xmlns:p14="http://schemas.microsoft.com/office/powerpoint/2010/main" val="26775433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142BC2-69E4-4892-81B8-8C6E7839EDE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A854B87-F1BF-4731-9430-FD82A91F7A53}"/>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2F0E956-2554-4B0D-807E-54661F250262}"/>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ADB5370-8717-4551-8A1E-364AF3671EC1}"/>
              </a:ext>
            </a:extLst>
          </p:cNvPr>
          <p:cNvSpPr>
            <a:spLocks noGrp="1"/>
          </p:cNvSpPr>
          <p:nvPr>
            <p:ph type="dt" sz="half" idx="10"/>
          </p:nvPr>
        </p:nvSpPr>
        <p:spPr/>
        <p:txBody>
          <a:bodyPr/>
          <a:lstStyle/>
          <a:p>
            <a:fld id="{49A6D4A1-BFE4-4142-90E7-746CCE786B34}" type="datetimeFigureOut">
              <a:rPr lang="en-US" smtClean="0"/>
              <a:t>4/26/2018</a:t>
            </a:fld>
            <a:endParaRPr lang="en-US"/>
          </a:p>
        </p:txBody>
      </p:sp>
      <p:sp>
        <p:nvSpPr>
          <p:cNvPr id="6" name="Footer Placeholder 5">
            <a:extLst>
              <a:ext uri="{FF2B5EF4-FFF2-40B4-BE49-F238E27FC236}">
                <a16:creationId xmlns:a16="http://schemas.microsoft.com/office/drawing/2014/main" id="{E7C32FEE-E321-4A20-A75F-73FD5729450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E6EC469-B9C6-4CEB-B088-C81EB65BB65E}"/>
              </a:ext>
            </a:extLst>
          </p:cNvPr>
          <p:cNvSpPr>
            <a:spLocks noGrp="1"/>
          </p:cNvSpPr>
          <p:nvPr>
            <p:ph type="sldNum" sz="quarter" idx="12"/>
          </p:nvPr>
        </p:nvSpPr>
        <p:spPr/>
        <p:txBody>
          <a:bodyPr/>
          <a:lstStyle/>
          <a:p>
            <a:fld id="{267D30E4-F811-47D2-8EF6-0D67974C0CAE}" type="slidenum">
              <a:rPr lang="en-US" smtClean="0"/>
              <a:t>‹#›</a:t>
            </a:fld>
            <a:endParaRPr lang="en-US"/>
          </a:p>
        </p:txBody>
      </p:sp>
    </p:spTree>
    <p:extLst>
      <p:ext uri="{BB962C8B-B14F-4D97-AF65-F5344CB8AC3E}">
        <p14:creationId xmlns:p14="http://schemas.microsoft.com/office/powerpoint/2010/main" val="3603403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331661-6D57-45FF-A008-2952BC5F7AF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A8E336E-E905-422A-AFB8-0FB7B70CA89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B0127D40-806B-4E20-BA03-2139A25FD8AB}"/>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CAD00B9-B203-4018-BB41-D1DC46D78AC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B70B68D4-6671-41A7-8E41-30F288D0A984}"/>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38B4D6C-AC89-4418-B3FB-CA518B446195}"/>
              </a:ext>
            </a:extLst>
          </p:cNvPr>
          <p:cNvSpPr>
            <a:spLocks noGrp="1"/>
          </p:cNvSpPr>
          <p:nvPr>
            <p:ph type="dt" sz="half" idx="10"/>
          </p:nvPr>
        </p:nvSpPr>
        <p:spPr/>
        <p:txBody>
          <a:bodyPr/>
          <a:lstStyle/>
          <a:p>
            <a:fld id="{49A6D4A1-BFE4-4142-90E7-746CCE786B34}" type="datetimeFigureOut">
              <a:rPr lang="en-US" smtClean="0"/>
              <a:t>4/26/2018</a:t>
            </a:fld>
            <a:endParaRPr lang="en-US"/>
          </a:p>
        </p:txBody>
      </p:sp>
      <p:sp>
        <p:nvSpPr>
          <p:cNvPr id="8" name="Footer Placeholder 7">
            <a:extLst>
              <a:ext uri="{FF2B5EF4-FFF2-40B4-BE49-F238E27FC236}">
                <a16:creationId xmlns:a16="http://schemas.microsoft.com/office/drawing/2014/main" id="{9AF8B479-7058-4D12-8554-E10CDDD71F7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596EC4B-7FCF-4533-A34B-325A32706D7F}"/>
              </a:ext>
            </a:extLst>
          </p:cNvPr>
          <p:cNvSpPr>
            <a:spLocks noGrp="1"/>
          </p:cNvSpPr>
          <p:nvPr>
            <p:ph type="sldNum" sz="quarter" idx="12"/>
          </p:nvPr>
        </p:nvSpPr>
        <p:spPr/>
        <p:txBody>
          <a:bodyPr/>
          <a:lstStyle/>
          <a:p>
            <a:fld id="{267D30E4-F811-47D2-8EF6-0D67974C0CAE}" type="slidenum">
              <a:rPr lang="en-US" smtClean="0"/>
              <a:t>‹#›</a:t>
            </a:fld>
            <a:endParaRPr lang="en-US"/>
          </a:p>
        </p:txBody>
      </p:sp>
    </p:spTree>
    <p:extLst>
      <p:ext uri="{BB962C8B-B14F-4D97-AF65-F5344CB8AC3E}">
        <p14:creationId xmlns:p14="http://schemas.microsoft.com/office/powerpoint/2010/main" val="523798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4661F1-0CA3-41D5-A666-B449EC58BC1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C7FBF49-06CE-49C2-9AFC-914903BC8616}"/>
              </a:ext>
            </a:extLst>
          </p:cNvPr>
          <p:cNvSpPr>
            <a:spLocks noGrp="1"/>
          </p:cNvSpPr>
          <p:nvPr>
            <p:ph type="dt" sz="half" idx="10"/>
          </p:nvPr>
        </p:nvSpPr>
        <p:spPr/>
        <p:txBody>
          <a:bodyPr/>
          <a:lstStyle/>
          <a:p>
            <a:fld id="{49A6D4A1-BFE4-4142-90E7-746CCE786B34}" type="datetimeFigureOut">
              <a:rPr lang="en-US" smtClean="0"/>
              <a:t>4/26/2018</a:t>
            </a:fld>
            <a:endParaRPr lang="en-US"/>
          </a:p>
        </p:txBody>
      </p:sp>
      <p:sp>
        <p:nvSpPr>
          <p:cNvPr id="4" name="Footer Placeholder 3">
            <a:extLst>
              <a:ext uri="{FF2B5EF4-FFF2-40B4-BE49-F238E27FC236}">
                <a16:creationId xmlns:a16="http://schemas.microsoft.com/office/drawing/2014/main" id="{F68BFAAA-97D2-43B1-B02B-7BC3460CAAC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BC4355A-603F-44A6-B717-DF0DFE827AF2}"/>
              </a:ext>
            </a:extLst>
          </p:cNvPr>
          <p:cNvSpPr>
            <a:spLocks noGrp="1"/>
          </p:cNvSpPr>
          <p:nvPr>
            <p:ph type="sldNum" sz="quarter" idx="12"/>
          </p:nvPr>
        </p:nvSpPr>
        <p:spPr/>
        <p:txBody>
          <a:bodyPr/>
          <a:lstStyle/>
          <a:p>
            <a:fld id="{267D30E4-F811-47D2-8EF6-0D67974C0CAE}" type="slidenum">
              <a:rPr lang="en-US" smtClean="0"/>
              <a:t>‹#›</a:t>
            </a:fld>
            <a:endParaRPr lang="en-US"/>
          </a:p>
        </p:txBody>
      </p:sp>
    </p:spTree>
    <p:extLst>
      <p:ext uri="{BB962C8B-B14F-4D97-AF65-F5344CB8AC3E}">
        <p14:creationId xmlns:p14="http://schemas.microsoft.com/office/powerpoint/2010/main" val="28021114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8786BC3-3F82-405E-ADC2-B33AFBD23322}"/>
              </a:ext>
            </a:extLst>
          </p:cNvPr>
          <p:cNvSpPr>
            <a:spLocks noGrp="1"/>
          </p:cNvSpPr>
          <p:nvPr>
            <p:ph type="dt" sz="half" idx="10"/>
          </p:nvPr>
        </p:nvSpPr>
        <p:spPr/>
        <p:txBody>
          <a:bodyPr/>
          <a:lstStyle/>
          <a:p>
            <a:fld id="{49A6D4A1-BFE4-4142-90E7-746CCE786B34}" type="datetimeFigureOut">
              <a:rPr lang="en-US" smtClean="0"/>
              <a:t>4/26/2018</a:t>
            </a:fld>
            <a:endParaRPr lang="en-US"/>
          </a:p>
        </p:txBody>
      </p:sp>
      <p:sp>
        <p:nvSpPr>
          <p:cNvPr id="3" name="Footer Placeholder 2">
            <a:extLst>
              <a:ext uri="{FF2B5EF4-FFF2-40B4-BE49-F238E27FC236}">
                <a16:creationId xmlns:a16="http://schemas.microsoft.com/office/drawing/2014/main" id="{ED163102-37CB-415B-8ED5-7D7B1F8AFD0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1B306D8-AB7C-421C-A01E-713E0592D4B3}"/>
              </a:ext>
            </a:extLst>
          </p:cNvPr>
          <p:cNvSpPr>
            <a:spLocks noGrp="1"/>
          </p:cNvSpPr>
          <p:nvPr>
            <p:ph type="sldNum" sz="quarter" idx="12"/>
          </p:nvPr>
        </p:nvSpPr>
        <p:spPr/>
        <p:txBody>
          <a:bodyPr/>
          <a:lstStyle/>
          <a:p>
            <a:fld id="{267D30E4-F811-47D2-8EF6-0D67974C0CAE}" type="slidenum">
              <a:rPr lang="en-US" smtClean="0"/>
              <a:t>‹#›</a:t>
            </a:fld>
            <a:endParaRPr lang="en-US"/>
          </a:p>
        </p:txBody>
      </p:sp>
    </p:spTree>
    <p:extLst>
      <p:ext uri="{BB962C8B-B14F-4D97-AF65-F5344CB8AC3E}">
        <p14:creationId xmlns:p14="http://schemas.microsoft.com/office/powerpoint/2010/main" val="11912883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20208A-258B-41CF-BCB2-001E2EA2726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A112103-8C3B-4640-B982-DEB6B707FDE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278D866-6ED1-4BE2-9EFC-44B2630CE5E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401B967-0EC8-4562-A7CB-A9F6186DA2F5}"/>
              </a:ext>
            </a:extLst>
          </p:cNvPr>
          <p:cNvSpPr>
            <a:spLocks noGrp="1"/>
          </p:cNvSpPr>
          <p:nvPr>
            <p:ph type="dt" sz="half" idx="10"/>
          </p:nvPr>
        </p:nvSpPr>
        <p:spPr/>
        <p:txBody>
          <a:bodyPr/>
          <a:lstStyle/>
          <a:p>
            <a:fld id="{49A6D4A1-BFE4-4142-90E7-746CCE786B34}" type="datetimeFigureOut">
              <a:rPr lang="en-US" smtClean="0"/>
              <a:t>4/26/2018</a:t>
            </a:fld>
            <a:endParaRPr lang="en-US"/>
          </a:p>
        </p:txBody>
      </p:sp>
      <p:sp>
        <p:nvSpPr>
          <p:cNvPr id="6" name="Footer Placeholder 5">
            <a:extLst>
              <a:ext uri="{FF2B5EF4-FFF2-40B4-BE49-F238E27FC236}">
                <a16:creationId xmlns:a16="http://schemas.microsoft.com/office/drawing/2014/main" id="{0D648458-5D8B-4758-AF2F-7006B0AF99F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CCCDA12-0EEA-41CD-9E87-D50B5C928F7B}"/>
              </a:ext>
            </a:extLst>
          </p:cNvPr>
          <p:cNvSpPr>
            <a:spLocks noGrp="1"/>
          </p:cNvSpPr>
          <p:nvPr>
            <p:ph type="sldNum" sz="quarter" idx="12"/>
          </p:nvPr>
        </p:nvSpPr>
        <p:spPr/>
        <p:txBody>
          <a:bodyPr/>
          <a:lstStyle/>
          <a:p>
            <a:fld id="{267D30E4-F811-47D2-8EF6-0D67974C0CAE}" type="slidenum">
              <a:rPr lang="en-US" smtClean="0"/>
              <a:t>‹#›</a:t>
            </a:fld>
            <a:endParaRPr lang="en-US"/>
          </a:p>
        </p:txBody>
      </p:sp>
    </p:spTree>
    <p:extLst>
      <p:ext uri="{BB962C8B-B14F-4D97-AF65-F5344CB8AC3E}">
        <p14:creationId xmlns:p14="http://schemas.microsoft.com/office/powerpoint/2010/main" val="14507866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746545-630A-4F14-8914-D9598579E91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BAEA134-BF6D-417F-B6C5-1A55A844190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2142402-C203-48C6-B069-84BEDA75F19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1751747-2AB6-4CB9-8E8D-DA3FAFFF3357}"/>
              </a:ext>
            </a:extLst>
          </p:cNvPr>
          <p:cNvSpPr>
            <a:spLocks noGrp="1"/>
          </p:cNvSpPr>
          <p:nvPr>
            <p:ph type="dt" sz="half" idx="10"/>
          </p:nvPr>
        </p:nvSpPr>
        <p:spPr/>
        <p:txBody>
          <a:bodyPr/>
          <a:lstStyle/>
          <a:p>
            <a:fld id="{49A6D4A1-BFE4-4142-90E7-746CCE786B34}" type="datetimeFigureOut">
              <a:rPr lang="en-US" smtClean="0"/>
              <a:t>4/26/2018</a:t>
            </a:fld>
            <a:endParaRPr lang="en-US"/>
          </a:p>
        </p:txBody>
      </p:sp>
      <p:sp>
        <p:nvSpPr>
          <p:cNvPr id="6" name="Footer Placeholder 5">
            <a:extLst>
              <a:ext uri="{FF2B5EF4-FFF2-40B4-BE49-F238E27FC236}">
                <a16:creationId xmlns:a16="http://schemas.microsoft.com/office/drawing/2014/main" id="{E3EB8D08-9EC4-4F6E-9E04-9112461D4AD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F0D0B1F-E9CB-4A93-A4E8-11B99AD582D2}"/>
              </a:ext>
            </a:extLst>
          </p:cNvPr>
          <p:cNvSpPr>
            <a:spLocks noGrp="1"/>
          </p:cNvSpPr>
          <p:nvPr>
            <p:ph type="sldNum" sz="quarter" idx="12"/>
          </p:nvPr>
        </p:nvSpPr>
        <p:spPr/>
        <p:txBody>
          <a:bodyPr/>
          <a:lstStyle/>
          <a:p>
            <a:fld id="{267D30E4-F811-47D2-8EF6-0D67974C0CAE}" type="slidenum">
              <a:rPr lang="en-US" smtClean="0"/>
              <a:t>‹#›</a:t>
            </a:fld>
            <a:endParaRPr lang="en-US"/>
          </a:p>
        </p:txBody>
      </p:sp>
    </p:spTree>
    <p:extLst>
      <p:ext uri="{BB962C8B-B14F-4D97-AF65-F5344CB8AC3E}">
        <p14:creationId xmlns:p14="http://schemas.microsoft.com/office/powerpoint/2010/main" val="26400608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B78FCE3-D6AD-4FE1-8CF4-A4B850E8C13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57CED93-196B-4742-8432-1DD752A8162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4D6CC5D-F1B4-455C-B1E0-1079E2D3E50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9A6D4A1-BFE4-4142-90E7-746CCE786B34}" type="datetimeFigureOut">
              <a:rPr lang="en-US" smtClean="0"/>
              <a:t>4/26/2018</a:t>
            </a:fld>
            <a:endParaRPr lang="en-US"/>
          </a:p>
        </p:txBody>
      </p:sp>
      <p:sp>
        <p:nvSpPr>
          <p:cNvPr id="5" name="Footer Placeholder 4">
            <a:extLst>
              <a:ext uri="{FF2B5EF4-FFF2-40B4-BE49-F238E27FC236}">
                <a16:creationId xmlns:a16="http://schemas.microsoft.com/office/drawing/2014/main" id="{133DED93-591D-4524-AC0A-62A5E6FBDD8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DBD201D-1EB6-42FE-8389-D8A1EB7E1DB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67D30E4-F811-47D2-8EF6-0D67974C0CAE}" type="slidenum">
              <a:rPr lang="en-US" smtClean="0"/>
              <a:t>‹#›</a:t>
            </a:fld>
            <a:endParaRPr lang="en-US"/>
          </a:p>
        </p:txBody>
      </p:sp>
    </p:spTree>
    <p:extLst>
      <p:ext uri="{BB962C8B-B14F-4D97-AF65-F5344CB8AC3E}">
        <p14:creationId xmlns:p14="http://schemas.microsoft.com/office/powerpoint/2010/main" val="4349091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14.png"/><Relationship Id="rId7" Type="http://schemas.openxmlformats.org/officeDocument/2006/relationships/hyperlink" Target="http://www.rcsb.org/pdb/explore/explore.do?structureId=1msw" TargetMode="External"/><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10" Type="http://schemas.openxmlformats.org/officeDocument/2006/relationships/image" Target="../media/image12.png"/><Relationship Id="rId4" Type="http://schemas.openxmlformats.org/officeDocument/2006/relationships/image" Target="../media/image13.png"/><Relationship Id="rId9" Type="http://schemas.openxmlformats.org/officeDocument/2006/relationships/image" Target="../media/image38.png"/></Relationships>
</file>

<file path=ppt/slides/_rels/slide11.xml.rels><?xml version="1.0" encoding="UTF-8" standalone="yes"?>
<Relationships xmlns="http://schemas.openxmlformats.org/package/2006/relationships"><Relationship Id="rId8" Type="http://schemas.openxmlformats.org/officeDocument/2006/relationships/image" Target="../media/image38.png"/><Relationship Id="rId18" Type="http://schemas.openxmlformats.org/officeDocument/2006/relationships/image" Target="../media/image13.png"/><Relationship Id="rId3" Type="http://schemas.openxmlformats.org/officeDocument/2006/relationships/image" Target="../media/image810.png"/><Relationship Id="rId7" Type="http://schemas.openxmlformats.org/officeDocument/2006/relationships/image" Target="../media/image180.png"/><Relationship Id="rId12" Type="http://schemas.openxmlformats.org/officeDocument/2006/relationships/image" Target="../media/image138.png"/><Relationship Id="rId17" Type="http://schemas.openxmlformats.org/officeDocument/2006/relationships/image" Target="../media/image10.png"/><Relationship Id="rId2" Type="http://schemas.openxmlformats.org/officeDocument/2006/relationships/notesSlide" Target="../notesSlides/notesSlide4.xml"/><Relationship Id="rId16"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70.png"/><Relationship Id="rId11" Type="http://schemas.openxmlformats.org/officeDocument/2006/relationships/image" Target="../media/image190.png"/><Relationship Id="rId5" Type="http://schemas.openxmlformats.org/officeDocument/2006/relationships/image" Target="../media/image37.png"/><Relationship Id="rId15" Type="http://schemas.openxmlformats.org/officeDocument/2006/relationships/image" Target="../media/image156.png"/><Relationship Id="rId19" Type="http://schemas.openxmlformats.org/officeDocument/2006/relationships/image" Target="../media/image14.png"/><Relationship Id="rId4" Type="http://schemas.openxmlformats.org/officeDocument/2006/relationships/image" Target="../media/image910.png"/><Relationship Id="rId14" Type="http://schemas.openxmlformats.org/officeDocument/2006/relationships/image" Target="../media/image140.png"/></Relationships>
</file>

<file path=ppt/slides/_rels/slide12.xml.rels><?xml version="1.0" encoding="UTF-8" standalone="yes"?>
<Relationships xmlns="http://schemas.openxmlformats.org/package/2006/relationships"><Relationship Id="rId8" Type="http://schemas.openxmlformats.org/officeDocument/2006/relationships/image" Target="../media/image138.png"/><Relationship Id="rId3" Type="http://schemas.openxmlformats.org/officeDocument/2006/relationships/image" Target="../media/image810.png"/><Relationship Id="rId7" Type="http://schemas.openxmlformats.org/officeDocument/2006/relationships/image" Target="../media/image190.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80.png"/><Relationship Id="rId5" Type="http://schemas.openxmlformats.org/officeDocument/2006/relationships/image" Target="../media/image170.png"/><Relationship Id="rId10" Type="http://schemas.openxmlformats.org/officeDocument/2006/relationships/image" Target="../media/image156.png"/><Relationship Id="rId4" Type="http://schemas.openxmlformats.org/officeDocument/2006/relationships/image" Target="../media/image910.png"/><Relationship Id="rId9" Type="http://schemas.openxmlformats.org/officeDocument/2006/relationships/image" Target="../media/image140.png"/></Relationships>
</file>

<file path=ppt/slides/_rels/slide13.xml.rels><?xml version="1.0" encoding="UTF-8" standalone="yes"?>
<Relationships xmlns="http://schemas.openxmlformats.org/package/2006/relationships"><Relationship Id="rId13" Type="http://schemas.openxmlformats.org/officeDocument/2006/relationships/image" Target="../media/image1900.png"/><Relationship Id="rId18" Type="http://schemas.openxmlformats.org/officeDocument/2006/relationships/image" Target="../media/image240.png"/><Relationship Id="rId3" Type="http://schemas.openxmlformats.org/officeDocument/2006/relationships/image" Target="../media/image160.png"/><Relationship Id="rId21" Type="http://schemas.openxmlformats.org/officeDocument/2006/relationships/image" Target="../media/image270.png"/><Relationship Id="rId12" Type="http://schemas.openxmlformats.org/officeDocument/2006/relationships/image" Target="../media/image1800.png"/><Relationship Id="rId17" Type="http://schemas.openxmlformats.org/officeDocument/2006/relationships/image" Target="../media/image230.png"/><Relationship Id="rId25" Type="http://schemas.openxmlformats.org/officeDocument/2006/relationships/image" Target="../media/image310.png"/><Relationship Id="rId2" Type="http://schemas.openxmlformats.org/officeDocument/2006/relationships/notesSlide" Target="../notesSlides/notesSlide6.xml"/><Relationship Id="rId16" Type="http://schemas.openxmlformats.org/officeDocument/2006/relationships/image" Target="../media/image220.png"/><Relationship Id="rId20" Type="http://schemas.openxmlformats.org/officeDocument/2006/relationships/image" Target="../media/image260.png"/><Relationship Id="rId1" Type="http://schemas.openxmlformats.org/officeDocument/2006/relationships/slideLayout" Target="../slideLayouts/slideLayout2.xml"/><Relationship Id="rId11" Type="http://schemas.openxmlformats.org/officeDocument/2006/relationships/image" Target="../media/image1700.png"/><Relationship Id="rId24" Type="http://schemas.openxmlformats.org/officeDocument/2006/relationships/image" Target="../media/image300.png"/><Relationship Id="rId15" Type="http://schemas.openxmlformats.org/officeDocument/2006/relationships/image" Target="../media/image211.png"/><Relationship Id="rId23" Type="http://schemas.openxmlformats.org/officeDocument/2006/relationships/image" Target="../media/image290.png"/><Relationship Id="rId19" Type="http://schemas.openxmlformats.org/officeDocument/2006/relationships/image" Target="../media/image250.png"/><Relationship Id="rId14" Type="http://schemas.openxmlformats.org/officeDocument/2006/relationships/image" Target="../media/image201.png"/><Relationship Id="rId22" Type="http://schemas.openxmlformats.org/officeDocument/2006/relationships/image" Target="../media/image280.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99.png"/><Relationship Id="rId3" Type="http://schemas.openxmlformats.org/officeDocument/2006/relationships/image" Target="../media/image40.png"/><Relationship Id="rId7" Type="http://schemas.openxmlformats.org/officeDocument/2006/relationships/image" Target="../media/image44.png"/><Relationship Id="rId12" Type="http://schemas.openxmlformats.org/officeDocument/2006/relationships/image" Target="../media/image49.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43.png"/><Relationship Id="rId11" Type="http://schemas.openxmlformats.org/officeDocument/2006/relationships/image" Target="../media/image48.png"/><Relationship Id="rId5" Type="http://schemas.openxmlformats.org/officeDocument/2006/relationships/image" Target="../media/image42.png"/><Relationship Id="rId15" Type="http://schemas.openxmlformats.org/officeDocument/2006/relationships/image" Target="../media/image101.png"/><Relationship Id="rId10" Type="http://schemas.openxmlformats.org/officeDocument/2006/relationships/image" Target="../media/image47.png"/><Relationship Id="rId4" Type="http://schemas.openxmlformats.org/officeDocument/2006/relationships/image" Target="../media/image41.png"/><Relationship Id="rId9" Type="http://schemas.openxmlformats.org/officeDocument/2006/relationships/image" Target="../media/image46.png"/><Relationship Id="rId14" Type="http://schemas.openxmlformats.org/officeDocument/2006/relationships/image" Target="../media/image100.png"/></Relationships>
</file>

<file path=ppt/slides/_rels/slide17.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image" Target="../media/image50.jp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53.jpg"/><Relationship Id="rId4" Type="http://schemas.openxmlformats.org/officeDocument/2006/relationships/image" Target="../media/image52.jpg"/></Relationships>
</file>

<file path=ppt/slides/_rels/slide18.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11.png"/><Relationship Id="rId7" Type="http://schemas.openxmlformats.org/officeDocument/2006/relationships/image" Target="../media/image56.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55.png"/><Relationship Id="rId11" Type="http://schemas.openxmlformats.org/officeDocument/2006/relationships/image" Target="../media/image4.jpg"/><Relationship Id="rId5" Type="http://schemas.openxmlformats.org/officeDocument/2006/relationships/image" Target="../media/image54.png"/><Relationship Id="rId10" Type="http://schemas.openxmlformats.org/officeDocument/2006/relationships/image" Target="../media/image59.png"/><Relationship Id="rId4" Type="http://schemas.openxmlformats.org/officeDocument/2006/relationships/image" Target="../media/image1.png"/><Relationship Id="rId9" Type="http://schemas.openxmlformats.org/officeDocument/2006/relationships/image" Target="../media/image58.png"/></Relationships>
</file>

<file path=ppt/slides/_rels/slide19.xml.rels><?xml version="1.0" encoding="UTF-8" standalone="yes"?>
<Relationships xmlns="http://schemas.openxmlformats.org/package/2006/relationships"><Relationship Id="rId3" Type="http://schemas.openxmlformats.org/officeDocument/2006/relationships/image" Target="../media/image61.jpg"/><Relationship Id="rId2" Type="http://schemas.openxmlformats.org/officeDocument/2006/relationships/image" Target="../media/image60.jpg"/><Relationship Id="rId1" Type="http://schemas.openxmlformats.org/officeDocument/2006/relationships/slideLayout" Target="../slideLayouts/slideLayout2.xml"/><Relationship Id="rId5" Type="http://schemas.openxmlformats.org/officeDocument/2006/relationships/image" Target="../media/image63.png"/><Relationship Id="rId4" Type="http://schemas.openxmlformats.org/officeDocument/2006/relationships/image" Target="../media/image62.jp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image" Target="../media/image64.jpeg"/><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3.jp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10.png"/><Relationship Id="rId10" Type="http://schemas.openxmlformats.org/officeDocument/2006/relationships/image" Target="../media/image9.png"/><Relationship Id="rId4" Type="http://schemas.openxmlformats.org/officeDocument/2006/relationships/image" Target="../media/image4.jpg"/><Relationship Id="rId9"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0.png"/><Relationship Id="rId7" Type="http://schemas.openxmlformats.org/officeDocument/2006/relationships/image" Target="../media/image25.png"/><Relationship Id="rId2" Type="http://schemas.openxmlformats.org/officeDocument/2006/relationships/image" Target="../media/image200.pn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7.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10" Type="http://schemas.openxmlformats.org/officeDocument/2006/relationships/image" Target="../media/image35.png"/><Relationship Id="rId4" Type="http://schemas.openxmlformats.org/officeDocument/2006/relationships/image" Target="../media/image29.png"/><Relationship Id="rId9" Type="http://schemas.openxmlformats.org/officeDocument/2006/relationships/image" Target="../media/image3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77204-0C70-4B82-9C07-EDE441EBBA0B}"/>
              </a:ext>
            </a:extLst>
          </p:cNvPr>
          <p:cNvSpPr>
            <a:spLocks noGrp="1"/>
          </p:cNvSpPr>
          <p:nvPr>
            <p:ph type="ctrTitle"/>
          </p:nvPr>
        </p:nvSpPr>
        <p:spPr/>
        <p:txBody>
          <a:bodyPr>
            <a:normAutofit fontScale="90000"/>
          </a:bodyPr>
          <a:lstStyle/>
          <a:p>
            <a:r>
              <a:rPr lang="en-US" dirty="0"/>
              <a:t>Central Dogma Theory </a:t>
            </a:r>
            <a:br>
              <a:rPr lang="en-US" dirty="0"/>
            </a:br>
            <a:r>
              <a:rPr lang="en-US" dirty="0"/>
              <a:t>and </a:t>
            </a:r>
            <a:br>
              <a:rPr lang="en-US" dirty="0"/>
            </a:br>
            <a:r>
              <a:rPr lang="en-US" dirty="0"/>
              <a:t>Kinetic Models</a:t>
            </a:r>
          </a:p>
        </p:txBody>
      </p:sp>
    </p:spTree>
    <p:extLst>
      <p:ext uri="{BB962C8B-B14F-4D97-AF65-F5344CB8AC3E}">
        <p14:creationId xmlns:p14="http://schemas.microsoft.com/office/powerpoint/2010/main" val="17210698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4A964C08-1658-4ABD-A5A2-FCC72023F1D8}"/>
              </a:ext>
            </a:extLst>
          </p:cNvPr>
          <p:cNvCxnSpPr>
            <a:cxnSpLocks/>
          </p:cNvCxnSpPr>
          <p:nvPr/>
        </p:nvCxnSpPr>
        <p:spPr>
          <a:xfrm>
            <a:off x="1410272" y="2145266"/>
            <a:ext cx="3595747" cy="0"/>
          </a:xfrm>
          <a:prstGeom prst="line">
            <a:avLst/>
          </a:prstGeom>
          <a:ln w="825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8F94E9F3-E605-44D9-B6B7-205BFA10632E}"/>
              </a:ext>
            </a:extLst>
          </p:cNvPr>
          <p:cNvCxnSpPr>
            <a:cxnSpLocks/>
          </p:cNvCxnSpPr>
          <p:nvPr/>
        </p:nvCxnSpPr>
        <p:spPr>
          <a:xfrm>
            <a:off x="6800004" y="2074607"/>
            <a:ext cx="3934959" cy="8"/>
          </a:xfrm>
          <a:prstGeom prst="line">
            <a:avLst/>
          </a:prstGeom>
          <a:ln w="825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Arrow: Bent 6">
            <a:extLst>
              <a:ext uri="{FF2B5EF4-FFF2-40B4-BE49-F238E27FC236}">
                <a16:creationId xmlns:a16="http://schemas.microsoft.com/office/drawing/2014/main" id="{89F2783D-C8CC-4459-BC62-9C68AD51D651}"/>
              </a:ext>
            </a:extLst>
          </p:cNvPr>
          <p:cNvSpPr/>
          <p:nvPr/>
        </p:nvSpPr>
        <p:spPr>
          <a:xfrm>
            <a:off x="2973512" y="1743173"/>
            <a:ext cx="546088" cy="402085"/>
          </a:xfrm>
          <a:prstGeom prst="ben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cxnSp>
        <p:nvCxnSpPr>
          <p:cNvPr id="8" name="Straight Connector 7">
            <a:extLst>
              <a:ext uri="{FF2B5EF4-FFF2-40B4-BE49-F238E27FC236}">
                <a16:creationId xmlns:a16="http://schemas.microsoft.com/office/drawing/2014/main" id="{6B6C8BAC-7023-46F2-B90E-CF657C64AECB}"/>
              </a:ext>
            </a:extLst>
          </p:cNvPr>
          <p:cNvCxnSpPr>
            <a:cxnSpLocks/>
          </p:cNvCxnSpPr>
          <p:nvPr/>
        </p:nvCxnSpPr>
        <p:spPr>
          <a:xfrm>
            <a:off x="2068047" y="4151202"/>
            <a:ext cx="1775114" cy="0"/>
          </a:xfrm>
          <a:prstGeom prst="line">
            <a:avLst/>
          </a:prstGeom>
          <a:ln w="825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B3694B4-76C0-4176-99C2-FA46B0B510E2}"/>
              </a:ext>
            </a:extLst>
          </p:cNvPr>
          <p:cNvCxnSpPr>
            <a:cxnSpLocks/>
          </p:cNvCxnSpPr>
          <p:nvPr/>
        </p:nvCxnSpPr>
        <p:spPr>
          <a:xfrm>
            <a:off x="7791563" y="4092857"/>
            <a:ext cx="1775114" cy="0"/>
          </a:xfrm>
          <a:prstGeom prst="line">
            <a:avLst/>
          </a:prstGeom>
          <a:ln w="82550">
            <a:solidFill>
              <a:srgbClr val="FF0000"/>
            </a:solidFill>
          </a:ln>
        </p:spPr>
        <p:style>
          <a:lnRef idx="1">
            <a:schemeClr val="accent1"/>
          </a:lnRef>
          <a:fillRef idx="0">
            <a:schemeClr val="accent1"/>
          </a:fillRef>
          <a:effectRef idx="0">
            <a:schemeClr val="accent1"/>
          </a:effectRef>
          <a:fontRef idx="minor">
            <a:schemeClr val="tx1"/>
          </a:fontRef>
        </p:style>
      </p:cxnSp>
      <p:sp>
        <p:nvSpPr>
          <p:cNvPr id="13" name="Arrow: Bent 12">
            <a:extLst>
              <a:ext uri="{FF2B5EF4-FFF2-40B4-BE49-F238E27FC236}">
                <a16:creationId xmlns:a16="http://schemas.microsoft.com/office/drawing/2014/main" id="{CAC3F56B-48EC-4903-AEBC-6B189E6881BF}"/>
              </a:ext>
            </a:extLst>
          </p:cNvPr>
          <p:cNvSpPr/>
          <p:nvPr/>
        </p:nvSpPr>
        <p:spPr>
          <a:xfrm flipH="1">
            <a:off x="8491462" y="1672521"/>
            <a:ext cx="546087" cy="402085"/>
          </a:xfrm>
          <a:prstGeom prst="ben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pic>
        <p:nvPicPr>
          <p:cNvPr id="16" name="Picture 15" descr="A picture containing fireworks, tree, dark, light&#10;&#10;Description generated with high confidence">
            <a:extLst>
              <a:ext uri="{FF2B5EF4-FFF2-40B4-BE49-F238E27FC236}">
                <a16:creationId xmlns:a16="http://schemas.microsoft.com/office/drawing/2014/main" id="{D46AF224-AA9B-4CAD-A876-4D09541F7A4A}"/>
              </a:ext>
            </a:extLst>
          </p:cNvPr>
          <p:cNvPicPr>
            <a:picLocks noChangeAspect="1"/>
          </p:cNvPicPr>
          <p:nvPr/>
        </p:nvPicPr>
        <p:blipFill rotWithShape="1">
          <a:blip r:embed="rId3">
            <a:extLst>
              <a:ext uri="{28A0092B-C50C-407E-A947-70E740481C1C}">
                <a14:useLocalDpi xmlns:a14="http://schemas.microsoft.com/office/drawing/2010/main" val="0"/>
              </a:ext>
            </a:extLst>
          </a:blip>
          <a:srcRect l="26614" t="8565" r="22778" b="-1"/>
          <a:stretch/>
        </p:blipFill>
        <p:spPr>
          <a:xfrm>
            <a:off x="1499370" y="3675944"/>
            <a:ext cx="747251" cy="630050"/>
          </a:xfrm>
          <a:prstGeom prst="rect">
            <a:avLst/>
          </a:prstGeom>
        </p:spPr>
      </p:pic>
      <p:pic>
        <p:nvPicPr>
          <p:cNvPr id="20" name="Picture 19">
            <a:extLst>
              <a:ext uri="{FF2B5EF4-FFF2-40B4-BE49-F238E27FC236}">
                <a16:creationId xmlns:a16="http://schemas.microsoft.com/office/drawing/2014/main" id="{8AB714E9-6F75-425F-88A6-97A25B2CAC5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1634" y="3831562"/>
            <a:ext cx="1851623" cy="864091"/>
          </a:xfrm>
          <a:prstGeom prst="rect">
            <a:avLst/>
          </a:prstGeom>
        </p:spPr>
      </p:pic>
      <p:pic>
        <p:nvPicPr>
          <p:cNvPr id="21" name="Picture 20" descr="A picture containing fireworks, tree, dark, light&#10;&#10;Description generated with high confidence">
            <a:extLst>
              <a:ext uri="{FF2B5EF4-FFF2-40B4-BE49-F238E27FC236}">
                <a16:creationId xmlns:a16="http://schemas.microsoft.com/office/drawing/2014/main" id="{484E223A-2997-4A08-8EC4-F8EC9AF49DE8}"/>
              </a:ext>
            </a:extLst>
          </p:cNvPr>
          <p:cNvPicPr>
            <a:picLocks noChangeAspect="1"/>
          </p:cNvPicPr>
          <p:nvPr/>
        </p:nvPicPr>
        <p:blipFill rotWithShape="1">
          <a:blip r:embed="rId3">
            <a:extLst>
              <a:ext uri="{28A0092B-C50C-407E-A947-70E740481C1C}">
                <a14:useLocalDpi xmlns:a14="http://schemas.microsoft.com/office/drawing/2010/main" val="0"/>
              </a:ext>
            </a:extLst>
          </a:blip>
          <a:srcRect l="26614" t="8565" r="22778" b="-1"/>
          <a:stretch/>
        </p:blipFill>
        <p:spPr>
          <a:xfrm>
            <a:off x="9388101" y="3541646"/>
            <a:ext cx="747251" cy="630050"/>
          </a:xfrm>
          <a:prstGeom prst="rect">
            <a:avLst/>
          </a:prstGeom>
        </p:spPr>
      </p:pic>
      <p:pic>
        <p:nvPicPr>
          <p:cNvPr id="22" name="Picture 21">
            <a:extLst>
              <a:ext uri="{FF2B5EF4-FFF2-40B4-BE49-F238E27FC236}">
                <a16:creationId xmlns:a16="http://schemas.microsoft.com/office/drawing/2014/main" id="{FD314A2B-3F10-4456-B914-94CEB703FC0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52406" y="3780984"/>
            <a:ext cx="1851623" cy="864091"/>
          </a:xfrm>
          <a:prstGeom prst="rect">
            <a:avLst/>
          </a:prstGeom>
        </p:spPr>
      </p:pic>
      <p:pic>
        <p:nvPicPr>
          <p:cNvPr id="24" name="Picture 23">
            <a:extLst>
              <a:ext uri="{FF2B5EF4-FFF2-40B4-BE49-F238E27FC236}">
                <a16:creationId xmlns:a16="http://schemas.microsoft.com/office/drawing/2014/main" id="{3BF9B38D-7C92-49C5-AC4C-2FDD35382CC1}"/>
              </a:ext>
            </a:extLst>
          </p:cNvPr>
          <p:cNvPicPr>
            <a:picLocks noChangeAspect="1"/>
          </p:cNvPicPr>
          <p:nvPr/>
        </p:nvPicPr>
        <p:blipFill rotWithShape="1">
          <a:blip r:embed="rId5">
            <a:extLst>
              <a:ext uri="{28A0092B-C50C-407E-A947-70E740481C1C}">
                <a14:useLocalDpi xmlns:a14="http://schemas.microsoft.com/office/drawing/2010/main" val="0"/>
              </a:ext>
            </a:extLst>
          </a:blip>
          <a:srcRect l="37177" t="11680" r="38576" b="7447"/>
          <a:stretch/>
        </p:blipFill>
        <p:spPr>
          <a:xfrm>
            <a:off x="8332571" y="4668533"/>
            <a:ext cx="922115" cy="1435334"/>
          </a:xfrm>
          <a:prstGeom prst="rect">
            <a:avLst/>
          </a:prstGeom>
        </p:spPr>
      </p:pic>
      <p:pic>
        <p:nvPicPr>
          <p:cNvPr id="26" name="Picture 25">
            <a:extLst>
              <a:ext uri="{FF2B5EF4-FFF2-40B4-BE49-F238E27FC236}">
                <a16:creationId xmlns:a16="http://schemas.microsoft.com/office/drawing/2014/main" id="{C41B5A45-D167-4A0F-AEA9-CC239BD67E20}"/>
              </a:ext>
            </a:extLst>
          </p:cNvPr>
          <p:cNvPicPr>
            <a:picLocks noChangeAspect="1"/>
          </p:cNvPicPr>
          <p:nvPr/>
        </p:nvPicPr>
        <p:blipFill rotWithShape="1">
          <a:blip r:embed="rId6">
            <a:extLst>
              <a:ext uri="{28A0092B-C50C-407E-A947-70E740481C1C}">
                <a14:useLocalDpi xmlns:a14="http://schemas.microsoft.com/office/drawing/2010/main" val="0"/>
              </a:ext>
            </a:extLst>
          </a:blip>
          <a:srcRect l="29631" t="-4228" r="26387" b="-1"/>
          <a:stretch/>
        </p:blipFill>
        <p:spPr>
          <a:xfrm>
            <a:off x="1004762" y="4899506"/>
            <a:ext cx="1141775" cy="1262717"/>
          </a:xfrm>
          <a:prstGeom prst="rect">
            <a:avLst/>
          </a:prstGeom>
        </p:spPr>
      </p:pic>
      <p:sp>
        <p:nvSpPr>
          <p:cNvPr id="27" name="TextBox 26">
            <a:extLst>
              <a:ext uri="{FF2B5EF4-FFF2-40B4-BE49-F238E27FC236}">
                <a16:creationId xmlns:a16="http://schemas.microsoft.com/office/drawing/2014/main" id="{48A9B18B-A971-4588-8746-4D9028B67AD0}"/>
              </a:ext>
            </a:extLst>
          </p:cNvPr>
          <p:cNvSpPr txBox="1"/>
          <p:nvPr/>
        </p:nvSpPr>
        <p:spPr>
          <a:xfrm>
            <a:off x="889306" y="5784901"/>
            <a:ext cx="592535" cy="369332"/>
          </a:xfrm>
          <a:prstGeom prst="rect">
            <a:avLst/>
          </a:prstGeom>
          <a:noFill/>
        </p:spPr>
        <p:txBody>
          <a:bodyPr wrap="none" rtlCol="0">
            <a:spAutoFit/>
          </a:bodyPr>
          <a:lstStyle/>
          <a:p>
            <a:r>
              <a:rPr lang="en-US" dirty="0" err="1"/>
              <a:t>TetR</a:t>
            </a:r>
            <a:endParaRPr lang="en-US" dirty="0"/>
          </a:p>
        </p:txBody>
      </p:sp>
      <p:sp>
        <p:nvSpPr>
          <p:cNvPr id="28" name="TextBox 27">
            <a:extLst>
              <a:ext uri="{FF2B5EF4-FFF2-40B4-BE49-F238E27FC236}">
                <a16:creationId xmlns:a16="http://schemas.microsoft.com/office/drawing/2014/main" id="{43EB3192-CFF4-4AA8-87BE-2C5D4B539703}"/>
              </a:ext>
            </a:extLst>
          </p:cNvPr>
          <p:cNvSpPr txBox="1"/>
          <p:nvPr/>
        </p:nvSpPr>
        <p:spPr>
          <a:xfrm>
            <a:off x="8335171" y="5981587"/>
            <a:ext cx="986167" cy="369332"/>
          </a:xfrm>
          <a:prstGeom prst="rect">
            <a:avLst/>
          </a:prstGeom>
          <a:noFill/>
        </p:spPr>
        <p:txBody>
          <a:bodyPr wrap="none" rtlCol="0">
            <a:spAutoFit/>
          </a:bodyPr>
          <a:lstStyle/>
          <a:p>
            <a:r>
              <a:rPr lang="en-US" dirty="0"/>
              <a:t>gfpmut3</a:t>
            </a:r>
          </a:p>
        </p:txBody>
      </p:sp>
      <p:sp>
        <p:nvSpPr>
          <p:cNvPr id="29" name="Rectangle 28">
            <a:extLst>
              <a:ext uri="{FF2B5EF4-FFF2-40B4-BE49-F238E27FC236}">
                <a16:creationId xmlns:a16="http://schemas.microsoft.com/office/drawing/2014/main" id="{3D116738-3294-4217-8C67-29465DBDB481}"/>
              </a:ext>
            </a:extLst>
          </p:cNvPr>
          <p:cNvSpPr/>
          <p:nvPr/>
        </p:nvSpPr>
        <p:spPr>
          <a:xfrm>
            <a:off x="8896605" y="2725191"/>
            <a:ext cx="1771639" cy="369332"/>
          </a:xfrm>
          <a:prstGeom prst="rect">
            <a:avLst/>
          </a:prstGeom>
        </p:spPr>
        <p:txBody>
          <a:bodyPr wrap="none">
            <a:spAutoFit/>
          </a:bodyPr>
          <a:lstStyle/>
          <a:p>
            <a:r>
              <a:rPr lang="en-US" dirty="0"/>
              <a:t> (RNAP) (</a:t>
            </a:r>
            <a:r>
              <a:rPr lang="en-US" b="0" i="0" u="sng" strike="noStrike" dirty="0">
                <a:effectLst/>
                <a:latin typeface="Helvetica Neue"/>
                <a:hlinkClick r:id="rId7"/>
              </a:rPr>
              <a:t>1msw </a:t>
            </a:r>
            <a:r>
              <a:rPr lang="en-US" b="0" i="0" u="sng" strike="noStrike" dirty="0">
                <a:effectLst/>
                <a:latin typeface="Helvetica Neue"/>
              </a:rPr>
              <a:t>)</a:t>
            </a:r>
            <a:endParaRPr lang="en-US" dirty="0"/>
          </a:p>
        </p:txBody>
      </p:sp>
      <p:pic>
        <p:nvPicPr>
          <p:cNvPr id="31" name="Picture 30">
            <a:extLst>
              <a:ext uri="{FF2B5EF4-FFF2-40B4-BE49-F238E27FC236}">
                <a16:creationId xmlns:a16="http://schemas.microsoft.com/office/drawing/2014/main" id="{FFA94972-264F-4D06-840C-69190ACAD465}"/>
              </a:ext>
            </a:extLst>
          </p:cNvPr>
          <p:cNvPicPr>
            <a:picLocks noChangeAspect="1"/>
          </p:cNvPicPr>
          <p:nvPr/>
        </p:nvPicPr>
        <p:blipFill rotWithShape="1">
          <a:blip r:embed="rId8">
            <a:extLst>
              <a:ext uri="{28A0092B-C50C-407E-A947-70E740481C1C}">
                <a14:useLocalDpi xmlns:a14="http://schemas.microsoft.com/office/drawing/2010/main" val="0"/>
              </a:ext>
            </a:extLst>
          </a:blip>
          <a:srcRect l="31616" t="18938" r="37421" b="10631"/>
          <a:stretch/>
        </p:blipFill>
        <p:spPr>
          <a:xfrm>
            <a:off x="8227862" y="2328934"/>
            <a:ext cx="904415" cy="960062"/>
          </a:xfrm>
          <a:prstGeom prst="rect">
            <a:avLst/>
          </a:prstGeom>
        </p:spPr>
      </p:pic>
      <p:sp>
        <p:nvSpPr>
          <p:cNvPr id="32" name="Rectangle 31">
            <a:extLst>
              <a:ext uri="{FF2B5EF4-FFF2-40B4-BE49-F238E27FC236}">
                <a16:creationId xmlns:a16="http://schemas.microsoft.com/office/drawing/2014/main" id="{F2889331-E63B-43CD-ACE7-B5EA5F2361E0}"/>
              </a:ext>
            </a:extLst>
          </p:cNvPr>
          <p:cNvSpPr/>
          <p:nvPr/>
        </p:nvSpPr>
        <p:spPr>
          <a:xfrm>
            <a:off x="2697600" y="2657107"/>
            <a:ext cx="1771639" cy="369332"/>
          </a:xfrm>
          <a:prstGeom prst="rect">
            <a:avLst/>
          </a:prstGeom>
        </p:spPr>
        <p:txBody>
          <a:bodyPr wrap="none">
            <a:spAutoFit/>
          </a:bodyPr>
          <a:lstStyle/>
          <a:p>
            <a:r>
              <a:rPr lang="en-US" dirty="0"/>
              <a:t> (RNAP) (</a:t>
            </a:r>
            <a:r>
              <a:rPr lang="en-US" b="0" i="0" u="sng" strike="noStrike" dirty="0">
                <a:effectLst/>
                <a:latin typeface="Helvetica Neue"/>
                <a:hlinkClick r:id="rId7"/>
              </a:rPr>
              <a:t>1msw </a:t>
            </a:r>
            <a:r>
              <a:rPr lang="en-US" b="0" i="0" u="sng" strike="noStrike" dirty="0">
                <a:effectLst/>
                <a:latin typeface="Helvetica Neue"/>
              </a:rPr>
              <a:t>)</a:t>
            </a:r>
            <a:endParaRPr lang="en-US" dirty="0"/>
          </a:p>
        </p:txBody>
      </p:sp>
      <p:pic>
        <p:nvPicPr>
          <p:cNvPr id="33" name="Picture 32">
            <a:extLst>
              <a:ext uri="{FF2B5EF4-FFF2-40B4-BE49-F238E27FC236}">
                <a16:creationId xmlns:a16="http://schemas.microsoft.com/office/drawing/2014/main" id="{25A047D9-9C8A-474A-BFE9-821E2F1E9D62}"/>
              </a:ext>
            </a:extLst>
          </p:cNvPr>
          <p:cNvPicPr>
            <a:picLocks noChangeAspect="1"/>
          </p:cNvPicPr>
          <p:nvPr/>
        </p:nvPicPr>
        <p:blipFill rotWithShape="1">
          <a:blip r:embed="rId8">
            <a:extLst>
              <a:ext uri="{28A0092B-C50C-407E-A947-70E740481C1C}">
                <a14:useLocalDpi xmlns:a14="http://schemas.microsoft.com/office/drawing/2010/main" val="0"/>
              </a:ext>
            </a:extLst>
          </a:blip>
          <a:srcRect l="31616" t="18938" r="37421" b="10631"/>
          <a:stretch/>
        </p:blipFill>
        <p:spPr>
          <a:xfrm>
            <a:off x="2028857" y="2260850"/>
            <a:ext cx="904415" cy="960062"/>
          </a:xfrm>
          <a:prstGeom prst="rect">
            <a:avLst/>
          </a:prstGeom>
        </p:spPr>
      </p:pic>
      <p:pic>
        <p:nvPicPr>
          <p:cNvPr id="35" name="Picture 34">
            <a:extLst>
              <a:ext uri="{FF2B5EF4-FFF2-40B4-BE49-F238E27FC236}">
                <a16:creationId xmlns:a16="http://schemas.microsoft.com/office/drawing/2014/main" id="{7AE563AF-24EB-4E2C-9CF0-2775E3DCCCF2}"/>
              </a:ext>
            </a:extLst>
          </p:cNvPr>
          <p:cNvPicPr>
            <a:picLocks noChangeAspect="1"/>
          </p:cNvPicPr>
          <p:nvPr/>
        </p:nvPicPr>
        <p:blipFill rotWithShape="1">
          <a:blip r:embed="rId9">
            <a:extLst>
              <a:ext uri="{28A0092B-C50C-407E-A947-70E740481C1C}">
                <a14:useLocalDpi xmlns:a14="http://schemas.microsoft.com/office/drawing/2010/main" val="0"/>
              </a:ext>
            </a:extLst>
          </a:blip>
          <a:srcRect l="33865" t="18036" r="35761" b="6496"/>
          <a:stretch/>
        </p:blipFill>
        <p:spPr>
          <a:xfrm rot="20213123" flipH="1">
            <a:off x="966808" y="3310631"/>
            <a:ext cx="529430" cy="618698"/>
          </a:xfrm>
          <a:prstGeom prst="rect">
            <a:avLst/>
          </a:prstGeom>
        </p:spPr>
      </p:pic>
      <p:pic>
        <p:nvPicPr>
          <p:cNvPr id="36" name="Picture 35">
            <a:extLst>
              <a:ext uri="{FF2B5EF4-FFF2-40B4-BE49-F238E27FC236}">
                <a16:creationId xmlns:a16="http://schemas.microsoft.com/office/drawing/2014/main" id="{5A9D7299-D045-47DD-B3E3-CF4C89D14735}"/>
              </a:ext>
            </a:extLst>
          </p:cNvPr>
          <p:cNvPicPr>
            <a:picLocks noChangeAspect="1"/>
          </p:cNvPicPr>
          <p:nvPr/>
        </p:nvPicPr>
        <p:blipFill rotWithShape="1">
          <a:blip r:embed="rId9">
            <a:extLst>
              <a:ext uri="{28A0092B-C50C-407E-A947-70E740481C1C}">
                <a14:useLocalDpi xmlns:a14="http://schemas.microsoft.com/office/drawing/2010/main" val="0"/>
              </a:ext>
            </a:extLst>
          </a:blip>
          <a:srcRect l="33865" t="18036" r="35761" b="6496"/>
          <a:stretch/>
        </p:blipFill>
        <p:spPr>
          <a:xfrm rot="1553807">
            <a:off x="9991938" y="3214997"/>
            <a:ext cx="530032" cy="619402"/>
          </a:xfrm>
          <a:prstGeom prst="rect">
            <a:avLst/>
          </a:prstGeom>
        </p:spPr>
      </p:pic>
      <p:sp>
        <p:nvSpPr>
          <p:cNvPr id="37" name="Oval 36">
            <a:extLst>
              <a:ext uri="{FF2B5EF4-FFF2-40B4-BE49-F238E27FC236}">
                <a16:creationId xmlns:a16="http://schemas.microsoft.com/office/drawing/2014/main" id="{F1AEB45F-094B-4E0A-A4BB-F5A49ECC55AF}"/>
              </a:ext>
            </a:extLst>
          </p:cNvPr>
          <p:cNvSpPr/>
          <p:nvPr/>
        </p:nvSpPr>
        <p:spPr>
          <a:xfrm>
            <a:off x="3455815" y="5281587"/>
            <a:ext cx="983948" cy="663334"/>
          </a:xfrm>
          <a:prstGeom prst="ellipse">
            <a:avLst/>
          </a:prstGeom>
          <a:solidFill>
            <a:schemeClr val="bg1">
              <a:lumMod val="7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5343F410-BEA9-42F4-97D2-696DF070F691}"/>
              </a:ext>
            </a:extLst>
          </p:cNvPr>
          <p:cNvSpPr txBox="1"/>
          <p:nvPr/>
        </p:nvSpPr>
        <p:spPr>
          <a:xfrm>
            <a:off x="3359848" y="5841979"/>
            <a:ext cx="592534" cy="369332"/>
          </a:xfrm>
          <a:prstGeom prst="rect">
            <a:avLst/>
          </a:prstGeom>
          <a:noFill/>
        </p:spPr>
        <p:txBody>
          <a:bodyPr wrap="square" rtlCol="0">
            <a:spAutoFit/>
          </a:bodyPr>
          <a:lstStyle/>
          <a:p>
            <a:r>
              <a:rPr lang="en-US" dirty="0" err="1"/>
              <a:t>cIts</a:t>
            </a:r>
            <a:endParaRPr lang="en-US" dirty="0"/>
          </a:p>
        </p:txBody>
      </p:sp>
      <p:sp>
        <p:nvSpPr>
          <p:cNvPr id="41" name="TextBox 40">
            <a:extLst>
              <a:ext uri="{FF2B5EF4-FFF2-40B4-BE49-F238E27FC236}">
                <a16:creationId xmlns:a16="http://schemas.microsoft.com/office/drawing/2014/main" id="{0910B086-DCD2-4DA3-B717-872F5D748E02}"/>
              </a:ext>
            </a:extLst>
          </p:cNvPr>
          <p:cNvSpPr txBox="1"/>
          <p:nvPr/>
        </p:nvSpPr>
        <p:spPr>
          <a:xfrm>
            <a:off x="9866058" y="4226368"/>
            <a:ext cx="1072730" cy="369332"/>
          </a:xfrm>
          <a:prstGeom prst="rect">
            <a:avLst/>
          </a:prstGeom>
          <a:noFill/>
        </p:spPr>
        <p:txBody>
          <a:bodyPr wrap="none" rtlCol="0">
            <a:spAutoFit/>
          </a:bodyPr>
          <a:lstStyle/>
          <a:p>
            <a:r>
              <a:rPr lang="en-US" dirty="0"/>
              <a:t>ribosome</a:t>
            </a:r>
          </a:p>
        </p:txBody>
      </p:sp>
      <p:sp>
        <p:nvSpPr>
          <p:cNvPr id="42" name="TextBox 41">
            <a:extLst>
              <a:ext uri="{FF2B5EF4-FFF2-40B4-BE49-F238E27FC236}">
                <a16:creationId xmlns:a16="http://schemas.microsoft.com/office/drawing/2014/main" id="{2B44E17A-D334-4770-94FB-7D8E0B18DA67}"/>
              </a:ext>
            </a:extLst>
          </p:cNvPr>
          <p:cNvSpPr txBox="1"/>
          <p:nvPr/>
        </p:nvSpPr>
        <p:spPr>
          <a:xfrm>
            <a:off x="6784259" y="3734379"/>
            <a:ext cx="2525635" cy="369332"/>
          </a:xfrm>
          <a:prstGeom prst="rect">
            <a:avLst/>
          </a:prstGeom>
          <a:noFill/>
        </p:spPr>
        <p:txBody>
          <a:bodyPr wrap="square" rtlCol="0">
            <a:spAutoFit/>
          </a:bodyPr>
          <a:lstStyle/>
          <a:p>
            <a:r>
              <a:rPr lang="en-US" dirty="0"/>
              <a:t>mRNA-GFP/lac repressor</a:t>
            </a:r>
          </a:p>
        </p:txBody>
      </p:sp>
      <p:sp>
        <p:nvSpPr>
          <p:cNvPr id="43" name="TextBox 42">
            <a:extLst>
              <a:ext uri="{FF2B5EF4-FFF2-40B4-BE49-F238E27FC236}">
                <a16:creationId xmlns:a16="http://schemas.microsoft.com/office/drawing/2014/main" id="{79462498-CE21-40A2-8411-FE25660FB9E4}"/>
              </a:ext>
            </a:extLst>
          </p:cNvPr>
          <p:cNvSpPr txBox="1"/>
          <p:nvPr/>
        </p:nvSpPr>
        <p:spPr>
          <a:xfrm>
            <a:off x="2208062" y="3808957"/>
            <a:ext cx="2525635" cy="369332"/>
          </a:xfrm>
          <a:prstGeom prst="rect">
            <a:avLst/>
          </a:prstGeom>
          <a:noFill/>
        </p:spPr>
        <p:txBody>
          <a:bodyPr wrap="square" rtlCol="0">
            <a:spAutoFit/>
          </a:bodyPr>
          <a:lstStyle/>
          <a:p>
            <a:r>
              <a:rPr lang="en-US" dirty="0"/>
              <a:t>mRNA- </a:t>
            </a:r>
            <a:r>
              <a:rPr lang="en-US" dirty="0" err="1"/>
              <a:t>TetR</a:t>
            </a:r>
            <a:endParaRPr lang="en-US" dirty="0"/>
          </a:p>
        </p:txBody>
      </p:sp>
      <p:pic>
        <p:nvPicPr>
          <p:cNvPr id="45" name="Picture 44" descr="A close up of a flower&#10;&#10;Description generated with very high confidence">
            <a:extLst>
              <a:ext uri="{FF2B5EF4-FFF2-40B4-BE49-F238E27FC236}">
                <a16:creationId xmlns:a16="http://schemas.microsoft.com/office/drawing/2014/main" id="{2D81E8D7-C721-4363-A790-569EBB61805F}"/>
              </a:ext>
            </a:extLst>
          </p:cNvPr>
          <p:cNvPicPr>
            <a:picLocks noChangeAspect="1"/>
          </p:cNvPicPr>
          <p:nvPr/>
        </p:nvPicPr>
        <p:blipFill rotWithShape="1">
          <a:blip r:embed="rId10">
            <a:extLst>
              <a:ext uri="{28A0092B-C50C-407E-A947-70E740481C1C}">
                <a14:useLocalDpi xmlns:a14="http://schemas.microsoft.com/office/drawing/2010/main" val="0"/>
              </a:ext>
            </a:extLst>
          </a:blip>
          <a:srcRect l="37575" t="1389" r="32407" b="18784"/>
          <a:stretch/>
        </p:blipFill>
        <p:spPr>
          <a:xfrm>
            <a:off x="6901807" y="4442796"/>
            <a:ext cx="1334797" cy="1656491"/>
          </a:xfrm>
          <a:prstGeom prst="rect">
            <a:avLst/>
          </a:prstGeom>
        </p:spPr>
      </p:pic>
      <p:sp>
        <p:nvSpPr>
          <p:cNvPr id="46" name="TextBox 45">
            <a:extLst>
              <a:ext uri="{FF2B5EF4-FFF2-40B4-BE49-F238E27FC236}">
                <a16:creationId xmlns:a16="http://schemas.microsoft.com/office/drawing/2014/main" id="{3FC09F59-7489-4BB5-84D3-347BBD0A6CF4}"/>
              </a:ext>
            </a:extLst>
          </p:cNvPr>
          <p:cNvSpPr txBox="1"/>
          <p:nvPr/>
        </p:nvSpPr>
        <p:spPr>
          <a:xfrm>
            <a:off x="7158911" y="5914621"/>
            <a:ext cx="503664" cy="369332"/>
          </a:xfrm>
          <a:prstGeom prst="rect">
            <a:avLst/>
          </a:prstGeom>
          <a:noFill/>
        </p:spPr>
        <p:txBody>
          <a:bodyPr wrap="none" rtlCol="0">
            <a:spAutoFit/>
          </a:bodyPr>
          <a:lstStyle/>
          <a:p>
            <a:r>
              <a:rPr lang="en-US" dirty="0" err="1"/>
              <a:t>lacI</a:t>
            </a:r>
            <a:endParaRPr lang="en-US" dirty="0"/>
          </a:p>
        </p:txBody>
      </p:sp>
      <p:sp>
        <p:nvSpPr>
          <p:cNvPr id="47" name="TextBox 46">
            <a:extLst>
              <a:ext uri="{FF2B5EF4-FFF2-40B4-BE49-F238E27FC236}">
                <a16:creationId xmlns:a16="http://schemas.microsoft.com/office/drawing/2014/main" id="{190FEA54-EA2D-4A9C-A87E-8C092CACF6EF}"/>
              </a:ext>
            </a:extLst>
          </p:cNvPr>
          <p:cNvSpPr txBox="1"/>
          <p:nvPr/>
        </p:nvSpPr>
        <p:spPr>
          <a:xfrm>
            <a:off x="8057860" y="6488668"/>
            <a:ext cx="4154984" cy="369332"/>
          </a:xfrm>
          <a:prstGeom prst="rect">
            <a:avLst/>
          </a:prstGeom>
          <a:noFill/>
        </p:spPr>
        <p:txBody>
          <a:bodyPr wrap="none" rtlCol="0">
            <a:spAutoFit/>
          </a:bodyPr>
          <a:lstStyle/>
          <a:p>
            <a:r>
              <a:rPr lang="en-US" dirty="0"/>
              <a:t>Structures sizes are not scaled the same**</a:t>
            </a:r>
          </a:p>
        </p:txBody>
      </p:sp>
      <p:sp>
        <p:nvSpPr>
          <p:cNvPr id="48" name="TextBox 47">
            <a:extLst>
              <a:ext uri="{FF2B5EF4-FFF2-40B4-BE49-F238E27FC236}">
                <a16:creationId xmlns:a16="http://schemas.microsoft.com/office/drawing/2014/main" id="{1FCE5C8C-5639-4559-A93E-03B92773BD8A}"/>
              </a:ext>
            </a:extLst>
          </p:cNvPr>
          <p:cNvSpPr txBox="1"/>
          <p:nvPr/>
        </p:nvSpPr>
        <p:spPr>
          <a:xfrm>
            <a:off x="1283767" y="1735183"/>
            <a:ext cx="1692836" cy="369332"/>
          </a:xfrm>
          <a:prstGeom prst="rect">
            <a:avLst/>
          </a:prstGeom>
          <a:noFill/>
        </p:spPr>
        <p:txBody>
          <a:bodyPr wrap="none" rtlCol="0">
            <a:spAutoFit/>
          </a:bodyPr>
          <a:lstStyle/>
          <a:p>
            <a:r>
              <a:rPr lang="en-US" dirty="0"/>
              <a:t>Ptrc-2 promoter</a:t>
            </a:r>
          </a:p>
        </p:txBody>
      </p:sp>
      <p:sp>
        <p:nvSpPr>
          <p:cNvPr id="49" name="TextBox 48">
            <a:extLst>
              <a:ext uri="{FF2B5EF4-FFF2-40B4-BE49-F238E27FC236}">
                <a16:creationId xmlns:a16="http://schemas.microsoft.com/office/drawing/2014/main" id="{AF470DA3-213F-4753-83BE-F89108296673}"/>
              </a:ext>
            </a:extLst>
          </p:cNvPr>
          <p:cNvSpPr txBox="1"/>
          <p:nvPr/>
        </p:nvSpPr>
        <p:spPr>
          <a:xfrm>
            <a:off x="9129893" y="1669398"/>
            <a:ext cx="1951368" cy="369332"/>
          </a:xfrm>
          <a:prstGeom prst="rect">
            <a:avLst/>
          </a:prstGeom>
          <a:noFill/>
        </p:spPr>
        <p:txBody>
          <a:bodyPr wrap="none" rtlCol="0">
            <a:spAutoFit/>
          </a:bodyPr>
          <a:lstStyle/>
          <a:p>
            <a:r>
              <a:rPr lang="en-US" dirty="0"/>
              <a:t>PLtetO-1 promoter</a:t>
            </a:r>
          </a:p>
        </p:txBody>
      </p:sp>
      <p:sp>
        <p:nvSpPr>
          <p:cNvPr id="50" name="TextBox 49">
            <a:extLst>
              <a:ext uri="{FF2B5EF4-FFF2-40B4-BE49-F238E27FC236}">
                <a16:creationId xmlns:a16="http://schemas.microsoft.com/office/drawing/2014/main" id="{B1E46E67-9149-4410-B245-5300D43C827A}"/>
              </a:ext>
            </a:extLst>
          </p:cNvPr>
          <p:cNvSpPr txBox="1"/>
          <p:nvPr/>
        </p:nvSpPr>
        <p:spPr>
          <a:xfrm>
            <a:off x="9127548" y="1047650"/>
            <a:ext cx="1896545" cy="369332"/>
          </a:xfrm>
          <a:prstGeom prst="rect">
            <a:avLst/>
          </a:prstGeom>
          <a:noFill/>
        </p:spPr>
        <p:txBody>
          <a:bodyPr wrap="none" rtlCol="0">
            <a:spAutoFit/>
          </a:bodyPr>
          <a:lstStyle/>
          <a:p>
            <a:r>
              <a:rPr lang="en-US" dirty="0"/>
              <a:t>PLs1con promoter</a:t>
            </a:r>
          </a:p>
        </p:txBody>
      </p:sp>
      <p:sp>
        <p:nvSpPr>
          <p:cNvPr id="52" name="TextBox 51">
            <a:extLst>
              <a:ext uri="{FF2B5EF4-FFF2-40B4-BE49-F238E27FC236}">
                <a16:creationId xmlns:a16="http://schemas.microsoft.com/office/drawing/2014/main" id="{1D611897-C409-46CC-A9A6-8CE1A99C3319}"/>
              </a:ext>
            </a:extLst>
          </p:cNvPr>
          <p:cNvSpPr txBox="1"/>
          <p:nvPr/>
        </p:nvSpPr>
        <p:spPr>
          <a:xfrm rot="16200000">
            <a:off x="3325933" y="1647946"/>
            <a:ext cx="657552" cy="369332"/>
          </a:xfrm>
          <a:prstGeom prst="rect">
            <a:avLst/>
          </a:prstGeom>
          <a:noFill/>
        </p:spPr>
        <p:txBody>
          <a:bodyPr wrap="none" rtlCol="0">
            <a:spAutoFit/>
          </a:bodyPr>
          <a:lstStyle/>
          <a:p>
            <a:r>
              <a:rPr lang="en-US" dirty="0"/>
              <a:t>RBS1</a:t>
            </a:r>
          </a:p>
        </p:txBody>
      </p:sp>
      <p:sp>
        <p:nvSpPr>
          <p:cNvPr id="53" name="TextBox 52">
            <a:extLst>
              <a:ext uri="{FF2B5EF4-FFF2-40B4-BE49-F238E27FC236}">
                <a16:creationId xmlns:a16="http://schemas.microsoft.com/office/drawing/2014/main" id="{27AC6F3A-C72E-44AC-9F3B-3F172EB1CF68}"/>
              </a:ext>
            </a:extLst>
          </p:cNvPr>
          <p:cNvSpPr txBox="1"/>
          <p:nvPr/>
        </p:nvSpPr>
        <p:spPr>
          <a:xfrm rot="16200000">
            <a:off x="8004390" y="1592051"/>
            <a:ext cx="685252" cy="369332"/>
          </a:xfrm>
          <a:prstGeom prst="rect">
            <a:avLst/>
          </a:prstGeom>
          <a:noFill/>
        </p:spPr>
        <p:txBody>
          <a:bodyPr wrap="none" rtlCol="0">
            <a:spAutoFit/>
          </a:bodyPr>
          <a:lstStyle/>
          <a:p>
            <a:r>
              <a:rPr lang="en-US" dirty="0" err="1"/>
              <a:t>Rbs</a:t>
            </a:r>
            <a:r>
              <a:rPr lang="en-US" dirty="0"/>
              <a:t> E</a:t>
            </a:r>
          </a:p>
        </p:txBody>
      </p:sp>
      <p:sp>
        <p:nvSpPr>
          <p:cNvPr id="54" name="TextBox 53">
            <a:extLst>
              <a:ext uri="{FF2B5EF4-FFF2-40B4-BE49-F238E27FC236}">
                <a16:creationId xmlns:a16="http://schemas.microsoft.com/office/drawing/2014/main" id="{8D9061F5-14E0-4866-AB41-9DC8825AA288}"/>
              </a:ext>
            </a:extLst>
          </p:cNvPr>
          <p:cNvSpPr txBox="1"/>
          <p:nvPr/>
        </p:nvSpPr>
        <p:spPr>
          <a:xfrm rot="16200000">
            <a:off x="7246371" y="1585639"/>
            <a:ext cx="698076" cy="369332"/>
          </a:xfrm>
          <a:prstGeom prst="rect">
            <a:avLst/>
          </a:prstGeom>
          <a:noFill/>
        </p:spPr>
        <p:txBody>
          <a:bodyPr wrap="none" rtlCol="0">
            <a:spAutoFit/>
          </a:bodyPr>
          <a:lstStyle/>
          <a:p>
            <a:r>
              <a:rPr lang="en-US" dirty="0" err="1"/>
              <a:t>Rbs</a:t>
            </a:r>
            <a:r>
              <a:rPr lang="en-US" dirty="0"/>
              <a:t> B</a:t>
            </a:r>
          </a:p>
        </p:txBody>
      </p:sp>
      <p:sp>
        <p:nvSpPr>
          <p:cNvPr id="55" name="TextBox 54">
            <a:extLst>
              <a:ext uri="{FF2B5EF4-FFF2-40B4-BE49-F238E27FC236}">
                <a16:creationId xmlns:a16="http://schemas.microsoft.com/office/drawing/2014/main" id="{9584F0D9-7695-41C8-AD54-B4F365478651}"/>
              </a:ext>
            </a:extLst>
          </p:cNvPr>
          <p:cNvSpPr txBox="1"/>
          <p:nvPr/>
        </p:nvSpPr>
        <p:spPr>
          <a:xfrm rot="16200000">
            <a:off x="6288364" y="1284336"/>
            <a:ext cx="1198918" cy="369332"/>
          </a:xfrm>
          <a:prstGeom prst="rect">
            <a:avLst/>
          </a:prstGeom>
          <a:noFill/>
        </p:spPr>
        <p:txBody>
          <a:bodyPr wrap="none" rtlCol="0">
            <a:spAutoFit/>
          </a:bodyPr>
          <a:lstStyle/>
          <a:p>
            <a:r>
              <a:rPr lang="en-US" dirty="0"/>
              <a:t>terminator</a:t>
            </a:r>
          </a:p>
        </p:txBody>
      </p:sp>
      <p:sp>
        <p:nvSpPr>
          <p:cNvPr id="56" name="TextBox 55">
            <a:extLst>
              <a:ext uri="{FF2B5EF4-FFF2-40B4-BE49-F238E27FC236}">
                <a16:creationId xmlns:a16="http://schemas.microsoft.com/office/drawing/2014/main" id="{541E63A3-724D-48FD-9156-C59C4DEB2FF7}"/>
              </a:ext>
            </a:extLst>
          </p:cNvPr>
          <p:cNvSpPr txBox="1"/>
          <p:nvPr/>
        </p:nvSpPr>
        <p:spPr>
          <a:xfrm rot="16200000">
            <a:off x="4391021" y="1354987"/>
            <a:ext cx="1198918" cy="369332"/>
          </a:xfrm>
          <a:prstGeom prst="rect">
            <a:avLst/>
          </a:prstGeom>
          <a:noFill/>
        </p:spPr>
        <p:txBody>
          <a:bodyPr wrap="none" rtlCol="0">
            <a:spAutoFit/>
          </a:bodyPr>
          <a:lstStyle/>
          <a:p>
            <a:r>
              <a:rPr lang="en-US" dirty="0"/>
              <a:t>terminator</a:t>
            </a:r>
          </a:p>
        </p:txBody>
      </p:sp>
      <p:sp>
        <p:nvSpPr>
          <p:cNvPr id="57" name="Left Brace 56">
            <a:extLst>
              <a:ext uri="{FF2B5EF4-FFF2-40B4-BE49-F238E27FC236}">
                <a16:creationId xmlns:a16="http://schemas.microsoft.com/office/drawing/2014/main" id="{8C92944F-5D51-4AFB-9290-1BADFA7FB7A5}"/>
              </a:ext>
            </a:extLst>
          </p:cNvPr>
          <p:cNvSpPr/>
          <p:nvPr/>
        </p:nvSpPr>
        <p:spPr>
          <a:xfrm>
            <a:off x="671517" y="820584"/>
            <a:ext cx="268115" cy="1733419"/>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8" name="Left Brace 57">
            <a:extLst>
              <a:ext uri="{FF2B5EF4-FFF2-40B4-BE49-F238E27FC236}">
                <a16:creationId xmlns:a16="http://schemas.microsoft.com/office/drawing/2014/main" id="{A5FE171D-27CA-4203-B4E7-ACFF8685DC20}"/>
              </a:ext>
            </a:extLst>
          </p:cNvPr>
          <p:cNvSpPr/>
          <p:nvPr/>
        </p:nvSpPr>
        <p:spPr>
          <a:xfrm>
            <a:off x="694341" y="2904535"/>
            <a:ext cx="268115" cy="1733419"/>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9" name="Left Brace 58">
            <a:extLst>
              <a:ext uri="{FF2B5EF4-FFF2-40B4-BE49-F238E27FC236}">
                <a16:creationId xmlns:a16="http://schemas.microsoft.com/office/drawing/2014/main" id="{A7257F43-11AA-42EE-B387-663A94D57B27}"/>
              </a:ext>
            </a:extLst>
          </p:cNvPr>
          <p:cNvSpPr/>
          <p:nvPr/>
        </p:nvSpPr>
        <p:spPr>
          <a:xfrm>
            <a:off x="706562" y="4882314"/>
            <a:ext cx="268115" cy="1733419"/>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0" name="TextBox 59">
            <a:extLst>
              <a:ext uri="{FF2B5EF4-FFF2-40B4-BE49-F238E27FC236}">
                <a16:creationId xmlns:a16="http://schemas.microsoft.com/office/drawing/2014/main" id="{9977C1A1-3CDC-4C58-8401-E873E15AE1FC}"/>
              </a:ext>
            </a:extLst>
          </p:cNvPr>
          <p:cNvSpPr txBox="1"/>
          <p:nvPr/>
        </p:nvSpPr>
        <p:spPr>
          <a:xfrm rot="16200000">
            <a:off x="-195294" y="1325311"/>
            <a:ext cx="1034257" cy="646331"/>
          </a:xfrm>
          <a:prstGeom prst="rect">
            <a:avLst/>
          </a:prstGeom>
          <a:noFill/>
        </p:spPr>
        <p:txBody>
          <a:bodyPr wrap="none" rtlCol="0">
            <a:spAutoFit/>
          </a:bodyPr>
          <a:lstStyle/>
          <a:p>
            <a:r>
              <a:rPr lang="en-US" sz="3600" dirty="0"/>
              <a:t>DNA</a:t>
            </a:r>
          </a:p>
        </p:txBody>
      </p:sp>
      <p:sp>
        <p:nvSpPr>
          <p:cNvPr id="61" name="TextBox 60">
            <a:extLst>
              <a:ext uri="{FF2B5EF4-FFF2-40B4-BE49-F238E27FC236}">
                <a16:creationId xmlns:a16="http://schemas.microsoft.com/office/drawing/2014/main" id="{BD796E2E-9E13-4DAB-BF83-931574C6CD07}"/>
              </a:ext>
            </a:extLst>
          </p:cNvPr>
          <p:cNvSpPr txBox="1"/>
          <p:nvPr/>
        </p:nvSpPr>
        <p:spPr>
          <a:xfrm rot="16200000">
            <a:off x="-177132" y="3448078"/>
            <a:ext cx="1000595" cy="646331"/>
          </a:xfrm>
          <a:prstGeom prst="rect">
            <a:avLst/>
          </a:prstGeom>
          <a:noFill/>
        </p:spPr>
        <p:txBody>
          <a:bodyPr wrap="none" rtlCol="0">
            <a:spAutoFit/>
          </a:bodyPr>
          <a:lstStyle/>
          <a:p>
            <a:r>
              <a:rPr lang="en-US" sz="3600" dirty="0"/>
              <a:t>RNA</a:t>
            </a:r>
          </a:p>
        </p:txBody>
      </p:sp>
      <p:sp>
        <p:nvSpPr>
          <p:cNvPr id="62" name="TextBox 61">
            <a:extLst>
              <a:ext uri="{FF2B5EF4-FFF2-40B4-BE49-F238E27FC236}">
                <a16:creationId xmlns:a16="http://schemas.microsoft.com/office/drawing/2014/main" id="{70263830-1358-4F95-BBC0-D951980C7079}"/>
              </a:ext>
            </a:extLst>
          </p:cNvPr>
          <p:cNvSpPr txBox="1"/>
          <p:nvPr/>
        </p:nvSpPr>
        <p:spPr>
          <a:xfrm rot="16200000">
            <a:off x="-425794" y="5458582"/>
            <a:ext cx="1549270" cy="646331"/>
          </a:xfrm>
          <a:prstGeom prst="rect">
            <a:avLst/>
          </a:prstGeom>
          <a:noFill/>
        </p:spPr>
        <p:txBody>
          <a:bodyPr wrap="none" rtlCol="0">
            <a:spAutoFit/>
          </a:bodyPr>
          <a:lstStyle/>
          <a:p>
            <a:r>
              <a:rPr lang="en-US" sz="3600" dirty="0"/>
              <a:t>protein</a:t>
            </a:r>
          </a:p>
        </p:txBody>
      </p:sp>
      <p:sp>
        <p:nvSpPr>
          <p:cNvPr id="63" name="Arrow: Down 62">
            <a:extLst>
              <a:ext uri="{FF2B5EF4-FFF2-40B4-BE49-F238E27FC236}">
                <a16:creationId xmlns:a16="http://schemas.microsoft.com/office/drawing/2014/main" id="{96FA0849-949D-4F7D-AABC-9F2DA065E1A0}"/>
              </a:ext>
            </a:extLst>
          </p:cNvPr>
          <p:cNvSpPr/>
          <p:nvPr/>
        </p:nvSpPr>
        <p:spPr>
          <a:xfrm>
            <a:off x="4761161" y="2409554"/>
            <a:ext cx="729812" cy="1517121"/>
          </a:xfrm>
          <a:prstGeom prst="down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TextBox 63">
            <a:extLst>
              <a:ext uri="{FF2B5EF4-FFF2-40B4-BE49-F238E27FC236}">
                <a16:creationId xmlns:a16="http://schemas.microsoft.com/office/drawing/2014/main" id="{976D52C3-5DD2-4D5A-8FE1-26A19B361B55}"/>
              </a:ext>
            </a:extLst>
          </p:cNvPr>
          <p:cNvSpPr txBox="1"/>
          <p:nvPr/>
        </p:nvSpPr>
        <p:spPr>
          <a:xfrm rot="16200000">
            <a:off x="4411674" y="2911429"/>
            <a:ext cx="1405321" cy="369332"/>
          </a:xfrm>
          <a:prstGeom prst="rect">
            <a:avLst/>
          </a:prstGeom>
          <a:noFill/>
        </p:spPr>
        <p:txBody>
          <a:bodyPr wrap="none" rtlCol="0">
            <a:spAutoFit/>
          </a:bodyPr>
          <a:lstStyle/>
          <a:p>
            <a:r>
              <a:rPr lang="en-US" dirty="0"/>
              <a:t>Transcription</a:t>
            </a:r>
          </a:p>
        </p:txBody>
      </p:sp>
      <p:sp>
        <p:nvSpPr>
          <p:cNvPr id="65" name="Arrow: Down 64">
            <a:extLst>
              <a:ext uri="{FF2B5EF4-FFF2-40B4-BE49-F238E27FC236}">
                <a16:creationId xmlns:a16="http://schemas.microsoft.com/office/drawing/2014/main" id="{088E4A9B-91DB-44B5-B151-5F4A361555AB}"/>
              </a:ext>
            </a:extLst>
          </p:cNvPr>
          <p:cNvSpPr/>
          <p:nvPr/>
        </p:nvSpPr>
        <p:spPr>
          <a:xfrm>
            <a:off x="4761161" y="4324858"/>
            <a:ext cx="729812" cy="1517121"/>
          </a:xfrm>
          <a:prstGeom prst="down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TextBox 65">
            <a:extLst>
              <a:ext uri="{FF2B5EF4-FFF2-40B4-BE49-F238E27FC236}">
                <a16:creationId xmlns:a16="http://schemas.microsoft.com/office/drawing/2014/main" id="{8B2B5AB5-2A45-48EE-AD37-AF340816BE8C}"/>
              </a:ext>
            </a:extLst>
          </p:cNvPr>
          <p:cNvSpPr txBox="1"/>
          <p:nvPr/>
        </p:nvSpPr>
        <p:spPr>
          <a:xfrm rot="16200000">
            <a:off x="4506797" y="4826733"/>
            <a:ext cx="1215076" cy="369332"/>
          </a:xfrm>
          <a:prstGeom prst="rect">
            <a:avLst/>
          </a:prstGeom>
          <a:noFill/>
        </p:spPr>
        <p:txBody>
          <a:bodyPr wrap="none" rtlCol="0">
            <a:spAutoFit/>
          </a:bodyPr>
          <a:lstStyle/>
          <a:p>
            <a:r>
              <a:rPr lang="en-US" dirty="0"/>
              <a:t>Translation</a:t>
            </a:r>
          </a:p>
        </p:txBody>
      </p:sp>
      <p:sp>
        <p:nvSpPr>
          <p:cNvPr id="68" name="TextBox 67">
            <a:extLst>
              <a:ext uri="{FF2B5EF4-FFF2-40B4-BE49-F238E27FC236}">
                <a16:creationId xmlns:a16="http://schemas.microsoft.com/office/drawing/2014/main" id="{A905F7EB-579E-4B96-95F5-898138975AE6}"/>
              </a:ext>
            </a:extLst>
          </p:cNvPr>
          <p:cNvSpPr txBox="1"/>
          <p:nvPr/>
        </p:nvSpPr>
        <p:spPr>
          <a:xfrm>
            <a:off x="2433742" y="5311284"/>
            <a:ext cx="617477" cy="523220"/>
          </a:xfrm>
          <a:prstGeom prst="rect">
            <a:avLst/>
          </a:prstGeom>
          <a:noFill/>
        </p:spPr>
        <p:txBody>
          <a:bodyPr wrap="none" rtlCol="0">
            <a:spAutoFit/>
          </a:bodyPr>
          <a:lstStyle/>
          <a:p>
            <a:r>
              <a:rPr lang="en-US" sz="2800" dirty="0"/>
              <a:t>OR</a:t>
            </a:r>
          </a:p>
        </p:txBody>
      </p:sp>
      <p:sp>
        <p:nvSpPr>
          <p:cNvPr id="69" name="TextBox 68">
            <a:extLst>
              <a:ext uri="{FF2B5EF4-FFF2-40B4-BE49-F238E27FC236}">
                <a16:creationId xmlns:a16="http://schemas.microsoft.com/office/drawing/2014/main" id="{F017F759-6D24-4643-B914-599ACB337E1D}"/>
              </a:ext>
            </a:extLst>
          </p:cNvPr>
          <p:cNvSpPr txBox="1"/>
          <p:nvPr/>
        </p:nvSpPr>
        <p:spPr>
          <a:xfrm>
            <a:off x="9630300" y="1281580"/>
            <a:ext cx="617477" cy="523220"/>
          </a:xfrm>
          <a:prstGeom prst="rect">
            <a:avLst/>
          </a:prstGeom>
          <a:noFill/>
        </p:spPr>
        <p:txBody>
          <a:bodyPr wrap="none" rtlCol="0">
            <a:spAutoFit/>
          </a:bodyPr>
          <a:lstStyle/>
          <a:p>
            <a:r>
              <a:rPr lang="en-US" sz="2800" dirty="0"/>
              <a:t>OR</a:t>
            </a:r>
          </a:p>
        </p:txBody>
      </p:sp>
      <p:sp>
        <p:nvSpPr>
          <p:cNvPr id="71" name="Arrow: Down 70">
            <a:extLst>
              <a:ext uri="{FF2B5EF4-FFF2-40B4-BE49-F238E27FC236}">
                <a16:creationId xmlns:a16="http://schemas.microsoft.com/office/drawing/2014/main" id="{D8D25212-76B5-4674-A8A7-F995EC58C1E9}"/>
              </a:ext>
            </a:extLst>
          </p:cNvPr>
          <p:cNvSpPr/>
          <p:nvPr/>
        </p:nvSpPr>
        <p:spPr>
          <a:xfrm>
            <a:off x="6044672" y="2401925"/>
            <a:ext cx="729812" cy="1517121"/>
          </a:xfrm>
          <a:prstGeom prst="down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TextBox 71">
            <a:extLst>
              <a:ext uri="{FF2B5EF4-FFF2-40B4-BE49-F238E27FC236}">
                <a16:creationId xmlns:a16="http://schemas.microsoft.com/office/drawing/2014/main" id="{4EE1FFB8-0926-40AF-A4B0-5DA7287EFC3C}"/>
              </a:ext>
            </a:extLst>
          </p:cNvPr>
          <p:cNvSpPr txBox="1"/>
          <p:nvPr/>
        </p:nvSpPr>
        <p:spPr>
          <a:xfrm rot="16200000">
            <a:off x="5695185" y="2903800"/>
            <a:ext cx="1405321" cy="369332"/>
          </a:xfrm>
          <a:prstGeom prst="rect">
            <a:avLst/>
          </a:prstGeom>
          <a:noFill/>
        </p:spPr>
        <p:txBody>
          <a:bodyPr wrap="none" rtlCol="0">
            <a:spAutoFit/>
          </a:bodyPr>
          <a:lstStyle/>
          <a:p>
            <a:r>
              <a:rPr lang="en-US" dirty="0"/>
              <a:t>Transcription</a:t>
            </a:r>
          </a:p>
        </p:txBody>
      </p:sp>
      <p:sp>
        <p:nvSpPr>
          <p:cNvPr id="73" name="Arrow: Down 72">
            <a:extLst>
              <a:ext uri="{FF2B5EF4-FFF2-40B4-BE49-F238E27FC236}">
                <a16:creationId xmlns:a16="http://schemas.microsoft.com/office/drawing/2014/main" id="{E53CB4F4-2414-409D-9A6F-C615AA7E6000}"/>
              </a:ext>
            </a:extLst>
          </p:cNvPr>
          <p:cNvSpPr/>
          <p:nvPr/>
        </p:nvSpPr>
        <p:spPr>
          <a:xfrm>
            <a:off x="6044672" y="4317229"/>
            <a:ext cx="729812" cy="1517121"/>
          </a:xfrm>
          <a:prstGeom prst="down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TextBox 73">
            <a:extLst>
              <a:ext uri="{FF2B5EF4-FFF2-40B4-BE49-F238E27FC236}">
                <a16:creationId xmlns:a16="http://schemas.microsoft.com/office/drawing/2014/main" id="{AD194AF2-AF15-44CE-AAB0-4D341663D65D}"/>
              </a:ext>
            </a:extLst>
          </p:cNvPr>
          <p:cNvSpPr txBox="1"/>
          <p:nvPr/>
        </p:nvSpPr>
        <p:spPr>
          <a:xfrm rot="16200000">
            <a:off x="5790308" y="4819104"/>
            <a:ext cx="1215076" cy="369332"/>
          </a:xfrm>
          <a:prstGeom prst="rect">
            <a:avLst/>
          </a:prstGeom>
          <a:noFill/>
        </p:spPr>
        <p:txBody>
          <a:bodyPr wrap="none" rtlCol="0">
            <a:spAutoFit/>
          </a:bodyPr>
          <a:lstStyle/>
          <a:p>
            <a:r>
              <a:rPr lang="en-US" dirty="0"/>
              <a:t>Translation</a:t>
            </a:r>
          </a:p>
        </p:txBody>
      </p:sp>
      <p:cxnSp>
        <p:nvCxnSpPr>
          <p:cNvPr id="76" name="Connector: Elbow 75">
            <a:extLst>
              <a:ext uri="{FF2B5EF4-FFF2-40B4-BE49-F238E27FC236}">
                <a16:creationId xmlns:a16="http://schemas.microsoft.com/office/drawing/2014/main" id="{D5A1F7CA-9F71-49CB-A82D-FC3E8249FD0F}"/>
              </a:ext>
            </a:extLst>
          </p:cNvPr>
          <p:cNvCxnSpPr>
            <a:cxnSpLocks/>
          </p:cNvCxnSpPr>
          <p:nvPr/>
        </p:nvCxnSpPr>
        <p:spPr>
          <a:xfrm flipV="1">
            <a:off x="2092564" y="4123017"/>
            <a:ext cx="3501571" cy="1030539"/>
          </a:xfrm>
          <a:prstGeom prst="bentConnector3">
            <a:avLst>
              <a:gd name="adj1" fmla="val 62917"/>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Connector: Elbow 78">
            <a:extLst>
              <a:ext uri="{FF2B5EF4-FFF2-40B4-BE49-F238E27FC236}">
                <a16:creationId xmlns:a16="http://schemas.microsoft.com/office/drawing/2014/main" id="{E03D9791-DB2F-491E-B0CD-38CA1D2566CA}"/>
              </a:ext>
            </a:extLst>
          </p:cNvPr>
          <p:cNvCxnSpPr>
            <a:cxnSpLocks/>
          </p:cNvCxnSpPr>
          <p:nvPr/>
        </p:nvCxnSpPr>
        <p:spPr>
          <a:xfrm rot="10800000">
            <a:off x="6096003" y="4130214"/>
            <a:ext cx="1739325" cy="464372"/>
          </a:xfrm>
          <a:prstGeom prst="bentConnector3">
            <a:avLst>
              <a:gd name="adj1" fmla="val 18909"/>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0" name="Group 89">
            <a:extLst>
              <a:ext uri="{FF2B5EF4-FFF2-40B4-BE49-F238E27FC236}">
                <a16:creationId xmlns:a16="http://schemas.microsoft.com/office/drawing/2014/main" id="{36ED6C52-2632-479B-8CE7-A0FBB40BB6CD}"/>
              </a:ext>
            </a:extLst>
          </p:cNvPr>
          <p:cNvGrpSpPr/>
          <p:nvPr/>
        </p:nvGrpSpPr>
        <p:grpSpPr>
          <a:xfrm rot="2773222">
            <a:off x="5698288" y="3606663"/>
            <a:ext cx="217796" cy="621169"/>
            <a:chOff x="5800807" y="584295"/>
            <a:chExt cx="274914" cy="472578"/>
          </a:xfrm>
        </p:grpSpPr>
        <p:cxnSp>
          <p:nvCxnSpPr>
            <p:cNvPr id="91" name="Straight Connector 90">
              <a:extLst>
                <a:ext uri="{FF2B5EF4-FFF2-40B4-BE49-F238E27FC236}">
                  <a16:creationId xmlns:a16="http://schemas.microsoft.com/office/drawing/2014/main" id="{92594E41-6576-45A2-96AE-F8000DFF6C04}"/>
                </a:ext>
              </a:extLst>
            </p:cNvPr>
            <p:cNvCxnSpPr>
              <a:cxnSpLocks/>
            </p:cNvCxnSpPr>
            <p:nvPr/>
          </p:nvCxnSpPr>
          <p:spPr>
            <a:xfrm flipV="1">
              <a:off x="5938264" y="584295"/>
              <a:ext cx="0" cy="472578"/>
            </a:xfrm>
            <a:prstGeom prst="line">
              <a:avLst/>
            </a:prstGeom>
            <a:ln w="412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6E9FFCA9-2E48-4E09-A686-2868877DB9FF}"/>
                </a:ext>
              </a:extLst>
            </p:cNvPr>
            <p:cNvCxnSpPr>
              <a:cxnSpLocks/>
            </p:cNvCxnSpPr>
            <p:nvPr/>
          </p:nvCxnSpPr>
          <p:spPr>
            <a:xfrm flipH="1">
              <a:off x="5800807" y="584295"/>
              <a:ext cx="274914" cy="1"/>
            </a:xfrm>
            <a:prstGeom prst="line">
              <a:avLst/>
            </a:prstGeom>
            <a:ln w="412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93" name="Group 92">
            <a:extLst>
              <a:ext uri="{FF2B5EF4-FFF2-40B4-BE49-F238E27FC236}">
                <a16:creationId xmlns:a16="http://schemas.microsoft.com/office/drawing/2014/main" id="{C2C813C0-448A-4AC2-8FE2-DDAB2A5652F2}"/>
              </a:ext>
            </a:extLst>
          </p:cNvPr>
          <p:cNvGrpSpPr/>
          <p:nvPr/>
        </p:nvGrpSpPr>
        <p:grpSpPr>
          <a:xfrm rot="18453746">
            <a:off x="5702434" y="3572609"/>
            <a:ext cx="211033" cy="716432"/>
            <a:chOff x="5800807" y="584295"/>
            <a:chExt cx="274914" cy="472578"/>
          </a:xfrm>
        </p:grpSpPr>
        <p:cxnSp>
          <p:nvCxnSpPr>
            <p:cNvPr id="94" name="Straight Connector 93">
              <a:extLst>
                <a:ext uri="{FF2B5EF4-FFF2-40B4-BE49-F238E27FC236}">
                  <a16:creationId xmlns:a16="http://schemas.microsoft.com/office/drawing/2014/main" id="{064D8A63-D9F0-4050-A994-9BFB6174C8F5}"/>
                </a:ext>
              </a:extLst>
            </p:cNvPr>
            <p:cNvCxnSpPr>
              <a:cxnSpLocks/>
            </p:cNvCxnSpPr>
            <p:nvPr/>
          </p:nvCxnSpPr>
          <p:spPr>
            <a:xfrm flipV="1">
              <a:off x="5938264" y="584295"/>
              <a:ext cx="0" cy="472578"/>
            </a:xfrm>
            <a:prstGeom prst="line">
              <a:avLst/>
            </a:prstGeom>
            <a:ln w="412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1A4C8068-260D-4F75-B34E-058C51D2D0B3}"/>
                </a:ext>
              </a:extLst>
            </p:cNvPr>
            <p:cNvCxnSpPr>
              <a:cxnSpLocks/>
            </p:cNvCxnSpPr>
            <p:nvPr/>
          </p:nvCxnSpPr>
          <p:spPr>
            <a:xfrm flipH="1">
              <a:off x="5800807" y="584295"/>
              <a:ext cx="274914" cy="1"/>
            </a:xfrm>
            <a:prstGeom prst="line">
              <a:avLst/>
            </a:prstGeom>
            <a:ln w="412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70" name="TextBox 69">
            <a:extLst>
              <a:ext uri="{FF2B5EF4-FFF2-40B4-BE49-F238E27FC236}">
                <a16:creationId xmlns:a16="http://schemas.microsoft.com/office/drawing/2014/main" id="{9571EFBF-C1A5-4AF9-84A2-B4EAB6B7FC58}"/>
              </a:ext>
            </a:extLst>
          </p:cNvPr>
          <p:cNvSpPr txBox="1"/>
          <p:nvPr/>
        </p:nvSpPr>
        <p:spPr>
          <a:xfrm rot="16200000">
            <a:off x="3739142" y="1316380"/>
            <a:ext cx="1312026" cy="369332"/>
          </a:xfrm>
          <a:prstGeom prst="rect">
            <a:avLst/>
          </a:prstGeom>
          <a:noFill/>
        </p:spPr>
        <p:txBody>
          <a:bodyPr wrap="none" rtlCol="0">
            <a:spAutoFit/>
          </a:bodyPr>
          <a:lstStyle/>
          <a:p>
            <a:r>
              <a:rPr lang="en-US" b="1" dirty="0">
                <a:solidFill>
                  <a:srgbClr val="FF0000"/>
                </a:solidFill>
              </a:rPr>
              <a:t>Repressor X</a:t>
            </a:r>
          </a:p>
        </p:txBody>
      </p:sp>
      <p:sp>
        <p:nvSpPr>
          <p:cNvPr id="75" name="TextBox 74">
            <a:extLst>
              <a:ext uri="{FF2B5EF4-FFF2-40B4-BE49-F238E27FC236}">
                <a16:creationId xmlns:a16="http://schemas.microsoft.com/office/drawing/2014/main" id="{BA75A14E-432D-41B6-8D11-1E726FA584AB}"/>
              </a:ext>
            </a:extLst>
          </p:cNvPr>
          <p:cNvSpPr txBox="1"/>
          <p:nvPr/>
        </p:nvSpPr>
        <p:spPr>
          <a:xfrm rot="16200000">
            <a:off x="6981206" y="1569683"/>
            <a:ext cx="561372" cy="369332"/>
          </a:xfrm>
          <a:prstGeom prst="rect">
            <a:avLst/>
          </a:prstGeom>
          <a:noFill/>
        </p:spPr>
        <p:txBody>
          <a:bodyPr wrap="none" rtlCol="0">
            <a:spAutoFit/>
          </a:bodyPr>
          <a:lstStyle/>
          <a:p>
            <a:r>
              <a:rPr lang="en-US" b="1" dirty="0">
                <a:solidFill>
                  <a:srgbClr val="FF0000"/>
                </a:solidFill>
              </a:rPr>
              <a:t>GFP</a:t>
            </a:r>
          </a:p>
        </p:txBody>
      </p:sp>
      <p:sp>
        <p:nvSpPr>
          <p:cNvPr id="77" name="TextBox 76">
            <a:extLst>
              <a:ext uri="{FF2B5EF4-FFF2-40B4-BE49-F238E27FC236}">
                <a16:creationId xmlns:a16="http://schemas.microsoft.com/office/drawing/2014/main" id="{66530BA0-7BE4-4E82-B660-0893712F5168}"/>
              </a:ext>
            </a:extLst>
          </p:cNvPr>
          <p:cNvSpPr txBox="1"/>
          <p:nvPr/>
        </p:nvSpPr>
        <p:spPr>
          <a:xfrm rot="16200000">
            <a:off x="7683658" y="1585639"/>
            <a:ext cx="553357" cy="369332"/>
          </a:xfrm>
          <a:prstGeom prst="rect">
            <a:avLst/>
          </a:prstGeom>
          <a:noFill/>
        </p:spPr>
        <p:txBody>
          <a:bodyPr wrap="none" rtlCol="0">
            <a:spAutoFit/>
          </a:bodyPr>
          <a:lstStyle/>
          <a:p>
            <a:r>
              <a:rPr lang="en-US" b="1" dirty="0" err="1">
                <a:solidFill>
                  <a:srgbClr val="FF0000"/>
                </a:solidFill>
              </a:rPr>
              <a:t>LacI</a:t>
            </a:r>
            <a:endParaRPr lang="en-US" b="1" dirty="0">
              <a:solidFill>
                <a:srgbClr val="FF0000"/>
              </a:solidFill>
            </a:endParaRPr>
          </a:p>
        </p:txBody>
      </p:sp>
      <p:sp>
        <p:nvSpPr>
          <p:cNvPr id="78" name="Arrow: Pentagon 77">
            <a:extLst>
              <a:ext uri="{FF2B5EF4-FFF2-40B4-BE49-F238E27FC236}">
                <a16:creationId xmlns:a16="http://schemas.microsoft.com/office/drawing/2014/main" id="{F01BCC0C-60CD-47F3-853C-4C6ECE6F3004}"/>
              </a:ext>
            </a:extLst>
          </p:cNvPr>
          <p:cNvSpPr/>
          <p:nvPr/>
        </p:nvSpPr>
        <p:spPr>
          <a:xfrm>
            <a:off x="184727" y="187611"/>
            <a:ext cx="4573944" cy="584775"/>
          </a:xfrm>
          <a:prstGeom prst="homePlat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TextBox 79">
            <a:extLst>
              <a:ext uri="{FF2B5EF4-FFF2-40B4-BE49-F238E27FC236}">
                <a16:creationId xmlns:a16="http://schemas.microsoft.com/office/drawing/2014/main" id="{B8690B42-875F-4A35-B128-5642C8181B29}"/>
              </a:ext>
            </a:extLst>
          </p:cNvPr>
          <p:cNvSpPr txBox="1"/>
          <p:nvPr/>
        </p:nvSpPr>
        <p:spPr>
          <a:xfrm>
            <a:off x="526473" y="187611"/>
            <a:ext cx="4093365" cy="584775"/>
          </a:xfrm>
          <a:prstGeom prst="rect">
            <a:avLst/>
          </a:prstGeom>
          <a:noFill/>
        </p:spPr>
        <p:txBody>
          <a:bodyPr wrap="none" rtlCol="0">
            <a:spAutoFit/>
          </a:bodyPr>
          <a:lstStyle/>
          <a:p>
            <a:r>
              <a:rPr lang="en-US" sz="3200" dirty="0"/>
              <a:t>Design of Toggle Switch</a:t>
            </a:r>
          </a:p>
        </p:txBody>
      </p:sp>
    </p:spTree>
    <p:extLst>
      <p:ext uri="{BB962C8B-B14F-4D97-AF65-F5344CB8AC3E}">
        <p14:creationId xmlns:p14="http://schemas.microsoft.com/office/powerpoint/2010/main" val="1691614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par>
                                <p:cTn id="8" presetID="14" presetClass="entr" presetSubtype="1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randombar(horizontal)">
                                      <p:cBhvr>
                                        <p:cTn id="10" dur="500"/>
                                        <p:tgtEl>
                                          <p:spTgt spid="6"/>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randombar(horizontal)">
                                      <p:cBhvr>
                                        <p:cTn id="13" dur="500"/>
                                        <p:tgtEl>
                                          <p:spTgt spid="7"/>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randombar(horizontal)">
                                      <p:cBhvr>
                                        <p:cTn id="16" dur="500"/>
                                        <p:tgtEl>
                                          <p:spTgt spid="13"/>
                                        </p:tgtEl>
                                      </p:cBhvr>
                                    </p:animEffect>
                                  </p:childTnLst>
                                </p:cTn>
                              </p:par>
                              <p:par>
                                <p:cTn id="17" presetID="14" presetClass="entr" presetSubtype="10" fill="hold" grpId="0" nodeType="withEffect">
                                  <p:stCondLst>
                                    <p:cond delay="0"/>
                                  </p:stCondLst>
                                  <p:childTnLst>
                                    <p:set>
                                      <p:cBhvr>
                                        <p:cTn id="18" dur="1" fill="hold">
                                          <p:stCondLst>
                                            <p:cond delay="0"/>
                                          </p:stCondLst>
                                        </p:cTn>
                                        <p:tgtEl>
                                          <p:spTgt spid="48"/>
                                        </p:tgtEl>
                                        <p:attrNameLst>
                                          <p:attrName>style.visibility</p:attrName>
                                        </p:attrNameLst>
                                      </p:cBhvr>
                                      <p:to>
                                        <p:strVal val="visible"/>
                                      </p:to>
                                    </p:set>
                                    <p:animEffect transition="in" filter="randombar(horizontal)">
                                      <p:cBhvr>
                                        <p:cTn id="19" dur="500"/>
                                        <p:tgtEl>
                                          <p:spTgt spid="48"/>
                                        </p:tgtEl>
                                      </p:cBhvr>
                                    </p:animEffect>
                                  </p:childTnLst>
                                </p:cTn>
                              </p:par>
                              <p:par>
                                <p:cTn id="20" presetID="14" presetClass="entr" presetSubtype="10" fill="hold" grpId="0" nodeType="withEffect">
                                  <p:stCondLst>
                                    <p:cond delay="0"/>
                                  </p:stCondLst>
                                  <p:childTnLst>
                                    <p:set>
                                      <p:cBhvr>
                                        <p:cTn id="21" dur="1" fill="hold">
                                          <p:stCondLst>
                                            <p:cond delay="0"/>
                                          </p:stCondLst>
                                        </p:cTn>
                                        <p:tgtEl>
                                          <p:spTgt spid="49"/>
                                        </p:tgtEl>
                                        <p:attrNameLst>
                                          <p:attrName>style.visibility</p:attrName>
                                        </p:attrNameLst>
                                      </p:cBhvr>
                                      <p:to>
                                        <p:strVal val="visible"/>
                                      </p:to>
                                    </p:set>
                                    <p:animEffect transition="in" filter="randombar(horizontal)">
                                      <p:cBhvr>
                                        <p:cTn id="22" dur="500"/>
                                        <p:tgtEl>
                                          <p:spTgt spid="49"/>
                                        </p:tgtEl>
                                      </p:cBhvr>
                                    </p:animEffect>
                                  </p:childTnLst>
                                </p:cTn>
                              </p:par>
                              <p:par>
                                <p:cTn id="23" presetID="14" presetClass="entr" presetSubtype="10" fill="hold" grpId="0" nodeType="withEffect">
                                  <p:stCondLst>
                                    <p:cond delay="0"/>
                                  </p:stCondLst>
                                  <p:childTnLst>
                                    <p:set>
                                      <p:cBhvr>
                                        <p:cTn id="24" dur="1" fill="hold">
                                          <p:stCondLst>
                                            <p:cond delay="0"/>
                                          </p:stCondLst>
                                        </p:cTn>
                                        <p:tgtEl>
                                          <p:spTgt spid="50"/>
                                        </p:tgtEl>
                                        <p:attrNameLst>
                                          <p:attrName>style.visibility</p:attrName>
                                        </p:attrNameLst>
                                      </p:cBhvr>
                                      <p:to>
                                        <p:strVal val="visible"/>
                                      </p:to>
                                    </p:set>
                                    <p:animEffect transition="in" filter="randombar(horizontal)">
                                      <p:cBhvr>
                                        <p:cTn id="25" dur="500"/>
                                        <p:tgtEl>
                                          <p:spTgt spid="50"/>
                                        </p:tgtEl>
                                      </p:cBhvr>
                                    </p:animEffect>
                                  </p:childTnLst>
                                </p:cTn>
                              </p:par>
                              <p:par>
                                <p:cTn id="26" presetID="14" presetClass="entr" presetSubtype="10" fill="hold" grpId="0" nodeType="withEffect">
                                  <p:stCondLst>
                                    <p:cond delay="0"/>
                                  </p:stCondLst>
                                  <p:childTnLst>
                                    <p:set>
                                      <p:cBhvr>
                                        <p:cTn id="27" dur="1" fill="hold">
                                          <p:stCondLst>
                                            <p:cond delay="0"/>
                                          </p:stCondLst>
                                        </p:cTn>
                                        <p:tgtEl>
                                          <p:spTgt spid="52"/>
                                        </p:tgtEl>
                                        <p:attrNameLst>
                                          <p:attrName>style.visibility</p:attrName>
                                        </p:attrNameLst>
                                      </p:cBhvr>
                                      <p:to>
                                        <p:strVal val="visible"/>
                                      </p:to>
                                    </p:set>
                                    <p:animEffect transition="in" filter="randombar(horizontal)">
                                      <p:cBhvr>
                                        <p:cTn id="28" dur="500"/>
                                        <p:tgtEl>
                                          <p:spTgt spid="52"/>
                                        </p:tgtEl>
                                      </p:cBhvr>
                                    </p:animEffect>
                                  </p:childTnLst>
                                </p:cTn>
                              </p:par>
                              <p:par>
                                <p:cTn id="29" presetID="14" presetClass="entr" presetSubtype="10" fill="hold" grpId="0" nodeType="withEffect">
                                  <p:stCondLst>
                                    <p:cond delay="0"/>
                                  </p:stCondLst>
                                  <p:childTnLst>
                                    <p:set>
                                      <p:cBhvr>
                                        <p:cTn id="30" dur="1" fill="hold">
                                          <p:stCondLst>
                                            <p:cond delay="0"/>
                                          </p:stCondLst>
                                        </p:cTn>
                                        <p:tgtEl>
                                          <p:spTgt spid="53"/>
                                        </p:tgtEl>
                                        <p:attrNameLst>
                                          <p:attrName>style.visibility</p:attrName>
                                        </p:attrNameLst>
                                      </p:cBhvr>
                                      <p:to>
                                        <p:strVal val="visible"/>
                                      </p:to>
                                    </p:set>
                                    <p:animEffect transition="in" filter="randombar(horizontal)">
                                      <p:cBhvr>
                                        <p:cTn id="31" dur="500"/>
                                        <p:tgtEl>
                                          <p:spTgt spid="53"/>
                                        </p:tgtEl>
                                      </p:cBhvr>
                                    </p:animEffect>
                                  </p:childTnLst>
                                </p:cTn>
                              </p:par>
                              <p:par>
                                <p:cTn id="32" presetID="14" presetClass="entr" presetSubtype="10" fill="hold" grpId="0" nodeType="withEffect">
                                  <p:stCondLst>
                                    <p:cond delay="0"/>
                                  </p:stCondLst>
                                  <p:childTnLst>
                                    <p:set>
                                      <p:cBhvr>
                                        <p:cTn id="33" dur="1" fill="hold">
                                          <p:stCondLst>
                                            <p:cond delay="0"/>
                                          </p:stCondLst>
                                        </p:cTn>
                                        <p:tgtEl>
                                          <p:spTgt spid="54"/>
                                        </p:tgtEl>
                                        <p:attrNameLst>
                                          <p:attrName>style.visibility</p:attrName>
                                        </p:attrNameLst>
                                      </p:cBhvr>
                                      <p:to>
                                        <p:strVal val="visible"/>
                                      </p:to>
                                    </p:set>
                                    <p:animEffect transition="in" filter="randombar(horizontal)">
                                      <p:cBhvr>
                                        <p:cTn id="34" dur="500"/>
                                        <p:tgtEl>
                                          <p:spTgt spid="54"/>
                                        </p:tgtEl>
                                      </p:cBhvr>
                                    </p:animEffect>
                                  </p:childTnLst>
                                </p:cTn>
                              </p:par>
                              <p:par>
                                <p:cTn id="35" presetID="14" presetClass="entr" presetSubtype="10" fill="hold" grpId="0" nodeType="withEffect">
                                  <p:stCondLst>
                                    <p:cond delay="0"/>
                                  </p:stCondLst>
                                  <p:childTnLst>
                                    <p:set>
                                      <p:cBhvr>
                                        <p:cTn id="36" dur="1" fill="hold">
                                          <p:stCondLst>
                                            <p:cond delay="0"/>
                                          </p:stCondLst>
                                        </p:cTn>
                                        <p:tgtEl>
                                          <p:spTgt spid="55"/>
                                        </p:tgtEl>
                                        <p:attrNameLst>
                                          <p:attrName>style.visibility</p:attrName>
                                        </p:attrNameLst>
                                      </p:cBhvr>
                                      <p:to>
                                        <p:strVal val="visible"/>
                                      </p:to>
                                    </p:set>
                                    <p:animEffect transition="in" filter="randombar(horizontal)">
                                      <p:cBhvr>
                                        <p:cTn id="37" dur="500"/>
                                        <p:tgtEl>
                                          <p:spTgt spid="55"/>
                                        </p:tgtEl>
                                      </p:cBhvr>
                                    </p:animEffect>
                                  </p:childTnLst>
                                </p:cTn>
                              </p:par>
                              <p:par>
                                <p:cTn id="38" presetID="14" presetClass="entr" presetSubtype="10" fill="hold" grpId="0" nodeType="withEffect">
                                  <p:stCondLst>
                                    <p:cond delay="0"/>
                                  </p:stCondLst>
                                  <p:childTnLst>
                                    <p:set>
                                      <p:cBhvr>
                                        <p:cTn id="39" dur="1" fill="hold">
                                          <p:stCondLst>
                                            <p:cond delay="0"/>
                                          </p:stCondLst>
                                        </p:cTn>
                                        <p:tgtEl>
                                          <p:spTgt spid="56"/>
                                        </p:tgtEl>
                                        <p:attrNameLst>
                                          <p:attrName>style.visibility</p:attrName>
                                        </p:attrNameLst>
                                      </p:cBhvr>
                                      <p:to>
                                        <p:strVal val="visible"/>
                                      </p:to>
                                    </p:set>
                                    <p:animEffect transition="in" filter="randombar(horizontal)">
                                      <p:cBhvr>
                                        <p:cTn id="40" dur="500"/>
                                        <p:tgtEl>
                                          <p:spTgt spid="56"/>
                                        </p:tgtEl>
                                      </p:cBhvr>
                                    </p:animEffect>
                                  </p:childTnLst>
                                </p:cTn>
                              </p:par>
                              <p:par>
                                <p:cTn id="41" presetID="14" presetClass="entr" presetSubtype="10" fill="hold" grpId="0" nodeType="withEffect">
                                  <p:stCondLst>
                                    <p:cond delay="0"/>
                                  </p:stCondLst>
                                  <p:childTnLst>
                                    <p:set>
                                      <p:cBhvr>
                                        <p:cTn id="42" dur="1" fill="hold">
                                          <p:stCondLst>
                                            <p:cond delay="0"/>
                                          </p:stCondLst>
                                        </p:cTn>
                                        <p:tgtEl>
                                          <p:spTgt spid="57"/>
                                        </p:tgtEl>
                                        <p:attrNameLst>
                                          <p:attrName>style.visibility</p:attrName>
                                        </p:attrNameLst>
                                      </p:cBhvr>
                                      <p:to>
                                        <p:strVal val="visible"/>
                                      </p:to>
                                    </p:set>
                                    <p:animEffect transition="in" filter="randombar(horizontal)">
                                      <p:cBhvr>
                                        <p:cTn id="43" dur="500"/>
                                        <p:tgtEl>
                                          <p:spTgt spid="57"/>
                                        </p:tgtEl>
                                      </p:cBhvr>
                                    </p:animEffect>
                                  </p:childTnLst>
                                </p:cTn>
                              </p:par>
                              <p:par>
                                <p:cTn id="44" presetID="14" presetClass="entr" presetSubtype="10" fill="hold" grpId="0" nodeType="withEffect">
                                  <p:stCondLst>
                                    <p:cond delay="0"/>
                                  </p:stCondLst>
                                  <p:childTnLst>
                                    <p:set>
                                      <p:cBhvr>
                                        <p:cTn id="45" dur="1" fill="hold">
                                          <p:stCondLst>
                                            <p:cond delay="0"/>
                                          </p:stCondLst>
                                        </p:cTn>
                                        <p:tgtEl>
                                          <p:spTgt spid="60"/>
                                        </p:tgtEl>
                                        <p:attrNameLst>
                                          <p:attrName>style.visibility</p:attrName>
                                        </p:attrNameLst>
                                      </p:cBhvr>
                                      <p:to>
                                        <p:strVal val="visible"/>
                                      </p:to>
                                    </p:set>
                                    <p:animEffect transition="in" filter="randombar(horizontal)">
                                      <p:cBhvr>
                                        <p:cTn id="46" dur="500"/>
                                        <p:tgtEl>
                                          <p:spTgt spid="60"/>
                                        </p:tgtEl>
                                      </p:cBhvr>
                                    </p:animEffect>
                                  </p:childTnLst>
                                </p:cTn>
                              </p:par>
                              <p:par>
                                <p:cTn id="47" presetID="14" presetClass="entr" presetSubtype="10" fill="hold" grpId="0" nodeType="withEffect">
                                  <p:stCondLst>
                                    <p:cond delay="0"/>
                                  </p:stCondLst>
                                  <p:childTnLst>
                                    <p:set>
                                      <p:cBhvr>
                                        <p:cTn id="48" dur="1" fill="hold">
                                          <p:stCondLst>
                                            <p:cond delay="0"/>
                                          </p:stCondLst>
                                        </p:cTn>
                                        <p:tgtEl>
                                          <p:spTgt spid="69"/>
                                        </p:tgtEl>
                                        <p:attrNameLst>
                                          <p:attrName>style.visibility</p:attrName>
                                        </p:attrNameLst>
                                      </p:cBhvr>
                                      <p:to>
                                        <p:strVal val="visible"/>
                                      </p:to>
                                    </p:set>
                                    <p:animEffect transition="in" filter="randombar(horizontal)">
                                      <p:cBhvr>
                                        <p:cTn id="49" dur="500"/>
                                        <p:tgtEl>
                                          <p:spTgt spid="69"/>
                                        </p:tgtEl>
                                      </p:cBhvr>
                                    </p:animEffect>
                                  </p:childTnLst>
                                </p:cTn>
                              </p:par>
                              <p:par>
                                <p:cTn id="50" presetID="14" presetClass="entr" presetSubtype="10" fill="hold" grpId="0" nodeType="withEffect">
                                  <p:stCondLst>
                                    <p:cond delay="0"/>
                                  </p:stCondLst>
                                  <p:childTnLst>
                                    <p:set>
                                      <p:cBhvr>
                                        <p:cTn id="51" dur="1" fill="hold">
                                          <p:stCondLst>
                                            <p:cond delay="0"/>
                                          </p:stCondLst>
                                        </p:cTn>
                                        <p:tgtEl>
                                          <p:spTgt spid="70"/>
                                        </p:tgtEl>
                                        <p:attrNameLst>
                                          <p:attrName>style.visibility</p:attrName>
                                        </p:attrNameLst>
                                      </p:cBhvr>
                                      <p:to>
                                        <p:strVal val="visible"/>
                                      </p:to>
                                    </p:set>
                                    <p:animEffect transition="in" filter="randombar(horizontal)">
                                      <p:cBhvr>
                                        <p:cTn id="52" dur="500"/>
                                        <p:tgtEl>
                                          <p:spTgt spid="70"/>
                                        </p:tgtEl>
                                      </p:cBhvr>
                                    </p:animEffect>
                                  </p:childTnLst>
                                </p:cTn>
                              </p:par>
                              <p:par>
                                <p:cTn id="53" presetID="14" presetClass="entr" presetSubtype="10" fill="hold" grpId="0" nodeType="withEffect">
                                  <p:stCondLst>
                                    <p:cond delay="0"/>
                                  </p:stCondLst>
                                  <p:childTnLst>
                                    <p:set>
                                      <p:cBhvr>
                                        <p:cTn id="54" dur="1" fill="hold">
                                          <p:stCondLst>
                                            <p:cond delay="0"/>
                                          </p:stCondLst>
                                        </p:cTn>
                                        <p:tgtEl>
                                          <p:spTgt spid="75"/>
                                        </p:tgtEl>
                                        <p:attrNameLst>
                                          <p:attrName>style.visibility</p:attrName>
                                        </p:attrNameLst>
                                      </p:cBhvr>
                                      <p:to>
                                        <p:strVal val="visible"/>
                                      </p:to>
                                    </p:set>
                                    <p:animEffect transition="in" filter="randombar(horizontal)">
                                      <p:cBhvr>
                                        <p:cTn id="55" dur="500"/>
                                        <p:tgtEl>
                                          <p:spTgt spid="75"/>
                                        </p:tgtEl>
                                      </p:cBhvr>
                                    </p:animEffect>
                                  </p:childTnLst>
                                </p:cTn>
                              </p:par>
                              <p:par>
                                <p:cTn id="56" presetID="14" presetClass="entr" presetSubtype="10" fill="hold" grpId="0" nodeType="withEffect">
                                  <p:stCondLst>
                                    <p:cond delay="0"/>
                                  </p:stCondLst>
                                  <p:childTnLst>
                                    <p:set>
                                      <p:cBhvr>
                                        <p:cTn id="57" dur="1" fill="hold">
                                          <p:stCondLst>
                                            <p:cond delay="0"/>
                                          </p:stCondLst>
                                        </p:cTn>
                                        <p:tgtEl>
                                          <p:spTgt spid="77"/>
                                        </p:tgtEl>
                                        <p:attrNameLst>
                                          <p:attrName>style.visibility</p:attrName>
                                        </p:attrNameLst>
                                      </p:cBhvr>
                                      <p:to>
                                        <p:strVal val="visible"/>
                                      </p:to>
                                    </p:set>
                                    <p:animEffect transition="in" filter="randombar(horizontal)">
                                      <p:cBhvr>
                                        <p:cTn id="58" dur="500"/>
                                        <p:tgtEl>
                                          <p:spTgt spid="77"/>
                                        </p:tgtEl>
                                      </p:cBhvr>
                                    </p:animEffect>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grpId="0" nodeType="clickEffect">
                                  <p:stCondLst>
                                    <p:cond delay="0"/>
                                  </p:stCondLst>
                                  <p:childTnLst>
                                    <p:set>
                                      <p:cBhvr>
                                        <p:cTn id="62" dur="1" fill="hold">
                                          <p:stCondLst>
                                            <p:cond delay="0"/>
                                          </p:stCondLst>
                                        </p:cTn>
                                        <p:tgtEl>
                                          <p:spTgt spid="29"/>
                                        </p:tgtEl>
                                        <p:attrNameLst>
                                          <p:attrName>style.visibility</p:attrName>
                                        </p:attrNameLst>
                                      </p:cBhvr>
                                      <p:to>
                                        <p:strVal val="visible"/>
                                      </p:to>
                                    </p:set>
                                    <p:animEffect transition="in" filter="fade">
                                      <p:cBhvr>
                                        <p:cTn id="63" dur="1000"/>
                                        <p:tgtEl>
                                          <p:spTgt spid="29"/>
                                        </p:tgtEl>
                                      </p:cBhvr>
                                    </p:animEffect>
                                    <p:anim calcmode="lin" valueType="num">
                                      <p:cBhvr>
                                        <p:cTn id="64" dur="1000" fill="hold"/>
                                        <p:tgtEl>
                                          <p:spTgt spid="29"/>
                                        </p:tgtEl>
                                        <p:attrNameLst>
                                          <p:attrName>ppt_x</p:attrName>
                                        </p:attrNameLst>
                                      </p:cBhvr>
                                      <p:tavLst>
                                        <p:tav tm="0">
                                          <p:val>
                                            <p:strVal val="#ppt_x"/>
                                          </p:val>
                                        </p:tav>
                                        <p:tav tm="100000">
                                          <p:val>
                                            <p:strVal val="#ppt_x"/>
                                          </p:val>
                                        </p:tav>
                                      </p:tavLst>
                                    </p:anim>
                                    <p:anim calcmode="lin" valueType="num">
                                      <p:cBhvr>
                                        <p:cTn id="65" dur="1000" fill="hold"/>
                                        <p:tgtEl>
                                          <p:spTgt spid="29"/>
                                        </p:tgtEl>
                                        <p:attrNameLst>
                                          <p:attrName>ppt_y</p:attrName>
                                        </p:attrNameLst>
                                      </p:cBhvr>
                                      <p:tavLst>
                                        <p:tav tm="0">
                                          <p:val>
                                            <p:strVal val="#ppt_y+.1"/>
                                          </p:val>
                                        </p:tav>
                                        <p:tav tm="100000">
                                          <p:val>
                                            <p:strVal val="#ppt_y"/>
                                          </p:val>
                                        </p:tav>
                                      </p:tavLst>
                                    </p:anim>
                                  </p:childTnLst>
                                </p:cTn>
                              </p:par>
                              <p:par>
                                <p:cTn id="66" presetID="42" presetClass="entr" presetSubtype="0" fill="hold" nodeType="withEffect">
                                  <p:stCondLst>
                                    <p:cond delay="0"/>
                                  </p:stCondLst>
                                  <p:childTnLst>
                                    <p:set>
                                      <p:cBhvr>
                                        <p:cTn id="67" dur="1" fill="hold">
                                          <p:stCondLst>
                                            <p:cond delay="0"/>
                                          </p:stCondLst>
                                        </p:cTn>
                                        <p:tgtEl>
                                          <p:spTgt spid="31"/>
                                        </p:tgtEl>
                                        <p:attrNameLst>
                                          <p:attrName>style.visibility</p:attrName>
                                        </p:attrNameLst>
                                      </p:cBhvr>
                                      <p:to>
                                        <p:strVal val="visible"/>
                                      </p:to>
                                    </p:set>
                                    <p:animEffect transition="in" filter="fade">
                                      <p:cBhvr>
                                        <p:cTn id="68" dur="1000"/>
                                        <p:tgtEl>
                                          <p:spTgt spid="31"/>
                                        </p:tgtEl>
                                      </p:cBhvr>
                                    </p:animEffect>
                                    <p:anim calcmode="lin" valueType="num">
                                      <p:cBhvr>
                                        <p:cTn id="69" dur="1000" fill="hold"/>
                                        <p:tgtEl>
                                          <p:spTgt spid="31"/>
                                        </p:tgtEl>
                                        <p:attrNameLst>
                                          <p:attrName>ppt_x</p:attrName>
                                        </p:attrNameLst>
                                      </p:cBhvr>
                                      <p:tavLst>
                                        <p:tav tm="0">
                                          <p:val>
                                            <p:strVal val="#ppt_x"/>
                                          </p:val>
                                        </p:tav>
                                        <p:tav tm="100000">
                                          <p:val>
                                            <p:strVal val="#ppt_x"/>
                                          </p:val>
                                        </p:tav>
                                      </p:tavLst>
                                    </p:anim>
                                    <p:anim calcmode="lin" valueType="num">
                                      <p:cBhvr>
                                        <p:cTn id="70" dur="1000" fill="hold"/>
                                        <p:tgtEl>
                                          <p:spTgt spid="31"/>
                                        </p:tgtEl>
                                        <p:attrNameLst>
                                          <p:attrName>ppt_y</p:attrName>
                                        </p:attrNameLst>
                                      </p:cBhvr>
                                      <p:tavLst>
                                        <p:tav tm="0">
                                          <p:val>
                                            <p:strVal val="#ppt_y+.1"/>
                                          </p:val>
                                        </p:tav>
                                        <p:tav tm="100000">
                                          <p:val>
                                            <p:strVal val="#ppt_y"/>
                                          </p:val>
                                        </p:tav>
                                      </p:tavLst>
                                    </p:anim>
                                  </p:childTnLst>
                                </p:cTn>
                              </p:par>
                              <p:par>
                                <p:cTn id="71" presetID="42" presetClass="entr" presetSubtype="0" fill="hold" grpId="0" nodeType="withEffect">
                                  <p:stCondLst>
                                    <p:cond delay="0"/>
                                  </p:stCondLst>
                                  <p:childTnLst>
                                    <p:set>
                                      <p:cBhvr>
                                        <p:cTn id="72" dur="1" fill="hold">
                                          <p:stCondLst>
                                            <p:cond delay="0"/>
                                          </p:stCondLst>
                                        </p:cTn>
                                        <p:tgtEl>
                                          <p:spTgt spid="32"/>
                                        </p:tgtEl>
                                        <p:attrNameLst>
                                          <p:attrName>style.visibility</p:attrName>
                                        </p:attrNameLst>
                                      </p:cBhvr>
                                      <p:to>
                                        <p:strVal val="visible"/>
                                      </p:to>
                                    </p:set>
                                    <p:animEffect transition="in" filter="fade">
                                      <p:cBhvr>
                                        <p:cTn id="73" dur="1000"/>
                                        <p:tgtEl>
                                          <p:spTgt spid="32"/>
                                        </p:tgtEl>
                                      </p:cBhvr>
                                    </p:animEffect>
                                    <p:anim calcmode="lin" valueType="num">
                                      <p:cBhvr>
                                        <p:cTn id="74" dur="1000" fill="hold"/>
                                        <p:tgtEl>
                                          <p:spTgt spid="32"/>
                                        </p:tgtEl>
                                        <p:attrNameLst>
                                          <p:attrName>ppt_x</p:attrName>
                                        </p:attrNameLst>
                                      </p:cBhvr>
                                      <p:tavLst>
                                        <p:tav tm="0">
                                          <p:val>
                                            <p:strVal val="#ppt_x"/>
                                          </p:val>
                                        </p:tav>
                                        <p:tav tm="100000">
                                          <p:val>
                                            <p:strVal val="#ppt_x"/>
                                          </p:val>
                                        </p:tav>
                                      </p:tavLst>
                                    </p:anim>
                                    <p:anim calcmode="lin" valueType="num">
                                      <p:cBhvr>
                                        <p:cTn id="75" dur="1000" fill="hold"/>
                                        <p:tgtEl>
                                          <p:spTgt spid="32"/>
                                        </p:tgtEl>
                                        <p:attrNameLst>
                                          <p:attrName>ppt_y</p:attrName>
                                        </p:attrNameLst>
                                      </p:cBhvr>
                                      <p:tavLst>
                                        <p:tav tm="0">
                                          <p:val>
                                            <p:strVal val="#ppt_y+.1"/>
                                          </p:val>
                                        </p:tav>
                                        <p:tav tm="100000">
                                          <p:val>
                                            <p:strVal val="#ppt_y"/>
                                          </p:val>
                                        </p:tav>
                                      </p:tavLst>
                                    </p:anim>
                                  </p:childTnLst>
                                </p:cTn>
                              </p:par>
                              <p:par>
                                <p:cTn id="76" presetID="42" presetClass="entr" presetSubtype="0" fill="hold" nodeType="withEffect">
                                  <p:stCondLst>
                                    <p:cond delay="0"/>
                                  </p:stCondLst>
                                  <p:childTnLst>
                                    <p:set>
                                      <p:cBhvr>
                                        <p:cTn id="77" dur="1" fill="hold">
                                          <p:stCondLst>
                                            <p:cond delay="0"/>
                                          </p:stCondLst>
                                        </p:cTn>
                                        <p:tgtEl>
                                          <p:spTgt spid="33"/>
                                        </p:tgtEl>
                                        <p:attrNameLst>
                                          <p:attrName>style.visibility</p:attrName>
                                        </p:attrNameLst>
                                      </p:cBhvr>
                                      <p:to>
                                        <p:strVal val="visible"/>
                                      </p:to>
                                    </p:set>
                                    <p:animEffect transition="in" filter="fade">
                                      <p:cBhvr>
                                        <p:cTn id="78" dur="1000"/>
                                        <p:tgtEl>
                                          <p:spTgt spid="33"/>
                                        </p:tgtEl>
                                      </p:cBhvr>
                                    </p:animEffect>
                                    <p:anim calcmode="lin" valueType="num">
                                      <p:cBhvr>
                                        <p:cTn id="79" dur="1000" fill="hold"/>
                                        <p:tgtEl>
                                          <p:spTgt spid="33"/>
                                        </p:tgtEl>
                                        <p:attrNameLst>
                                          <p:attrName>ppt_x</p:attrName>
                                        </p:attrNameLst>
                                      </p:cBhvr>
                                      <p:tavLst>
                                        <p:tav tm="0">
                                          <p:val>
                                            <p:strVal val="#ppt_x"/>
                                          </p:val>
                                        </p:tav>
                                        <p:tav tm="100000">
                                          <p:val>
                                            <p:strVal val="#ppt_x"/>
                                          </p:val>
                                        </p:tav>
                                      </p:tavLst>
                                    </p:anim>
                                    <p:anim calcmode="lin" valueType="num">
                                      <p:cBhvr>
                                        <p:cTn id="80" dur="1000" fill="hold"/>
                                        <p:tgtEl>
                                          <p:spTgt spid="33"/>
                                        </p:tgtEl>
                                        <p:attrNameLst>
                                          <p:attrName>ppt_y</p:attrName>
                                        </p:attrNameLst>
                                      </p:cBhvr>
                                      <p:tavLst>
                                        <p:tav tm="0">
                                          <p:val>
                                            <p:strVal val="#ppt_y+.1"/>
                                          </p:val>
                                        </p:tav>
                                        <p:tav tm="100000">
                                          <p:val>
                                            <p:strVal val="#ppt_y"/>
                                          </p:val>
                                        </p:tav>
                                      </p:tavLst>
                                    </p:anim>
                                  </p:childTnLst>
                                </p:cTn>
                              </p:par>
                              <p:par>
                                <p:cTn id="81" presetID="42" presetClass="entr" presetSubtype="0" fill="hold" grpId="0" nodeType="withEffect">
                                  <p:stCondLst>
                                    <p:cond delay="0"/>
                                  </p:stCondLst>
                                  <p:childTnLst>
                                    <p:set>
                                      <p:cBhvr>
                                        <p:cTn id="82" dur="1" fill="hold">
                                          <p:stCondLst>
                                            <p:cond delay="0"/>
                                          </p:stCondLst>
                                        </p:cTn>
                                        <p:tgtEl>
                                          <p:spTgt spid="63"/>
                                        </p:tgtEl>
                                        <p:attrNameLst>
                                          <p:attrName>style.visibility</p:attrName>
                                        </p:attrNameLst>
                                      </p:cBhvr>
                                      <p:to>
                                        <p:strVal val="visible"/>
                                      </p:to>
                                    </p:set>
                                    <p:animEffect transition="in" filter="fade">
                                      <p:cBhvr>
                                        <p:cTn id="83" dur="1000"/>
                                        <p:tgtEl>
                                          <p:spTgt spid="63"/>
                                        </p:tgtEl>
                                      </p:cBhvr>
                                    </p:animEffect>
                                    <p:anim calcmode="lin" valueType="num">
                                      <p:cBhvr>
                                        <p:cTn id="84" dur="1000" fill="hold"/>
                                        <p:tgtEl>
                                          <p:spTgt spid="63"/>
                                        </p:tgtEl>
                                        <p:attrNameLst>
                                          <p:attrName>ppt_x</p:attrName>
                                        </p:attrNameLst>
                                      </p:cBhvr>
                                      <p:tavLst>
                                        <p:tav tm="0">
                                          <p:val>
                                            <p:strVal val="#ppt_x"/>
                                          </p:val>
                                        </p:tav>
                                        <p:tav tm="100000">
                                          <p:val>
                                            <p:strVal val="#ppt_x"/>
                                          </p:val>
                                        </p:tav>
                                      </p:tavLst>
                                    </p:anim>
                                    <p:anim calcmode="lin" valueType="num">
                                      <p:cBhvr>
                                        <p:cTn id="85" dur="1000" fill="hold"/>
                                        <p:tgtEl>
                                          <p:spTgt spid="63"/>
                                        </p:tgtEl>
                                        <p:attrNameLst>
                                          <p:attrName>ppt_y</p:attrName>
                                        </p:attrNameLst>
                                      </p:cBhvr>
                                      <p:tavLst>
                                        <p:tav tm="0">
                                          <p:val>
                                            <p:strVal val="#ppt_y+.1"/>
                                          </p:val>
                                        </p:tav>
                                        <p:tav tm="100000">
                                          <p:val>
                                            <p:strVal val="#ppt_y"/>
                                          </p:val>
                                        </p:tav>
                                      </p:tavLst>
                                    </p:anim>
                                  </p:childTnLst>
                                </p:cTn>
                              </p:par>
                              <p:par>
                                <p:cTn id="86" presetID="42" presetClass="entr" presetSubtype="0" fill="hold" grpId="0" nodeType="withEffect">
                                  <p:stCondLst>
                                    <p:cond delay="0"/>
                                  </p:stCondLst>
                                  <p:childTnLst>
                                    <p:set>
                                      <p:cBhvr>
                                        <p:cTn id="87" dur="1" fill="hold">
                                          <p:stCondLst>
                                            <p:cond delay="0"/>
                                          </p:stCondLst>
                                        </p:cTn>
                                        <p:tgtEl>
                                          <p:spTgt spid="64"/>
                                        </p:tgtEl>
                                        <p:attrNameLst>
                                          <p:attrName>style.visibility</p:attrName>
                                        </p:attrNameLst>
                                      </p:cBhvr>
                                      <p:to>
                                        <p:strVal val="visible"/>
                                      </p:to>
                                    </p:set>
                                    <p:animEffect transition="in" filter="fade">
                                      <p:cBhvr>
                                        <p:cTn id="88" dur="1000"/>
                                        <p:tgtEl>
                                          <p:spTgt spid="64"/>
                                        </p:tgtEl>
                                      </p:cBhvr>
                                    </p:animEffect>
                                    <p:anim calcmode="lin" valueType="num">
                                      <p:cBhvr>
                                        <p:cTn id="89" dur="1000" fill="hold"/>
                                        <p:tgtEl>
                                          <p:spTgt spid="64"/>
                                        </p:tgtEl>
                                        <p:attrNameLst>
                                          <p:attrName>ppt_x</p:attrName>
                                        </p:attrNameLst>
                                      </p:cBhvr>
                                      <p:tavLst>
                                        <p:tav tm="0">
                                          <p:val>
                                            <p:strVal val="#ppt_x"/>
                                          </p:val>
                                        </p:tav>
                                        <p:tav tm="100000">
                                          <p:val>
                                            <p:strVal val="#ppt_x"/>
                                          </p:val>
                                        </p:tav>
                                      </p:tavLst>
                                    </p:anim>
                                    <p:anim calcmode="lin" valueType="num">
                                      <p:cBhvr>
                                        <p:cTn id="90" dur="1000" fill="hold"/>
                                        <p:tgtEl>
                                          <p:spTgt spid="64"/>
                                        </p:tgtEl>
                                        <p:attrNameLst>
                                          <p:attrName>ppt_y</p:attrName>
                                        </p:attrNameLst>
                                      </p:cBhvr>
                                      <p:tavLst>
                                        <p:tav tm="0">
                                          <p:val>
                                            <p:strVal val="#ppt_y+.1"/>
                                          </p:val>
                                        </p:tav>
                                        <p:tav tm="100000">
                                          <p:val>
                                            <p:strVal val="#ppt_y"/>
                                          </p:val>
                                        </p:tav>
                                      </p:tavLst>
                                    </p:anim>
                                  </p:childTnLst>
                                </p:cTn>
                              </p:par>
                              <p:par>
                                <p:cTn id="91" presetID="42" presetClass="entr" presetSubtype="0" fill="hold" grpId="0" nodeType="withEffect">
                                  <p:stCondLst>
                                    <p:cond delay="0"/>
                                  </p:stCondLst>
                                  <p:childTnLst>
                                    <p:set>
                                      <p:cBhvr>
                                        <p:cTn id="92" dur="1" fill="hold">
                                          <p:stCondLst>
                                            <p:cond delay="0"/>
                                          </p:stCondLst>
                                        </p:cTn>
                                        <p:tgtEl>
                                          <p:spTgt spid="72"/>
                                        </p:tgtEl>
                                        <p:attrNameLst>
                                          <p:attrName>style.visibility</p:attrName>
                                        </p:attrNameLst>
                                      </p:cBhvr>
                                      <p:to>
                                        <p:strVal val="visible"/>
                                      </p:to>
                                    </p:set>
                                    <p:animEffect transition="in" filter="fade">
                                      <p:cBhvr>
                                        <p:cTn id="93" dur="1000"/>
                                        <p:tgtEl>
                                          <p:spTgt spid="72"/>
                                        </p:tgtEl>
                                      </p:cBhvr>
                                    </p:animEffect>
                                    <p:anim calcmode="lin" valueType="num">
                                      <p:cBhvr>
                                        <p:cTn id="94" dur="1000" fill="hold"/>
                                        <p:tgtEl>
                                          <p:spTgt spid="72"/>
                                        </p:tgtEl>
                                        <p:attrNameLst>
                                          <p:attrName>ppt_x</p:attrName>
                                        </p:attrNameLst>
                                      </p:cBhvr>
                                      <p:tavLst>
                                        <p:tav tm="0">
                                          <p:val>
                                            <p:strVal val="#ppt_x"/>
                                          </p:val>
                                        </p:tav>
                                        <p:tav tm="100000">
                                          <p:val>
                                            <p:strVal val="#ppt_x"/>
                                          </p:val>
                                        </p:tav>
                                      </p:tavLst>
                                    </p:anim>
                                    <p:anim calcmode="lin" valueType="num">
                                      <p:cBhvr>
                                        <p:cTn id="95" dur="1000" fill="hold"/>
                                        <p:tgtEl>
                                          <p:spTgt spid="72"/>
                                        </p:tgtEl>
                                        <p:attrNameLst>
                                          <p:attrName>ppt_y</p:attrName>
                                        </p:attrNameLst>
                                      </p:cBhvr>
                                      <p:tavLst>
                                        <p:tav tm="0">
                                          <p:val>
                                            <p:strVal val="#ppt_y+.1"/>
                                          </p:val>
                                        </p:tav>
                                        <p:tav tm="100000">
                                          <p:val>
                                            <p:strVal val="#ppt_y"/>
                                          </p:val>
                                        </p:tav>
                                      </p:tavLst>
                                    </p:anim>
                                  </p:childTnLst>
                                </p:cTn>
                              </p:par>
                              <p:par>
                                <p:cTn id="96" presetID="42" presetClass="entr" presetSubtype="0" fill="hold" grpId="0" nodeType="withEffect">
                                  <p:stCondLst>
                                    <p:cond delay="0"/>
                                  </p:stCondLst>
                                  <p:childTnLst>
                                    <p:set>
                                      <p:cBhvr>
                                        <p:cTn id="97" dur="1" fill="hold">
                                          <p:stCondLst>
                                            <p:cond delay="0"/>
                                          </p:stCondLst>
                                        </p:cTn>
                                        <p:tgtEl>
                                          <p:spTgt spid="71"/>
                                        </p:tgtEl>
                                        <p:attrNameLst>
                                          <p:attrName>style.visibility</p:attrName>
                                        </p:attrNameLst>
                                      </p:cBhvr>
                                      <p:to>
                                        <p:strVal val="visible"/>
                                      </p:to>
                                    </p:set>
                                    <p:animEffect transition="in" filter="fade">
                                      <p:cBhvr>
                                        <p:cTn id="98" dur="1000"/>
                                        <p:tgtEl>
                                          <p:spTgt spid="71"/>
                                        </p:tgtEl>
                                      </p:cBhvr>
                                    </p:animEffect>
                                    <p:anim calcmode="lin" valueType="num">
                                      <p:cBhvr>
                                        <p:cTn id="99" dur="1000" fill="hold"/>
                                        <p:tgtEl>
                                          <p:spTgt spid="71"/>
                                        </p:tgtEl>
                                        <p:attrNameLst>
                                          <p:attrName>ppt_x</p:attrName>
                                        </p:attrNameLst>
                                      </p:cBhvr>
                                      <p:tavLst>
                                        <p:tav tm="0">
                                          <p:val>
                                            <p:strVal val="#ppt_x"/>
                                          </p:val>
                                        </p:tav>
                                        <p:tav tm="100000">
                                          <p:val>
                                            <p:strVal val="#ppt_x"/>
                                          </p:val>
                                        </p:tav>
                                      </p:tavLst>
                                    </p:anim>
                                    <p:anim calcmode="lin" valueType="num">
                                      <p:cBhvr>
                                        <p:cTn id="100" dur="1000" fill="hold"/>
                                        <p:tgtEl>
                                          <p:spTgt spid="71"/>
                                        </p:tgtEl>
                                        <p:attrNameLst>
                                          <p:attrName>ppt_y</p:attrName>
                                        </p:attrNameLst>
                                      </p:cBhvr>
                                      <p:tavLst>
                                        <p:tav tm="0">
                                          <p:val>
                                            <p:strVal val="#ppt_y+.1"/>
                                          </p:val>
                                        </p:tav>
                                        <p:tav tm="100000">
                                          <p:val>
                                            <p:strVal val="#ppt_y"/>
                                          </p:val>
                                        </p:tav>
                                      </p:tavLst>
                                    </p:anim>
                                  </p:childTnLst>
                                </p:cTn>
                              </p:par>
                            </p:childTnLst>
                          </p:cTn>
                        </p:par>
                      </p:childTnLst>
                    </p:cTn>
                  </p:par>
                  <p:par>
                    <p:cTn id="101" fill="hold">
                      <p:stCondLst>
                        <p:cond delay="indefinite"/>
                      </p:stCondLst>
                      <p:childTnLst>
                        <p:par>
                          <p:cTn id="102" fill="hold">
                            <p:stCondLst>
                              <p:cond delay="0"/>
                            </p:stCondLst>
                            <p:childTnLst>
                              <p:par>
                                <p:cTn id="103" presetID="14" presetClass="entr" presetSubtype="10" fill="hold" nodeType="clickEffect">
                                  <p:stCondLst>
                                    <p:cond delay="0"/>
                                  </p:stCondLst>
                                  <p:childTnLst>
                                    <p:set>
                                      <p:cBhvr>
                                        <p:cTn id="104" dur="1" fill="hold">
                                          <p:stCondLst>
                                            <p:cond delay="0"/>
                                          </p:stCondLst>
                                        </p:cTn>
                                        <p:tgtEl>
                                          <p:spTgt spid="8"/>
                                        </p:tgtEl>
                                        <p:attrNameLst>
                                          <p:attrName>style.visibility</p:attrName>
                                        </p:attrNameLst>
                                      </p:cBhvr>
                                      <p:to>
                                        <p:strVal val="visible"/>
                                      </p:to>
                                    </p:set>
                                    <p:animEffect transition="in" filter="randombar(horizontal)">
                                      <p:cBhvr>
                                        <p:cTn id="105" dur="500"/>
                                        <p:tgtEl>
                                          <p:spTgt spid="8"/>
                                        </p:tgtEl>
                                      </p:cBhvr>
                                    </p:animEffect>
                                  </p:childTnLst>
                                </p:cTn>
                              </p:par>
                              <p:par>
                                <p:cTn id="106" presetID="14" presetClass="entr" presetSubtype="10" fill="hold" nodeType="withEffect">
                                  <p:stCondLst>
                                    <p:cond delay="0"/>
                                  </p:stCondLst>
                                  <p:childTnLst>
                                    <p:set>
                                      <p:cBhvr>
                                        <p:cTn id="107" dur="1" fill="hold">
                                          <p:stCondLst>
                                            <p:cond delay="0"/>
                                          </p:stCondLst>
                                        </p:cTn>
                                        <p:tgtEl>
                                          <p:spTgt spid="12"/>
                                        </p:tgtEl>
                                        <p:attrNameLst>
                                          <p:attrName>style.visibility</p:attrName>
                                        </p:attrNameLst>
                                      </p:cBhvr>
                                      <p:to>
                                        <p:strVal val="visible"/>
                                      </p:to>
                                    </p:set>
                                    <p:animEffect transition="in" filter="randombar(horizontal)">
                                      <p:cBhvr>
                                        <p:cTn id="108" dur="500"/>
                                        <p:tgtEl>
                                          <p:spTgt spid="12"/>
                                        </p:tgtEl>
                                      </p:cBhvr>
                                    </p:animEffect>
                                  </p:childTnLst>
                                </p:cTn>
                              </p:par>
                              <p:par>
                                <p:cTn id="109" presetID="14" presetClass="entr" presetSubtype="10" fill="hold" nodeType="withEffect">
                                  <p:stCondLst>
                                    <p:cond delay="0"/>
                                  </p:stCondLst>
                                  <p:childTnLst>
                                    <p:set>
                                      <p:cBhvr>
                                        <p:cTn id="110" dur="1" fill="hold">
                                          <p:stCondLst>
                                            <p:cond delay="0"/>
                                          </p:stCondLst>
                                        </p:cTn>
                                        <p:tgtEl>
                                          <p:spTgt spid="16"/>
                                        </p:tgtEl>
                                        <p:attrNameLst>
                                          <p:attrName>style.visibility</p:attrName>
                                        </p:attrNameLst>
                                      </p:cBhvr>
                                      <p:to>
                                        <p:strVal val="visible"/>
                                      </p:to>
                                    </p:set>
                                    <p:animEffect transition="in" filter="randombar(horizontal)">
                                      <p:cBhvr>
                                        <p:cTn id="111" dur="500"/>
                                        <p:tgtEl>
                                          <p:spTgt spid="16"/>
                                        </p:tgtEl>
                                      </p:cBhvr>
                                    </p:animEffect>
                                  </p:childTnLst>
                                </p:cTn>
                              </p:par>
                              <p:par>
                                <p:cTn id="112" presetID="14" presetClass="entr" presetSubtype="10" fill="hold" nodeType="withEffect">
                                  <p:stCondLst>
                                    <p:cond delay="0"/>
                                  </p:stCondLst>
                                  <p:childTnLst>
                                    <p:set>
                                      <p:cBhvr>
                                        <p:cTn id="113" dur="1" fill="hold">
                                          <p:stCondLst>
                                            <p:cond delay="0"/>
                                          </p:stCondLst>
                                        </p:cTn>
                                        <p:tgtEl>
                                          <p:spTgt spid="21"/>
                                        </p:tgtEl>
                                        <p:attrNameLst>
                                          <p:attrName>style.visibility</p:attrName>
                                        </p:attrNameLst>
                                      </p:cBhvr>
                                      <p:to>
                                        <p:strVal val="visible"/>
                                      </p:to>
                                    </p:set>
                                    <p:animEffect transition="in" filter="randombar(horizontal)">
                                      <p:cBhvr>
                                        <p:cTn id="114" dur="500"/>
                                        <p:tgtEl>
                                          <p:spTgt spid="21"/>
                                        </p:tgtEl>
                                      </p:cBhvr>
                                    </p:animEffect>
                                  </p:childTnLst>
                                </p:cTn>
                              </p:par>
                              <p:par>
                                <p:cTn id="115" presetID="14" presetClass="entr" presetSubtype="10" fill="hold" nodeType="withEffect">
                                  <p:stCondLst>
                                    <p:cond delay="0"/>
                                  </p:stCondLst>
                                  <p:childTnLst>
                                    <p:set>
                                      <p:cBhvr>
                                        <p:cTn id="116" dur="1" fill="hold">
                                          <p:stCondLst>
                                            <p:cond delay="0"/>
                                          </p:stCondLst>
                                        </p:cTn>
                                        <p:tgtEl>
                                          <p:spTgt spid="35"/>
                                        </p:tgtEl>
                                        <p:attrNameLst>
                                          <p:attrName>style.visibility</p:attrName>
                                        </p:attrNameLst>
                                      </p:cBhvr>
                                      <p:to>
                                        <p:strVal val="visible"/>
                                      </p:to>
                                    </p:set>
                                    <p:animEffect transition="in" filter="randombar(horizontal)">
                                      <p:cBhvr>
                                        <p:cTn id="117" dur="500"/>
                                        <p:tgtEl>
                                          <p:spTgt spid="35"/>
                                        </p:tgtEl>
                                      </p:cBhvr>
                                    </p:animEffect>
                                  </p:childTnLst>
                                </p:cTn>
                              </p:par>
                              <p:par>
                                <p:cTn id="118" presetID="14" presetClass="entr" presetSubtype="10" fill="hold" nodeType="withEffect">
                                  <p:stCondLst>
                                    <p:cond delay="0"/>
                                  </p:stCondLst>
                                  <p:childTnLst>
                                    <p:set>
                                      <p:cBhvr>
                                        <p:cTn id="119" dur="1" fill="hold">
                                          <p:stCondLst>
                                            <p:cond delay="0"/>
                                          </p:stCondLst>
                                        </p:cTn>
                                        <p:tgtEl>
                                          <p:spTgt spid="36"/>
                                        </p:tgtEl>
                                        <p:attrNameLst>
                                          <p:attrName>style.visibility</p:attrName>
                                        </p:attrNameLst>
                                      </p:cBhvr>
                                      <p:to>
                                        <p:strVal val="visible"/>
                                      </p:to>
                                    </p:set>
                                    <p:animEffect transition="in" filter="randombar(horizontal)">
                                      <p:cBhvr>
                                        <p:cTn id="120" dur="500"/>
                                        <p:tgtEl>
                                          <p:spTgt spid="36"/>
                                        </p:tgtEl>
                                      </p:cBhvr>
                                    </p:animEffect>
                                  </p:childTnLst>
                                </p:cTn>
                              </p:par>
                            </p:childTnLst>
                          </p:cTn>
                        </p:par>
                      </p:childTnLst>
                    </p:cTn>
                  </p:par>
                  <p:par>
                    <p:cTn id="121" fill="hold">
                      <p:stCondLst>
                        <p:cond delay="indefinite"/>
                      </p:stCondLst>
                      <p:childTnLst>
                        <p:par>
                          <p:cTn id="122" fill="hold">
                            <p:stCondLst>
                              <p:cond delay="0"/>
                            </p:stCondLst>
                            <p:childTnLst>
                              <p:par>
                                <p:cTn id="123" presetID="14" presetClass="entr" presetSubtype="10" fill="hold" grpId="0" nodeType="clickEffect">
                                  <p:stCondLst>
                                    <p:cond delay="0"/>
                                  </p:stCondLst>
                                  <p:childTnLst>
                                    <p:set>
                                      <p:cBhvr>
                                        <p:cTn id="124" dur="1" fill="hold">
                                          <p:stCondLst>
                                            <p:cond delay="0"/>
                                          </p:stCondLst>
                                        </p:cTn>
                                        <p:tgtEl>
                                          <p:spTgt spid="58"/>
                                        </p:tgtEl>
                                        <p:attrNameLst>
                                          <p:attrName>style.visibility</p:attrName>
                                        </p:attrNameLst>
                                      </p:cBhvr>
                                      <p:to>
                                        <p:strVal val="visible"/>
                                      </p:to>
                                    </p:set>
                                    <p:animEffect transition="in" filter="randombar(horizontal)">
                                      <p:cBhvr>
                                        <p:cTn id="125" dur="500"/>
                                        <p:tgtEl>
                                          <p:spTgt spid="58"/>
                                        </p:tgtEl>
                                      </p:cBhvr>
                                    </p:animEffect>
                                  </p:childTnLst>
                                </p:cTn>
                              </p:par>
                              <p:par>
                                <p:cTn id="126" presetID="14" presetClass="entr" presetSubtype="10" fill="hold" grpId="0" nodeType="withEffect">
                                  <p:stCondLst>
                                    <p:cond delay="0"/>
                                  </p:stCondLst>
                                  <p:childTnLst>
                                    <p:set>
                                      <p:cBhvr>
                                        <p:cTn id="127" dur="1" fill="hold">
                                          <p:stCondLst>
                                            <p:cond delay="0"/>
                                          </p:stCondLst>
                                        </p:cTn>
                                        <p:tgtEl>
                                          <p:spTgt spid="42"/>
                                        </p:tgtEl>
                                        <p:attrNameLst>
                                          <p:attrName>style.visibility</p:attrName>
                                        </p:attrNameLst>
                                      </p:cBhvr>
                                      <p:to>
                                        <p:strVal val="visible"/>
                                      </p:to>
                                    </p:set>
                                    <p:animEffect transition="in" filter="randombar(horizontal)">
                                      <p:cBhvr>
                                        <p:cTn id="128" dur="500"/>
                                        <p:tgtEl>
                                          <p:spTgt spid="42"/>
                                        </p:tgtEl>
                                      </p:cBhvr>
                                    </p:animEffect>
                                  </p:childTnLst>
                                </p:cTn>
                              </p:par>
                              <p:par>
                                <p:cTn id="129" presetID="14" presetClass="entr" presetSubtype="10" fill="hold" grpId="0" nodeType="withEffect">
                                  <p:stCondLst>
                                    <p:cond delay="0"/>
                                  </p:stCondLst>
                                  <p:childTnLst>
                                    <p:set>
                                      <p:cBhvr>
                                        <p:cTn id="130" dur="1" fill="hold">
                                          <p:stCondLst>
                                            <p:cond delay="0"/>
                                          </p:stCondLst>
                                        </p:cTn>
                                        <p:tgtEl>
                                          <p:spTgt spid="43"/>
                                        </p:tgtEl>
                                        <p:attrNameLst>
                                          <p:attrName>style.visibility</p:attrName>
                                        </p:attrNameLst>
                                      </p:cBhvr>
                                      <p:to>
                                        <p:strVal val="visible"/>
                                      </p:to>
                                    </p:set>
                                    <p:animEffect transition="in" filter="randombar(horizontal)">
                                      <p:cBhvr>
                                        <p:cTn id="131" dur="500"/>
                                        <p:tgtEl>
                                          <p:spTgt spid="43"/>
                                        </p:tgtEl>
                                      </p:cBhvr>
                                    </p:animEffect>
                                  </p:childTnLst>
                                </p:cTn>
                              </p:par>
                              <p:par>
                                <p:cTn id="132" presetID="14" presetClass="entr" presetSubtype="10" fill="hold" grpId="0" nodeType="withEffect">
                                  <p:stCondLst>
                                    <p:cond delay="0"/>
                                  </p:stCondLst>
                                  <p:childTnLst>
                                    <p:set>
                                      <p:cBhvr>
                                        <p:cTn id="133" dur="1" fill="hold">
                                          <p:stCondLst>
                                            <p:cond delay="0"/>
                                          </p:stCondLst>
                                        </p:cTn>
                                        <p:tgtEl>
                                          <p:spTgt spid="61"/>
                                        </p:tgtEl>
                                        <p:attrNameLst>
                                          <p:attrName>style.visibility</p:attrName>
                                        </p:attrNameLst>
                                      </p:cBhvr>
                                      <p:to>
                                        <p:strVal val="visible"/>
                                      </p:to>
                                    </p:set>
                                    <p:animEffect transition="in" filter="randombar(horizontal)">
                                      <p:cBhvr>
                                        <p:cTn id="134" dur="500"/>
                                        <p:tgtEl>
                                          <p:spTgt spid="61"/>
                                        </p:tgtEl>
                                      </p:cBhvr>
                                    </p:animEffect>
                                  </p:childTnLst>
                                </p:cTn>
                              </p:par>
                              <p:par>
                                <p:cTn id="135" presetID="14" presetClass="entr" presetSubtype="10" fill="hold" grpId="0" nodeType="withEffect">
                                  <p:stCondLst>
                                    <p:cond delay="0"/>
                                  </p:stCondLst>
                                  <p:childTnLst>
                                    <p:set>
                                      <p:cBhvr>
                                        <p:cTn id="136" dur="1" fill="hold">
                                          <p:stCondLst>
                                            <p:cond delay="0"/>
                                          </p:stCondLst>
                                        </p:cTn>
                                        <p:tgtEl>
                                          <p:spTgt spid="41"/>
                                        </p:tgtEl>
                                        <p:attrNameLst>
                                          <p:attrName>style.visibility</p:attrName>
                                        </p:attrNameLst>
                                      </p:cBhvr>
                                      <p:to>
                                        <p:strVal val="visible"/>
                                      </p:to>
                                    </p:set>
                                    <p:animEffect transition="in" filter="randombar(horizontal)">
                                      <p:cBhvr>
                                        <p:cTn id="137" dur="500"/>
                                        <p:tgtEl>
                                          <p:spTgt spid="41"/>
                                        </p:tgtEl>
                                      </p:cBhvr>
                                    </p:animEffect>
                                  </p:childTnLst>
                                </p:cTn>
                              </p:par>
                              <p:par>
                                <p:cTn id="138" presetID="14" presetClass="entr" presetSubtype="10" fill="hold" nodeType="withEffect">
                                  <p:stCondLst>
                                    <p:cond delay="0"/>
                                  </p:stCondLst>
                                  <p:childTnLst>
                                    <p:set>
                                      <p:cBhvr>
                                        <p:cTn id="139" dur="1" fill="hold">
                                          <p:stCondLst>
                                            <p:cond delay="0"/>
                                          </p:stCondLst>
                                        </p:cTn>
                                        <p:tgtEl>
                                          <p:spTgt spid="22"/>
                                        </p:tgtEl>
                                        <p:attrNameLst>
                                          <p:attrName>style.visibility</p:attrName>
                                        </p:attrNameLst>
                                      </p:cBhvr>
                                      <p:to>
                                        <p:strVal val="visible"/>
                                      </p:to>
                                    </p:set>
                                    <p:animEffect transition="in" filter="randombar(horizontal)">
                                      <p:cBhvr>
                                        <p:cTn id="140" dur="500"/>
                                        <p:tgtEl>
                                          <p:spTgt spid="22"/>
                                        </p:tgtEl>
                                      </p:cBhvr>
                                    </p:animEffect>
                                  </p:childTnLst>
                                </p:cTn>
                              </p:par>
                              <p:par>
                                <p:cTn id="141" presetID="14" presetClass="entr" presetSubtype="10" fill="hold" nodeType="withEffect">
                                  <p:stCondLst>
                                    <p:cond delay="0"/>
                                  </p:stCondLst>
                                  <p:childTnLst>
                                    <p:set>
                                      <p:cBhvr>
                                        <p:cTn id="142" dur="1" fill="hold">
                                          <p:stCondLst>
                                            <p:cond delay="0"/>
                                          </p:stCondLst>
                                        </p:cTn>
                                        <p:tgtEl>
                                          <p:spTgt spid="20"/>
                                        </p:tgtEl>
                                        <p:attrNameLst>
                                          <p:attrName>style.visibility</p:attrName>
                                        </p:attrNameLst>
                                      </p:cBhvr>
                                      <p:to>
                                        <p:strVal val="visible"/>
                                      </p:to>
                                    </p:set>
                                    <p:animEffect transition="in" filter="randombar(horizontal)">
                                      <p:cBhvr>
                                        <p:cTn id="143" dur="500"/>
                                        <p:tgtEl>
                                          <p:spTgt spid="20"/>
                                        </p:tgtEl>
                                      </p:cBhvr>
                                    </p:animEffect>
                                  </p:childTnLst>
                                </p:cTn>
                              </p:par>
                            </p:childTnLst>
                          </p:cTn>
                        </p:par>
                      </p:childTnLst>
                    </p:cTn>
                  </p:par>
                  <p:par>
                    <p:cTn id="144" fill="hold">
                      <p:stCondLst>
                        <p:cond delay="indefinite"/>
                      </p:stCondLst>
                      <p:childTnLst>
                        <p:par>
                          <p:cTn id="145" fill="hold">
                            <p:stCondLst>
                              <p:cond delay="0"/>
                            </p:stCondLst>
                            <p:childTnLst>
                              <p:par>
                                <p:cTn id="146" presetID="42" presetClass="entr" presetSubtype="0" fill="hold" grpId="0" nodeType="clickEffect">
                                  <p:stCondLst>
                                    <p:cond delay="0"/>
                                  </p:stCondLst>
                                  <p:childTnLst>
                                    <p:set>
                                      <p:cBhvr>
                                        <p:cTn id="147" dur="1" fill="hold">
                                          <p:stCondLst>
                                            <p:cond delay="0"/>
                                          </p:stCondLst>
                                        </p:cTn>
                                        <p:tgtEl>
                                          <p:spTgt spid="66"/>
                                        </p:tgtEl>
                                        <p:attrNameLst>
                                          <p:attrName>style.visibility</p:attrName>
                                        </p:attrNameLst>
                                      </p:cBhvr>
                                      <p:to>
                                        <p:strVal val="visible"/>
                                      </p:to>
                                    </p:set>
                                    <p:animEffect transition="in" filter="fade">
                                      <p:cBhvr>
                                        <p:cTn id="148" dur="1000"/>
                                        <p:tgtEl>
                                          <p:spTgt spid="66"/>
                                        </p:tgtEl>
                                      </p:cBhvr>
                                    </p:animEffect>
                                    <p:anim calcmode="lin" valueType="num">
                                      <p:cBhvr>
                                        <p:cTn id="149" dur="1000" fill="hold"/>
                                        <p:tgtEl>
                                          <p:spTgt spid="66"/>
                                        </p:tgtEl>
                                        <p:attrNameLst>
                                          <p:attrName>ppt_x</p:attrName>
                                        </p:attrNameLst>
                                      </p:cBhvr>
                                      <p:tavLst>
                                        <p:tav tm="0">
                                          <p:val>
                                            <p:strVal val="#ppt_x"/>
                                          </p:val>
                                        </p:tav>
                                        <p:tav tm="100000">
                                          <p:val>
                                            <p:strVal val="#ppt_x"/>
                                          </p:val>
                                        </p:tav>
                                      </p:tavLst>
                                    </p:anim>
                                    <p:anim calcmode="lin" valueType="num">
                                      <p:cBhvr>
                                        <p:cTn id="150" dur="1000" fill="hold"/>
                                        <p:tgtEl>
                                          <p:spTgt spid="66"/>
                                        </p:tgtEl>
                                        <p:attrNameLst>
                                          <p:attrName>ppt_y</p:attrName>
                                        </p:attrNameLst>
                                      </p:cBhvr>
                                      <p:tavLst>
                                        <p:tav tm="0">
                                          <p:val>
                                            <p:strVal val="#ppt_y+.1"/>
                                          </p:val>
                                        </p:tav>
                                        <p:tav tm="100000">
                                          <p:val>
                                            <p:strVal val="#ppt_y"/>
                                          </p:val>
                                        </p:tav>
                                      </p:tavLst>
                                    </p:anim>
                                  </p:childTnLst>
                                </p:cTn>
                              </p:par>
                              <p:par>
                                <p:cTn id="151" presetID="42" presetClass="entr" presetSubtype="0" fill="hold" grpId="0" nodeType="withEffect">
                                  <p:stCondLst>
                                    <p:cond delay="0"/>
                                  </p:stCondLst>
                                  <p:childTnLst>
                                    <p:set>
                                      <p:cBhvr>
                                        <p:cTn id="152" dur="1" fill="hold">
                                          <p:stCondLst>
                                            <p:cond delay="0"/>
                                          </p:stCondLst>
                                        </p:cTn>
                                        <p:tgtEl>
                                          <p:spTgt spid="65"/>
                                        </p:tgtEl>
                                        <p:attrNameLst>
                                          <p:attrName>style.visibility</p:attrName>
                                        </p:attrNameLst>
                                      </p:cBhvr>
                                      <p:to>
                                        <p:strVal val="visible"/>
                                      </p:to>
                                    </p:set>
                                    <p:animEffect transition="in" filter="fade">
                                      <p:cBhvr>
                                        <p:cTn id="153" dur="1000"/>
                                        <p:tgtEl>
                                          <p:spTgt spid="65"/>
                                        </p:tgtEl>
                                      </p:cBhvr>
                                    </p:animEffect>
                                    <p:anim calcmode="lin" valueType="num">
                                      <p:cBhvr>
                                        <p:cTn id="154" dur="1000" fill="hold"/>
                                        <p:tgtEl>
                                          <p:spTgt spid="65"/>
                                        </p:tgtEl>
                                        <p:attrNameLst>
                                          <p:attrName>ppt_x</p:attrName>
                                        </p:attrNameLst>
                                      </p:cBhvr>
                                      <p:tavLst>
                                        <p:tav tm="0">
                                          <p:val>
                                            <p:strVal val="#ppt_x"/>
                                          </p:val>
                                        </p:tav>
                                        <p:tav tm="100000">
                                          <p:val>
                                            <p:strVal val="#ppt_x"/>
                                          </p:val>
                                        </p:tav>
                                      </p:tavLst>
                                    </p:anim>
                                    <p:anim calcmode="lin" valueType="num">
                                      <p:cBhvr>
                                        <p:cTn id="155" dur="1000" fill="hold"/>
                                        <p:tgtEl>
                                          <p:spTgt spid="65"/>
                                        </p:tgtEl>
                                        <p:attrNameLst>
                                          <p:attrName>ppt_y</p:attrName>
                                        </p:attrNameLst>
                                      </p:cBhvr>
                                      <p:tavLst>
                                        <p:tav tm="0">
                                          <p:val>
                                            <p:strVal val="#ppt_y+.1"/>
                                          </p:val>
                                        </p:tav>
                                        <p:tav tm="100000">
                                          <p:val>
                                            <p:strVal val="#ppt_y"/>
                                          </p:val>
                                        </p:tav>
                                      </p:tavLst>
                                    </p:anim>
                                  </p:childTnLst>
                                </p:cTn>
                              </p:par>
                              <p:par>
                                <p:cTn id="156" presetID="42" presetClass="entr" presetSubtype="0" fill="hold" grpId="0" nodeType="withEffect">
                                  <p:stCondLst>
                                    <p:cond delay="0"/>
                                  </p:stCondLst>
                                  <p:childTnLst>
                                    <p:set>
                                      <p:cBhvr>
                                        <p:cTn id="157" dur="1" fill="hold">
                                          <p:stCondLst>
                                            <p:cond delay="0"/>
                                          </p:stCondLst>
                                        </p:cTn>
                                        <p:tgtEl>
                                          <p:spTgt spid="74"/>
                                        </p:tgtEl>
                                        <p:attrNameLst>
                                          <p:attrName>style.visibility</p:attrName>
                                        </p:attrNameLst>
                                      </p:cBhvr>
                                      <p:to>
                                        <p:strVal val="visible"/>
                                      </p:to>
                                    </p:set>
                                    <p:animEffect transition="in" filter="fade">
                                      <p:cBhvr>
                                        <p:cTn id="158" dur="1000"/>
                                        <p:tgtEl>
                                          <p:spTgt spid="74"/>
                                        </p:tgtEl>
                                      </p:cBhvr>
                                    </p:animEffect>
                                    <p:anim calcmode="lin" valueType="num">
                                      <p:cBhvr>
                                        <p:cTn id="159" dur="1000" fill="hold"/>
                                        <p:tgtEl>
                                          <p:spTgt spid="74"/>
                                        </p:tgtEl>
                                        <p:attrNameLst>
                                          <p:attrName>ppt_x</p:attrName>
                                        </p:attrNameLst>
                                      </p:cBhvr>
                                      <p:tavLst>
                                        <p:tav tm="0">
                                          <p:val>
                                            <p:strVal val="#ppt_x"/>
                                          </p:val>
                                        </p:tav>
                                        <p:tav tm="100000">
                                          <p:val>
                                            <p:strVal val="#ppt_x"/>
                                          </p:val>
                                        </p:tav>
                                      </p:tavLst>
                                    </p:anim>
                                    <p:anim calcmode="lin" valueType="num">
                                      <p:cBhvr>
                                        <p:cTn id="160" dur="1000" fill="hold"/>
                                        <p:tgtEl>
                                          <p:spTgt spid="74"/>
                                        </p:tgtEl>
                                        <p:attrNameLst>
                                          <p:attrName>ppt_y</p:attrName>
                                        </p:attrNameLst>
                                      </p:cBhvr>
                                      <p:tavLst>
                                        <p:tav tm="0">
                                          <p:val>
                                            <p:strVal val="#ppt_y+.1"/>
                                          </p:val>
                                        </p:tav>
                                        <p:tav tm="100000">
                                          <p:val>
                                            <p:strVal val="#ppt_y"/>
                                          </p:val>
                                        </p:tav>
                                      </p:tavLst>
                                    </p:anim>
                                  </p:childTnLst>
                                </p:cTn>
                              </p:par>
                              <p:par>
                                <p:cTn id="161" presetID="42" presetClass="entr" presetSubtype="0" fill="hold" grpId="0" nodeType="withEffect">
                                  <p:stCondLst>
                                    <p:cond delay="0"/>
                                  </p:stCondLst>
                                  <p:childTnLst>
                                    <p:set>
                                      <p:cBhvr>
                                        <p:cTn id="162" dur="1" fill="hold">
                                          <p:stCondLst>
                                            <p:cond delay="0"/>
                                          </p:stCondLst>
                                        </p:cTn>
                                        <p:tgtEl>
                                          <p:spTgt spid="73"/>
                                        </p:tgtEl>
                                        <p:attrNameLst>
                                          <p:attrName>style.visibility</p:attrName>
                                        </p:attrNameLst>
                                      </p:cBhvr>
                                      <p:to>
                                        <p:strVal val="visible"/>
                                      </p:to>
                                    </p:set>
                                    <p:animEffect transition="in" filter="fade">
                                      <p:cBhvr>
                                        <p:cTn id="163" dur="1000"/>
                                        <p:tgtEl>
                                          <p:spTgt spid="73"/>
                                        </p:tgtEl>
                                      </p:cBhvr>
                                    </p:animEffect>
                                    <p:anim calcmode="lin" valueType="num">
                                      <p:cBhvr>
                                        <p:cTn id="164" dur="1000" fill="hold"/>
                                        <p:tgtEl>
                                          <p:spTgt spid="73"/>
                                        </p:tgtEl>
                                        <p:attrNameLst>
                                          <p:attrName>ppt_x</p:attrName>
                                        </p:attrNameLst>
                                      </p:cBhvr>
                                      <p:tavLst>
                                        <p:tav tm="0">
                                          <p:val>
                                            <p:strVal val="#ppt_x"/>
                                          </p:val>
                                        </p:tav>
                                        <p:tav tm="100000">
                                          <p:val>
                                            <p:strVal val="#ppt_x"/>
                                          </p:val>
                                        </p:tav>
                                      </p:tavLst>
                                    </p:anim>
                                    <p:anim calcmode="lin" valueType="num">
                                      <p:cBhvr>
                                        <p:cTn id="165" dur="1000" fill="hold"/>
                                        <p:tgtEl>
                                          <p:spTgt spid="73"/>
                                        </p:tgtEl>
                                        <p:attrNameLst>
                                          <p:attrName>ppt_y</p:attrName>
                                        </p:attrNameLst>
                                      </p:cBhvr>
                                      <p:tavLst>
                                        <p:tav tm="0">
                                          <p:val>
                                            <p:strVal val="#ppt_y+.1"/>
                                          </p:val>
                                        </p:tav>
                                        <p:tav tm="100000">
                                          <p:val>
                                            <p:strVal val="#ppt_y"/>
                                          </p:val>
                                        </p:tav>
                                      </p:tavLst>
                                    </p:anim>
                                  </p:childTnLst>
                                </p:cTn>
                              </p:par>
                            </p:childTnLst>
                          </p:cTn>
                        </p:par>
                      </p:childTnLst>
                    </p:cTn>
                  </p:par>
                  <p:par>
                    <p:cTn id="166" fill="hold">
                      <p:stCondLst>
                        <p:cond delay="indefinite"/>
                      </p:stCondLst>
                      <p:childTnLst>
                        <p:par>
                          <p:cTn id="167" fill="hold">
                            <p:stCondLst>
                              <p:cond delay="0"/>
                            </p:stCondLst>
                            <p:childTnLst>
                              <p:par>
                                <p:cTn id="168" presetID="14" presetClass="entr" presetSubtype="10" fill="hold" nodeType="clickEffect">
                                  <p:stCondLst>
                                    <p:cond delay="0"/>
                                  </p:stCondLst>
                                  <p:childTnLst>
                                    <p:set>
                                      <p:cBhvr>
                                        <p:cTn id="169" dur="1" fill="hold">
                                          <p:stCondLst>
                                            <p:cond delay="0"/>
                                          </p:stCondLst>
                                        </p:cTn>
                                        <p:tgtEl>
                                          <p:spTgt spid="24"/>
                                        </p:tgtEl>
                                        <p:attrNameLst>
                                          <p:attrName>style.visibility</p:attrName>
                                        </p:attrNameLst>
                                      </p:cBhvr>
                                      <p:to>
                                        <p:strVal val="visible"/>
                                      </p:to>
                                    </p:set>
                                    <p:animEffect transition="in" filter="randombar(horizontal)">
                                      <p:cBhvr>
                                        <p:cTn id="170" dur="500"/>
                                        <p:tgtEl>
                                          <p:spTgt spid="24"/>
                                        </p:tgtEl>
                                      </p:cBhvr>
                                    </p:animEffect>
                                  </p:childTnLst>
                                </p:cTn>
                              </p:par>
                              <p:par>
                                <p:cTn id="171" presetID="14" presetClass="entr" presetSubtype="10" fill="hold" nodeType="withEffect">
                                  <p:stCondLst>
                                    <p:cond delay="0"/>
                                  </p:stCondLst>
                                  <p:childTnLst>
                                    <p:set>
                                      <p:cBhvr>
                                        <p:cTn id="172" dur="1" fill="hold">
                                          <p:stCondLst>
                                            <p:cond delay="0"/>
                                          </p:stCondLst>
                                        </p:cTn>
                                        <p:tgtEl>
                                          <p:spTgt spid="26"/>
                                        </p:tgtEl>
                                        <p:attrNameLst>
                                          <p:attrName>style.visibility</p:attrName>
                                        </p:attrNameLst>
                                      </p:cBhvr>
                                      <p:to>
                                        <p:strVal val="visible"/>
                                      </p:to>
                                    </p:set>
                                    <p:animEffect transition="in" filter="randombar(horizontal)">
                                      <p:cBhvr>
                                        <p:cTn id="173" dur="500"/>
                                        <p:tgtEl>
                                          <p:spTgt spid="26"/>
                                        </p:tgtEl>
                                      </p:cBhvr>
                                    </p:animEffect>
                                  </p:childTnLst>
                                </p:cTn>
                              </p:par>
                              <p:par>
                                <p:cTn id="174" presetID="14" presetClass="entr" presetSubtype="10" fill="hold" grpId="0" nodeType="withEffect">
                                  <p:stCondLst>
                                    <p:cond delay="0"/>
                                  </p:stCondLst>
                                  <p:childTnLst>
                                    <p:set>
                                      <p:cBhvr>
                                        <p:cTn id="175" dur="1" fill="hold">
                                          <p:stCondLst>
                                            <p:cond delay="0"/>
                                          </p:stCondLst>
                                        </p:cTn>
                                        <p:tgtEl>
                                          <p:spTgt spid="27"/>
                                        </p:tgtEl>
                                        <p:attrNameLst>
                                          <p:attrName>style.visibility</p:attrName>
                                        </p:attrNameLst>
                                      </p:cBhvr>
                                      <p:to>
                                        <p:strVal val="visible"/>
                                      </p:to>
                                    </p:set>
                                    <p:animEffect transition="in" filter="randombar(horizontal)">
                                      <p:cBhvr>
                                        <p:cTn id="176" dur="500"/>
                                        <p:tgtEl>
                                          <p:spTgt spid="27"/>
                                        </p:tgtEl>
                                      </p:cBhvr>
                                    </p:animEffect>
                                  </p:childTnLst>
                                </p:cTn>
                              </p:par>
                              <p:par>
                                <p:cTn id="177" presetID="14" presetClass="entr" presetSubtype="10" fill="hold" grpId="0" nodeType="withEffect">
                                  <p:stCondLst>
                                    <p:cond delay="0"/>
                                  </p:stCondLst>
                                  <p:childTnLst>
                                    <p:set>
                                      <p:cBhvr>
                                        <p:cTn id="178" dur="1" fill="hold">
                                          <p:stCondLst>
                                            <p:cond delay="0"/>
                                          </p:stCondLst>
                                        </p:cTn>
                                        <p:tgtEl>
                                          <p:spTgt spid="28"/>
                                        </p:tgtEl>
                                        <p:attrNameLst>
                                          <p:attrName>style.visibility</p:attrName>
                                        </p:attrNameLst>
                                      </p:cBhvr>
                                      <p:to>
                                        <p:strVal val="visible"/>
                                      </p:to>
                                    </p:set>
                                    <p:animEffect transition="in" filter="randombar(horizontal)">
                                      <p:cBhvr>
                                        <p:cTn id="179" dur="500"/>
                                        <p:tgtEl>
                                          <p:spTgt spid="28"/>
                                        </p:tgtEl>
                                      </p:cBhvr>
                                    </p:animEffect>
                                  </p:childTnLst>
                                </p:cTn>
                              </p:par>
                              <p:par>
                                <p:cTn id="180" presetID="14" presetClass="entr" presetSubtype="10" fill="hold" grpId="0" nodeType="withEffect">
                                  <p:stCondLst>
                                    <p:cond delay="0"/>
                                  </p:stCondLst>
                                  <p:childTnLst>
                                    <p:set>
                                      <p:cBhvr>
                                        <p:cTn id="181" dur="1" fill="hold">
                                          <p:stCondLst>
                                            <p:cond delay="0"/>
                                          </p:stCondLst>
                                        </p:cTn>
                                        <p:tgtEl>
                                          <p:spTgt spid="37"/>
                                        </p:tgtEl>
                                        <p:attrNameLst>
                                          <p:attrName>style.visibility</p:attrName>
                                        </p:attrNameLst>
                                      </p:cBhvr>
                                      <p:to>
                                        <p:strVal val="visible"/>
                                      </p:to>
                                    </p:set>
                                    <p:animEffect transition="in" filter="randombar(horizontal)">
                                      <p:cBhvr>
                                        <p:cTn id="182" dur="500"/>
                                        <p:tgtEl>
                                          <p:spTgt spid="37"/>
                                        </p:tgtEl>
                                      </p:cBhvr>
                                    </p:animEffect>
                                  </p:childTnLst>
                                </p:cTn>
                              </p:par>
                              <p:par>
                                <p:cTn id="183" presetID="14" presetClass="entr" presetSubtype="10" fill="hold" grpId="0" nodeType="withEffect">
                                  <p:stCondLst>
                                    <p:cond delay="0"/>
                                  </p:stCondLst>
                                  <p:childTnLst>
                                    <p:set>
                                      <p:cBhvr>
                                        <p:cTn id="184" dur="1" fill="hold">
                                          <p:stCondLst>
                                            <p:cond delay="0"/>
                                          </p:stCondLst>
                                        </p:cTn>
                                        <p:tgtEl>
                                          <p:spTgt spid="38"/>
                                        </p:tgtEl>
                                        <p:attrNameLst>
                                          <p:attrName>style.visibility</p:attrName>
                                        </p:attrNameLst>
                                      </p:cBhvr>
                                      <p:to>
                                        <p:strVal val="visible"/>
                                      </p:to>
                                    </p:set>
                                    <p:animEffect transition="in" filter="randombar(horizontal)">
                                      <p:cBhvr>
                                        <p:cTn id="185" dur="500"/>
                                        <p:tgtEl>
                                          <p:spTgt spid="38"/>
                                        </p:tgtEl>
                                      </p:cBhvr>
                                    </p:animEffect>
                                  </p:childTnLst>
                                </p:cTn>
                              </p:par>
                              <p:par>
                                <p:cTn id="186" presetID="14" presetClass="entr" presetSubtype="10" fill="hold" nodeType="withEffect">
                                  <p:stCondLst>
                                    <p:cond delay="0"/>
                                  </p:stCondLst>
                                  <p:childTnLst>
                                    <p:set>
                                      <p:cBhvr>
                                        <p:cTn id="187" dur="1" fill="hold">
                                          <p:stCondLst>
                                            <p:cond delay="0"/>
                                          </p:stCondLst>
                                        </p:cTn>
                                        <p:tgtEl>
                                          <p:spTgt spid="45"/>
                                        </p:tgtEl>
                                        <p:attrNameLst>
                                          <p:attrName>style.visibility</p:attrName>
                                        </p:attrNameLst>
                                      </p:cBhvr>
                                      <p:to>
                                        <p:strVal val="visible"/>
                                      </p:to>
                                    </p:set>
                                    <p:animEffect transition="in" filter="randombar(horizontal)">
                                      <p:cBhvr>
                                        <p:cTn id="188" dur="500"/>
                                        <p:tgtEl>
                                          <p:spTgt spid="45"/>
                                        </p:tgtEl>
                                      </p:cBhvr>
                                    </p:animEffect>
                                  </p:childTnLst>
                                </p:cTn>
                              </p:par>
                              <p:par>
                                <p:cTn id="189" presetID="14" presetClass="entr" presetSubtype="10" fill="hold" grpId="0" nodeType="withEffect">
                                  <p:stCondLst>
                                    <p:cond delay="0"/>
                                  </p:stCondLst>
                                  <p:childTnLst>
                                    <p:set>
                                      <p:cBhvr>
                                        <p:cTn id="190" dur="1" fill="hold">
                                          <p:stCondLst>
                                            <p:cond delay="0"/>
                                          </p:stCondLst>
                                        </p:cTn>
                                        <p:tgtEl>
                                          <p:spTgt spid="46"/>
                                        </p:tgtEl>
                                        <p:attrNameLst>
                                          <p:attrName>style.visibility</p:attrName>
                                        </p:attrNameLst>
                                      </p:cBhvr>
                                      <p:to>
                                        <p:strVal val="visible"/>
                                      </p:to>
                                    </p:set>
                                    <p:animEffect transition="in" filter="randombar(horizontal)">
                                      <p:cBhvr>
                                        <p:cTn id="191" dur="500"/>
                                        <p:tgtEl>
                                          <p:spTgt spid="46"/>
                                        </p:tgtEl>
                                      </p:cBhvr>
                                    </p:animEffect>
                                  </p:childTnLst>
                                </p:cTn>
                              </p:par>
                              <p:par>
                                <p:cTn id="192" presetID="14" presetClass="entr" presetSubtype="10" fill="hold" grpId="0" nodeType="withEffect">
                                  <p:stCondLst>
                                    <p:cond delay="0"/>
                                  </p:stCondLst>
                                  <p:childTnLst>
                                    <p:set>
                                      <p:cBhvr>
                                        <p:cTn id="193" dur="1" fill="hold">
                                          <p:stCondLst>
                                            <p:cond delay="0"/>
                                          </p:stCondLst>
                                        </p:cTn>
                                        <p:tgtEl>
                                          <p:spTgt spid="59"/>
                                        </p:tgtEl>
                                        <p:attrNameLst>
                                          <p:attrName>style.visibility</p:attrName>
                                        </p:attrNameLst>
                                      </p:cBhvr>
                                      <p:to>
                                        <p:strVal val="visible"/>
                                      </p:to>
                                    </p:set>
                                    <p:animEffect transition="in" filter="randombar(horizontal)">
                                      <p:cBhvr>
                                        <p:cTn id="194" dur="500"/>
                                        <p:tgtEl>
                                          <p:spTgt spid="59"/>
                                        </p:tgtEl>
                                      </p:cBhvr>
                                    </p:animEffect>
                                  </p:childTnLst>
                                </p:cTn>
                              </p:par>
                              <p:par>
                                <p:cTn id="195" presetID="14" presetClass="entr" presetSubtype="10" fill="hold" grpId="0" nodeType="withEffect">
                                  <p:stCondLst>
                                    <p:cond delay="0"/>
                                  </p:stCondLst>
                                  <p:childTnLst>
                                    <p:set>
                                      <p:cBhvr>
                                        <p:cTn id="196" dur="1" fill="hold">
                                          <p:stCondLst>
                                            <p:cond delay="0"/>
                                          </p:stCondLst>
                                        </p:cTn>
                                        <p:tgtEl>
                                          <p:spTgt spid="62"/>
                                        </p:tgtEl>
                                        <p:attrNameLst>
                                          <p:attrName>style.visibility</p:attrName>
                                        </p:attrNameLst>
                                      </p:cBhvr>
                                      <p:to>
                                        <p:strVal val="visible"/>
                                      </p:to>
                                    </p:set>
                                    <p:animEffect transition="in" filter="randombar(horizontal)">
                                      <p:cBhvr>
                                        <p:cTn id="197" dur="500"/>
                                        <p:tgtEl>
                                          <p:spTgt spid="62"/>
                                        </p:tgtEl>
                                      </p:cBhvr>
                                    </p:animEffect>
                                  </p:childTnLst>
                                </p:cTn>
                              </p:par>
                              <p:par>
                                <p:cTn id="198" presetID="14" presetClass="entr" presetSubtype="10" fill="hold" grpId="0" nodeType="withEffect">
                                  <p:stCondLst>
                                    <p:cond delay="0"/>
                                  </p:stCondLst>
                                  <p:childTnLst>
                                    <p:set>
                                      <p:cBhvr>
                                        <p:cTn id="199" dur="1" fill="hold">
                                          <p:stCondLst>
                                            <p:cond delay="0"/>
                                          </p:stCondLst>
                                        </p:cTn>
                                        <p:tgtEl>
                                          <p:spTgt spid="68"/>
                                        </p:tgtEl>
                                        <p:attrNameLst>
                                          <p:attrName>style.visibility</p:attrName>
                                        </p:attrNameLst>
                                      </p:cBhvr>
                                      <p:to>
                                        <p:strVal val="visible"/>
                                      </p:to>
                                    </p:set>
                                    <p:animEffect transition="in" filter="randombar(horizontal)">
                                      <p:cBhvr>
                                        <p:cTn id="200" dur="500"/>
                                        <p:tgtEl>
                                          <p:spTgt spid="68"/>
                                        </p:tgtEl>
                                      </p:cBhvr>
                                    </p:animEffect>
                                  </p:childTnLst>
                                </p:cTn>
                              </p:par>
                            </p:childTnLst>
                          </p:cTn>
                        </p:par>
                      </p:childTnLst>
                    </p:cTn>
                  </p:par>
                  <p:par>
                    <p:cTn id="201" fill="hold">
                      <p:stCondLst>
                        <p:cond delay="indefinite"/>
                      </p:stCondLst>
                      <p:childTnLst>
                        <p:par>
                          <p:cTn id="202" fill="hold">
                            <p:stCondLst>
                              <p:cond delay="0"/>
                            </p:stCondLst>
                            <p:childTnLst>
                              <p:par>
                                <p:cTn id="203" presetID="14" presetClass="entr" presetSubtype="10" fill="hold" nodeType="clickEffect">
                                  <p:stCondLst>
                                    <p:cond delay="0"/>
                                  </p:stCondLst>
                                  <p:childTnLst>
                                    <p:set>
                                      <p:cBhvr>
                                        <p:cTn id="204" dur="1" fill="hold">
                                          <p:stCondLst>
                                            <p:cond delay="0"/>
                                          </p:stCondLst>
                                        </p:cTn>
                                        <p:tgtEl>
                                          <p:spTgt spid="93"/>
                                        </p:tgtEl>
                                        <p:attrNameLst>
                                          <p:attrName>style.visibility</p:attrName>
                                        </p:attrNameLst>
                                      </p:cBhvr>
                                      <p:to>
                                        <p:strVal val="visible"/>
                                      </p:to>
                                    </p:set>
                                    <p:animEffect transition="in" filter="randombar(horizontal)">
                                      <p:cBhvr>
                                        <p:cTn id="205" dur="500"/>
                                        <p:tgtEl>
                                          <p:spTgt spid="93"/>
                                        </p:tgtEl>
                                      </p:cBhvr>
                                    </p:animEffect>
                                  </p:childTnLst>
                                </p:cTn>
                              </p:par>
                              <p:par>
                                <p:cTn id="206" presetID="14" presetClass="entr" presetSubtype="10" fill="hold" nodeType="withEffect">
                                  <p:stCondLst>
                                    <p:cond delay="0"/>
                                  </p:stCondLst>
                                  <p:childTnLst>
                                    <p:set>
                                      <p:cBhvr>
                                        <p:cTn id="207" dur="1" fill="hold">
                                          <p:stCondLst>
                                            <p:cond delay="0"/>
                                          </p:stCondLst>
                                        </p:cTn>
                                        <p:tgtEl>
                                          <p:spTgt spid="90"/>
                                        </p:tgtEl>
                                        <p:attrNameLst>
                                          <p:attrName>style.visibility</p:attrName>
                                        </p:attrNameLst>
                                      </p:cBhvr>
                                      <p:to>
                                        <p:strVal val="visible"/>
                                      </p:to>
                                    </p:set>
                                    <p:animEffect transition="in" filter="randombar(horizontal)">
                                      <p:cBhvr>
                                        <p:cTn id="208" dur="500"/>
                                        <p:tgtEl>
                                          <p:spTgt spid="90"/>
                                        </p:tgtEl>
                                      </p:cBhvr>
                                    </p:animEffect>
                                  </p:childTnLst>
                                </p:cTn>
                              </p:par>
                              <p:par>
                                <p:cTn id="209" presetID="14" presetClass="entr" presetSubtype="10" fill="hold" nodeType="withEffect">
                                  <p:stCondLst>
                                    <p:cond delay="0"/>
                                  </p:stCondLst>
                                  <p:childTnLst>
                                    <p:set>
                                      <p:cBhvr>
                                        <p:cTn id="210" dur="1" fill="hold">
                                          <p:stCondLst>
                                            <p:cond delay="0"/>
                                          </p:stCondLst>
                                        </p:cTn>
                                        <p:tgtEl>
                                          <p:spTgt spid="76"/>
                                        </p:tgtEl>
                                        <p:attrNameLst>
                                          <p:attrName>style.visibility</p:attrName>
                                        </p:attrNameLst>
                                      </p:cBhvr>
                                      <p:to>
                                        <p:strVal val="visible"/>
                                      </p:to>
                                    </p:set>
                                    <p:animEffect transition="in" filter="randombar(horizontal)">
                                      <p:cBhvr>
                                        <p:cTn id="211" dur="500"/>
                                        <p:tgtEl>
                                          <p:spTgt spid="76"/>
                                        </p:tgtEl>
                                      </p:cBhvr>
                                    </p:animEffect>
                                  </p:childTnLst>
                                </p:cTn>
                              </p:par>
                              <p:par>
                                <p:cTn id="212" presetID="14" presetClass="entr" presetSubtype="10" fill="hold" nodeType="withEffect">
                                  <p:stCondLst>
                                    <p:cond delay="0"/>
                                  </p:stCondLst>
                                  <p:childTnLst>
                                    <p:set>
                                      <p:cBhvr>
                                        <p:cTn id="213" dur="1" fill="hold">
                                          <p:stCondLst>
                                            <p:cond delay="0"/>
                                          </p:stCondLst>
                                        </p:cTn>
                                        <p:tgtEl>
                                          <p:spTgt spid="79"/>
                                        </p:tgtEl>
                                        <p:attrNameLst>
                                          <p:attrName>style.visibility</p:attrName>
                                        </p:attrNameLst>
                                      </p:cBhvr>
                                      <p:to>
                                        <p:strVal val="visible"/>
                                      </p:to>
                                    </p:set>
                                    <p:animEffect transition="in" filter="randombar(horizontal)">
                                      <p:cBhvr>
                                        <p:cTn id="214" dur="50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3" grpId="0" animBg="1"/>
      <p:bldP spid="27" grpId="0"/>
      <p:bldP spid="28" grpId="0"/>
      <p:bldP spid="29" grpId="0"/>
      <p:bldP spid="32" grpId="0"/>
      <p:bldP spid="37" grpId="0" animBg="1"/>
      <p:bldP spid="38" grpId="0"/>
      <p:bldP spid="41" grpId="0"/>
      <p:bldP spid="42" grpId="0"/>
      <p:bldP spid="43" grpId="0"/>
      <p:bldP spid="46" grpId="0"/>
      <p:bldP spid="48" grpId="0"/>
      <p:bldP spid="49" grpId="0"/>
      <p:bldP spid="50" grpId="0"/>
      <p:bldP spid="52" grpId="0"/>
      <p:bldP spid="53" grpId="0"/>
      <p:bldP spid="54" grpId="0"/>
      <p:bldP spid="55" grpId="0"/>
      <p:bldP spid="56" grpId="0"/>
      <p:bldP spid="57" grpId="0" animBg="1"/>
      <p:bldP spid="58" grpId="0" animBg="1"/>
      <p:bldP spid="59" grpId="0" animBg="1"/>
      <p:bldP spid="60" grpId="0"/>
      <p:bldP spid="61" grpId="0"/>
      <p:bldP spid="62" grpId="0"/>
      <p:bldP spid="63" grpId="0" animBg="1"/>
      <p:bldP spid="64" grpId="0"/>
      <p:bldP spid="65" grpId="0" animBg="1"/>
      <p:bldP spid="66" grpId="0"/>
      <p:bldP spid="68" grpId="0"/>
      <p:bldP spid="69" grpId="0"/>
      <p:bldP spid="71" grpId="0" animBg="1"/>
      <p:bldP spid="72" grpId="0"/>
      <p:bldP spid="73" grpId="0" animBg="1"/>
      <p:bldP spid="74" grpId="0"/>
      <p:bldP spid="70" grpId="0"/>
      <p:bldP spid="75" grpId="0"/>
      <p:bldP spid="7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7DFFD5A9-EFBD-46AC-BDAF-D52AEDED8C0E}"/>
                  </a:ext>
                </a:extLst>
              </p:cNvPr>
              <p:cNvSpPr txBox="1"/>
              <p:nvPr/>
            </p:nvSpPr>
            <p:spPr>
              <a:xfrm>
                <a:off x="6749540" y="1544657"/>
                <a:ext cx="3560398" cy="276999"/>
              </a:xfrm>
              <a:prstGeom prst="rect">
                <a:avLst/>
              </a:prstGeom>
              <a:noFill/>
            </p:spPr>
            <p:txBody>
              <a:bodyPr wrap="none" lIns="0" tIns="0" rIns="0" bIns="0" rtlCol="0">
                <a:spAutoFit/>
              </a:bodyPr>
              <a:lstStyle/>
              <a:p>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1</m:t>
                        </m:r>
                        <m:r>
                          <a:rPr lang="en-US" b="0" i="1" smtClean="0">
                            <a:latin typeface="Cambria Math" panose="02040503050406030204" pitchFamily="18" charset="0"/>
                          </a:rPr>
                          <m:t>𝑂𝑁</m:t>
                        </m:r>
                      </m:sub>
                    </m:sSub>
                    <m:r>
                      <a:rPr lang="en-US" b="0" i="0" smtClean="0">
                        <a:latin typeface="Cambria Math" panose="02040503050406030204" pitchFamily="18" charset="0"/>
                      </a:rPr>
                      <m:t> </m:t>
                    </m:r>
                  </m:oMath>
                </a14:m>
                <a:r>
                  <a:rPr lang="en-US" dirty="0">
                    <a:sym typeface="Wingdings" panose="05000000000000000000" pitchFamily="2" charset="2"/>
                  </a:rPr>
                  <a:t></a:t>
                </a:r>
                <a14:m>
                  <m:oMath xmlns:m="http://schemas.openxmlformats.org/officeDocument/2006/math">
                    <m:sSub>
                      <m:sSubPr>
                        <m:ctrlPr>
                          <a:rPr lang="en-US" i="1" smtClean="0">
                            <a:latin typeface="Cambria Math" panose="02040503050406030204" pitchFamily="18" charset="0"/>
                            <a:sym typeface="Wingdings" panose="05000000000000000000" pitchFamily="2" charset="2"/>
                          </a:rPr>
                        </m:ctrlPr>
                      </m:sSubPr>
                      <m:e>
                        <m:r>
                          <a:rPr lang="en-US" b="0" i="1" smtClean="0">
                            <a:latin typeface="Cambria Math" panose="02040503050406030204" pitchFamily="18" charset="0"/>
                            <a:sym typeface="Wingdings" panose="05000000000000000000" pitchFamily="2" charset="2"/>
                          </a:rPr>
                          <m:t>  </m:t>
                        </m:r>
                        <m:r>
                          <a:rPr lang="en-US" b="0" i="1" smtClean="0">
                            <a:latin typeface="Cambria Math" panose="02040503050406030204" pitchFamily="18" charset="0"/>
                            <a:sym typeface="Wingdings" panose="05000000000000000000" pitchFamily="2" charset="2"/>
                          </a:rPr>
                          <m:t>𝑚𝑅𝑁𝐴</m:t>
                        </m:r>
                      </m:e>
                      <m:sub>
                        <m:r>
                          <a:rPr lang="en-US" b="0" i="1" smtClean="0">
                            <a:latin typeface="Cambria Math" panose="02040503050406030204" pitchFamily="18" charset="0"/>
                            <a:sym typeface="Wingdings" panose="05000000000000000000" pitchFamily="2" charset="2"/>
                          </a:rPr>
                          <m:t>1</m:t>
                        </m:r>
                      </m:sub>
                    </m:sSub>
                  </m:oMath>
                </a14:m>
                <a:r>
                  <a:rPr lang="en-US" dirty="0"/>
                  <a:t>  (rate constant = K1)</a:t>
                </a:r>
              </a:p>
            </p:txBody>
          </p:sp>
        </mc:Choice>
        <mc:Fallback xmlns="">
          <p:sp>
            <p:nvSpPr>
              <p:cNvPr id="12" name="TextBox 11">
                <a:extLst>
                  <a:ext uri="{FF2B5EF4-FFF2-40B4-BE49-F238E27FC236}">
                    <a16:creationId xmlns:a16="http://schemas.microsoft.com/office/drawing/2014/main" id="{7DFFD5A9-EFBD-46AC-BDAF-D52AEDED8C0E}"/>
                  </a:ext>
                </a:extLst>
              </p:cNvPr>
              <p:cNvSpPr txBox="1">
                <a:spLocks noRot="1" noChangeAspect="1" noMove="1" noResize="1" noEditPoints="1" noAdjustHandles="1" noChangeArrowheads="1" noChangeShapeType="1" noTextEdit="1"/>
              </p:cNvSpPr>
              <p:nvPr/>
            </p:nvSpPr>
            <p:spPr>
              <a:xfrm>
                <a:off x="6749540" y="1544657"/>
                <a:ext cx="3560398" cy="276999"/>
              </a:xfrm>
              <a:prstGeom prst="rect">
                <a:avLst/>
              </a:prstGeom>
              <a:blipFill>
                <a:blip r:embed="rId3"/>
                <a:stretch>
                  <a:fillRect l="-2397" t="-30435" r="-3425" b="-5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D827003E-3921-4C2C-A19F-D327E526A1B2}"/>
                  </a:ext>
                </a:extLst>
              </p:cNvPr>
              <p:cNvSpPr txBox="1"/>
              <p:nvPr/>
            </p:nvSpPr>
            <p:spPr>
              <a:xfrm>
                <a:off x="6749540" y="1821656"/>
                <a:ext cx="3518143" cy="276999"/>
              </a:xfrm>
              <a:prstGeom prst="rect">
                <a:avLst/>
              </a:prstGeom>
              <a:noFill/>
            </p:spPr>
            <p:txBody>
              <a:bodyPr wrap="none" lIns="0" tIns="0" rIns="0" bIns="0" rtlCol="0">
                <a:spAutoFit/>
              </a:bodyPr>
              <a:lstStyle/>
              <a:p>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2</m:t>
                        </m:r>
                        <m:r>
                          <a:rPr lang="en-US" b="0" i="1" smtClean="0">
                            <a:latin typeface="Cambria Math" panose="02040503050406030204" pitchFamily="18" charset="0"/>
                          </a:rPr>
                          <m:t>𝑂𝑁</m:t>
                        </m:r>
                      </m:sub>
                    </m:sSub>
                    <m:r>
                      <a:rPr lang="en-US" b="0" i="0" smtClean="0">
                        <a:latin typeface="Cambria Math" panose="02040503050406030204" pitchFamily="18" charset="0"/>
                      </a:rPr>
                      <m:t> </m:t>
                    </m:r>
                  </m:oMath>
                </a14:m>
                <a:r>
                  <a:rPr lang="en-US" dirty="0">
                    <a:sym typeface="Wingdings" panose="05000000000000000000" pitchFamily="2" charset="2"/>
                  </a:rPr>
                  <a:t></a:t>
                </a:r>
                <a14:m>
                  <m:oMath xmlns:m="http://schemas.openxmlformats.org/officeDocument/2006/math">
                    <m:sSub>
                      <m:sSubPr>
                        <m:ctrlPr>
                          <a:rPr lang="en-US" i="1" smtClean="0">
                            <a:latin typeface="Cambria Math" panose="02040503050406030204" pitchFamily="18" charset="0"/>
                            <a:sym typeface="Wingdings" panose="05000000000000000000" pitchFamily="2" charset="2"/>
                          </a:rPr>
                        </m:ctrlPr>
                      </m:sSubPr>
                      <m:e>
                        <m:r>
                          <a:rPr lang="en-US" b="0" i="1" smtClean="0">
                            <a:latin typeface="Cambria Math" panose="02040503050406030204" pitchFamily="18" charset="0"/>
                            <a:sym typeface="Wingdings" panose="05000000000000000000" pitchFamily="2" charset="2"/>
                          </a:rPr>
                          <m:t>  </m:t>
                        </m:r>
                        <m:r>
                          <a:rPr lang="en-US" b="0" i="1" smtClean="0">
                            <a:latin typeface="Cambria Math" panose="02040503050406030204" pitchFamily="18" charset="0"/>
                            <a:sym typeface="Wingdings" panose="05000000000000000000" pitchFamily="2" charset="2"/>
                          </a:rPr>
                          <m:t>𝑚𝑅𝑁𝐴</m:t>
                        </m:r>
                      </m:e>
                      <m:sub>
                        <m:r>
                          <a:rPr lang="en-US" b="0" i="1" smtClean="0">
                            <a:latin typeface="Cambria Math" panose="02040503050406030204" pitchFamily="18" charset="0"/>
                            <a:sym typeface="Wingdings" panose="05000000000000000000" pitchFamily="2" charset="2"/>
                          </a:rPr>
                          <m:t>2</m:t>
                        </m:r>
                      </m:sub>
                    </m:sSub>
                  </m:oMath>
                </a14:m>
                <a:r>
                  <a:rPr lang="en-US" dirty="0"/>
                  <a:t> (rate constant = K2)</a:t>
                </a:r>
              </a:p>
            </p:txBody>
          </p:sp>
        </mc:Choice>
        <mc:Fallback xmlns="">
          <p:sp>
            <p:nvSpPr>
              <p:cNvPr id="13" name="TextBox 12">
                <a:extLst>
                  <a:ext uri="{FF2B5EF4-FFF2-40B4-BE49-F238E27FC236}">
                    <a16:creationId xmlns:a16="http://schemas.microsoft.com/office/drawing/2014/main" id="{D827003E-3921-4C2C-A19F-D327E526A1B2}"/>
                  </a:ext>
                </a:extLst>
              </p:cNvPr>
              <p:cNvSpPr txBox="1">
                <a:spLocks noRot="1" noChangeAspect="1" noMove="1" noResize="1" noEditPoints="1" noAdjustHandles="1" noChangeArrowheads="1" noChangeShapeType="1" noTextEdit="1"/>
              </p:cNvSpPr>
              <p:nvPr/>
            </p:nvSpPr>
            <p:spPr>
              <a:xfrm>
                <a:off x="6749540" y="1821656"/>
                <a:ext cx="3518143" cy="276999"/>
              </a:xfrm>
              <a:prstGeom prst="rect">
                <a:avLst/>
              </a:prstGeom>
              <a:blipFill>
                <a:blip r:embed="rId4"/>
                <a:stretch>
                  <a:fillRect l="-2426" t="-31111" r="-3466" b="-51111"/>
                </a:stretch>
              </a:blipFill>
            </p:spPr>
            <p:txBody>
              <a:bodyPr/>
              <a:lstStyle/>
              <a:p>
                <a:r>
                  <a:rPr lang="en-US">
                    <a:noFill/>
                  </a:rPr>
                  <a:t> </a:t>
                </a:r>
              </a:p>
            </p:txBody>
          </p:sp>
        </mc:Fallback>
      </mc:AlternateContent>
      <p:sp>
        <p:nvSpPr>
          <p:cNvPr id="26" name="TextBox 25">
            <a:extLst>
              <a:ext uri="{FF2B5EF4-FFF2-40B4-BE49-F238E27FC236}">
                <a16:creationId xmlns:a16="http://schemas.microsoft.com/office/drawing/2014/main" id="{F70E94A5-226C-4F28-B76C-3B9C2B104BAE}"/>
              </a:ext>
            </a:extLst>
          </p:cNvPr>
          <p:cNvSpPr txBox="1"/>
          <p:nvPr/>
        </p:nvSpPr>
        <p:spPr>
          <a:xfrm>
            <a:off x="7200990" y="1166917"/>
            <a:ext cx="2655022" cy="369332"/>
          </a:xfrm>
          <a:prstGeom prst="rect">
            <a:avLst/>
          </a:prstGeom>
          <a:noFill/>
        </p:spPr>
        <p:txBody>
          <a:bodyPr wrap="none" rtlCol="0">
            <a:spAutoFit/>
          </a:bodyPr>
          <a:lstStyle/>
          <a:p>
            <a:r>
              <a:rPr lang="en-US" u="sng" dirty="0"/>
              <a:t>Transcription: DNA to RNA</a:t>
            </a:r>
          </a:p>
        </p:txBody>
      </p:sp>
      <p:sp>
        <p:nvSpPr>
          <p:cNvPr id="35" name="TextBox 34">
            <a:extLst>
              <a:ext uri="{FF2B5EF4-FFF2-40B4-BE49-F238E27FC236}">
                <a16:creationId xmlns:a16="http://schemas.microsoft.com/office/drawing/2014/main" id="{D4A01AF7-3D86-4618-B26F-2C31B0F797D2}"/>
              </a:ext>
            </a:extLst>
          </p:cNvPr>
          <p:cNvSpPr txBox="1"/>
          <p:nvPr/>
        </p:nvSpPr>
        <p:spPr>
          <a:xfrm>
            <a:off x="6552415" y="716453"/>
            <a:ext cx="3952172" cy="461665"/>
          </a:xfrm>
          <a:prstGeom prst="rect">
            <a:avLst/>
          </a:prstGeom>
          <a:noFill/>
        </p:spPr>
        <p:txBody>
          <a:bodyPr wrap="none" rtlCol="0">
            <a:spAutoFit/>
          </a:bodyPr>
          <a:lstStyle/>
          <a:p>
            <a:r>
              <a:rPr lang="en-US" sz="2400" u="sng" dirty="0"/>
              <a:t>MATHEMATICAL DESCRIPTION</a:t>
            </a:r>
          </a:p>
        </p:txBody>
      </p:sp>
      <p:sp>
        <p:nvSpPr>
          <p:cNvPr id="38" name="TextBox 37">
            <a:extLst>
              <a:ext uri="{FF2B5EF4-FFF2-40B4-BE49-F238E27FC236}">
                <a16:creationId xmlns:a16="http://schemas.microsoft.com/office/drawing/2014/main" id="{A0365685-08F1-4E48-92D9-E6961212F9C8}"/>
              </a:ext>
            </a:extLst>
          </p:cNvPr>
          <p:cNvSpPr txBox="1"/>
          <p:nvPr/>
        </p:nvSpPr>
        <p:spPr>
          <a:xfrm>
            <a:off x="834367" y="716453"/>
            <a:ext cx="3442096" cy="461665"/>
          </a:xfrm>
          <a:prstGeom prst="rect">
            <a:avLst/>
          </a:prstGeom>
          <a:noFill/>
        </p:spPr>
        <p:txBody>
          <a:bodyPr wrap="none" rtlCol="0">
            <a:spAutoFit/>
          </a:bodyPr>
          <a:lstStyle/>
          <a:p>
            <a:r>
              <a:rPr lang="en-US" sz="2400" u="sng" dirty="0"/>
              <a:t>BIOLOGICAL DESCRIPTION</a:t>
            </a:r>
          </a:p>
        </p:txBody>
      </p:sp>
      <p:sp>
        <p:nvSpPr>
          <p:cNvPr id="49" name="TextBox 48">
            <a:extLst>
              <a:ext uri="{FF2B5EF4-FFF2-40B4-BE49-F238E27FC236}">
                <a16:creationId xmlns:a16="http://schemas.microsoft.com/office/drawing/2014/main" id="{C6794C4E-3172-463E-894E-B08869250F95}"/>
              </a:ext>
            </a:extLst>
          </p:cNvPr>
          <p:cNvSpPr txBox="1"/>
          <p:nvPr/>
        </p:nvSpPr>
        <p:spPr>
          <a:xfrm>
            <a:off x="1107619" y="1166917"/>
            <a:ext cx="2655022" cy="369332"/>
          </a:xfrm>
          <a:prstGeom prst="rect">
            <a:avLst/>
          </a:prstGeom>
          <a:noFill/>
        </p:spPr>
        <p:txBody>
          <a:bodyPr wrap="none" rtlCol="0">
            <a:spAutoFit/>
          </a:bodyPr>
          <a:lstStyle/>
          <a:p>
            <a:r>
              <a:rPr lang="en-US" u="sng" dirty="0"/>
              <a:t>Transcription: DNA to RNA</a:t>
            </a:r>
          </a:p>
        </p:txBody>
      </p:sp>
      <p:cxnSp>
        <p:nvCxnSpPr>
          <p:cNvPr id="50" name="Straight Connector 49">
            <a:extLst>
              <a:ext uri="{FF2B5EF4-FFF2-40B4-BE49-F238E27FC236}">
                <a16:creationId xmlns:a16="http://schemas.microsoft.com/office/drawing/2014/main" id="{15BC0C56-FF20-4552-A2F9-D1F1BFA3F546}"/>
              </a:ext>
            </a:extLst>
          </p:cNvPr>
          <p:cNvCxnSpPr>
            <a:cxnSpLocks/>
          </p:cNvCxnSpPr>
          <p:nvPr/>
        </p:nvCxnSpPr>
        <p:spPr>
          <a:xfrm>
            <a:off x="1400845" y="2201827"/>
            <a:ext cx="3595747" cy="0"/>
          </a:xfrm>
          <a:prstGeom prst="line">
            <a:avLst/>
          </a:prstGeom>
          <a:ln w="82550">
            <a:solidFill>
              <a:schemeClr val="tx1"/>
            </a:solidFill>
          </a:ln>
        </p:spPr>
        <p:style>
          <a:lnRef idx="1">
            <a:schemeClr val="accent1"/>
          </a:lnRef>
          <a:fillRef idx="0">
            <a:schemeClr val="accent1"/>
          </a:fillRef>
          <a:effectRef idx="0">
            <a:schemeClr val="accent1"/>
          </a:effectRef>
          <a:fontRef idx="minor">
            <a:schemeClr val="tx1"/>
          </a:fontRef>
        </p:style>
      </p:cxnSp>
      <p:pic>
        <p:nvPicPr>
          <p:cNvPr id="51" name="Picture 50">
            <a:extLst>
              <a:ext uri="{FF2B5EF4-FFF2-40B4-BE49-F238E27FC236}">
                <a16:creationId xmlns:a16="http://schemas.microsoft.com/office/drawing/2014/main" id="{BC929B4E-CB8D-4EF2-8DAA-7A4BEB0E5D07}"/>
              </a:ext>
            </a:extLst>
          </p:cNvPr>
          <p:cNvPicPr>
            <a:picLocks noChangeAspect="1"/>
          </p:cNvPicPr>
          <p:nvPr/>
        </p:nvPicPr>
        <p:blipFill rotWithShape="1">
          <a:blip r:embed="rId5">
            <a:extLst>
              <a:ext uri="{28A0092B-C50C-407E-A947-70E740481C1C}">
                <a14:useLocalDpi xmlns:a14="http://schemas.microsoft.com/office/drawing/2010/main" val="0"/>
              </a:ext>
            </a:extLst>
          </a:blip>
          <a:srcRect l="31616" t="18938" r="37421" b="10631"/>
          <a:stretch/>
        </p:blipFill>
        <p:spPr>
          <a:xfrm rot="11243535">
            <a:off x="577129" y="1682774"/>
            <a:ext cx="904415" cy="960062"/>
          </a:xfrm>
          <a:prstGeom prst="rect">
            <a:avLst/>
          </a:prstGeom>
        </p:spPr>
      </p:pic>
      <p:cxnSp>
        <p:nvCxnSpPr>
          <p:cNvPr id="52" name="Straight Connector 51">
            <a:extLst>
              <a:ext uri="{FF2B5EF4-FFF2-40B4-BE49-F238E27FC236}">
                <a16:creationId xmlns:a16="http://schemas.microsoft.com/office/drawing/2014/main" id="{DF3DFFFF-D106-4690-AABA-AC85BAB05F1C}"/>
              </a:ext>
            </a:extLst>
          </p:cNvPr>
          <p:cNvCxnSpPr>
            <a:cxnSpLocks/>
          </p:cNvCxnSpPr>
          <p:nvPr/>
        </p:nvCxnSpPr>
        <p:spPr>
          <a:xfrm>
            <a:off x="4018769" y="1767081"/>
            <a:ext cx="741743" cy="193074"/>
          </a:xfrm>
          <a:prstGeom prst="line">
            <a:avLst/>
          </a:prstGeom>
          <a:ln w="82550">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8442130D-1C44-481D-9689-7C53C248B142}"/>
                  </a:ext>
                </a:extLst>
              </p:cNvPr>
              <p:cNvSpPr txBox="1"/>
              <p:nvPr/>
            </p:nvSpPr>
            <p:spPr>
              <a:xfrm>
                <a:off x="6749540" y="2990352"/>
                <a:ext cx="4045851" cy="276999"/>
              </a:xfrm>
              <a:prstGeom prst="rect">
                <a:avLst/>
              </a:prstGeom>
              <a:noFill/>
            </p:spPr>
            <p:txBody>
              <a:bodyPr wrap="none" lIns="0" tIns="0" rIns="0" bIns="0" rtlCol="0">
                <a:spAutoFit/>
              </a:bodyPr>
              <a:lstStyle/>
              <a:p>
                <a14:m>
                  <m:oMath xmlns:m="http://schemas.openxmlformats.org/officeDocument/2006/math">
                    <m:sSub>
                      <m:sSubPr>
                        <m:ctrlPr>
                          <a:rPr lang="en-US" i="1" smtClean="0">
                            <a:latin typeface="Cambria Math" panose="02040503050406030204" pitchFamily="18" charset="0"/>
                            <a:sym typeface="Wingdings" panose="05000000000000000000" pitchFamily="2" charset="2"/>
                          </a:rPr>
                        </m:ctrlPr>
                      </m:sSubPr>
                      <m:e>
                        <m:r>
                          <a:rPr lang="en-US" b="0" i="1" smtClean="0">
                            <a:latin typeface="Cambria Math" panose="02040503050406030204" pitchFamily="18" charset="0"/>
                            <a:sym typeface="Wingdings" panose="05000000000000000000" pitchFamily="2" charset="2"/>
                          </a:rPr>
                          <m:t>𝑚𝑅𝑁𝐴</m:t>
                        </m:r>
                      </m:e>
                      <m:sub>
                        <m:r>
                          <a:rPr lang="en-US" b="0" i="1" smtClean="0">
                            <a:latin typeface="Cambria Math" panose="02040503050406030204" pitchFamily="18" charset="0"/>
                            <a:sym typeface="Wingdings" panose="05000000000000000000" pitchFamily="2" charset="2"/>
                          </a:rPr>
                          <m:t>2</m:t>
                        </m:r>
                      </m:sub>
                    </m:sSub>
                  </m:oMath>
                </a14:m>
                <a:r>
                  <a:rPr lang="en-US" dirty="0"/>
                  <a:t> </a:t>
                </a:r>
                <a:r>
                  <a:rPr lang="en-US" dirty="0">
                    <a:sym typeface="Wingdings" panose="05000000000000000000" pitchFamily="2" charset="2"/>
                  </a:rPr>
                  <a:t> V + </a:t>
                </a:r>
                <a14:m>
                  <m:oMath xmlns:m="http://schemas.openxmlformats.org/officeDocument/2006/math">
                    <m:sSub>
                      <m:sSubPr>
                        <m:ctrlPr>
                          <a:rPr lang="en-US" i="1">
                            <a:latin typeface="Cambria Math" panose="02040503050406030204" pitchFamily="18" charset="0"/>
                            <a:sym typeface="Wingdings" panose="05000000000000000000" pitchFamily="2" charset="2"/>
                          </a:rPr>
                        </m:ctrlPr>
                      </m:sSubPr>
                      <m:e>
                        <m:r>
                          <a:rPr lang="en-US" i="1">
                            <a:latin typeface="Cambria Math" panose="02040503050406030204" pitchFamily="18" charset="0"/>
                            <a:sym typeface="Wingdings" panose="05000000000000000000" pitchFamily="2" charset="2"/>
                          </a:rPr>
                          <m:t>𝑚𝑅𝑁𝐴</m:t>
                        </m:r>
                      </m:e>
                      <m:sub>
                        <m:r>
                          <a:rPr lang="en-US" i="1">
                            <a:latin typeface="Cambria Math" panose="02040503050406030204" pitchFamily="18" charset="0"/>
                            <a:sym typeface="Wingdings" panose="05000000000000000000" pitchFamily="2" charset="2"/>
                          </a:rPr>
                          <m:t>2</m:t>
                        </m:r>
                      </m:sub>
                    </m:sSub>
                    <m:r>
                      <m:rPr>
                        <m:nor/>
                      </m:rPr>
                      <a:rPr lang="en-US" dirty="0"/>
                      <m:t>(</m:t>
                    </m:r>
                    <m:r>
                      <m:rPr>
                        <m:nor/>
                      </m:rPr>
                      <a:rPr lang="en-US" dirty="0"/>
                      <m:t>rate</m:t>
                    </m:r>
                    <m:r>
                      <m:rPr>
                        <m:nor/>
                      </m:rPr>
                      <a:rPr lang="en-US" dirty="0"/>
                      <m:t> </m:t>
                    </m:r>
                    <m:r>
                      <m:rPr>
                        <m:nor/>
                      </m:rPr>
                      <a:rPr lang="en-US" dirty="0"/>
                      <m:t>constant</m:t>
                    </m:r>
                    <m:r>
                      <m:rPr>
                        <m:nor/>
                      </m:rPr>
                      <a:rPr lang="en-US" dirty="0"/>
                      <m:t> = </m:t>
                    </m:r>
                    <m:r>
                      <m:rPr>
                        <m:nor/>
                      </m:rPr>
                      <a:rPr lang="en-US" dirty="0"/>
                      <m:t>K</m:t>
                    </m:r>
                    <m:r>
                      <m:rPr>
                        <m:nor/>
                      </m:rPr>
                      <a:rPr lang="en-US" b="0" i="0" dirty="0" smtClean="0"/>
                      <m:t>4</m:t>
                    </m:r>
                    <m:r>
                      <m:rPr>
                        <m:nor/>
                      </m:rPr>
                      <a:rPr lang="en-US" dirty="0"/>
                      <m:t>)</m:t>
                    </m:r>
                  </m:oMath>
                </a14:m>
                <a:endParaRPr lang="en-US" dirty="0"/>
              </a:p>
            </p:txBody>
          </p:sp>
        </mc:Choice>
        <mc:Fallback xmlns="">
          <p:sp>
            <p:nvSpPr>
              <p:cNvPr id="53" name="TextBox 52">
                <a:extLst>
                  <a:ext uri="{FF2B5EF4-FFF2-40B4-BE49-F238E27FC236}">
                    <a16:creationId xmlns:a16="http://schemas.microsoft.com/office/drawing/2014/main" id="{8442130D-1C44-481D-9689-7C53C248B142}"/>
                  </a:ext>
                </a:extLst>
              </p:cNvPr>
              <p:cNvSpPr txBox="1">
                <a:spLocks noRot="1" noChangeAspect="1" noMove="1" noResize="1" noEditPoints="1" noAdjustHandles="1" noChangeArrowheads="1" noChangeShapeType="1" noTextEdit="1"/>
              </p:cNvSpPr>
              <p:nvPr/>
            </p:nvSpPr>
            <p:spPr>
              <a:xfrm>
                <a:off x="6749540" y="2990352"/>
                <a:ext cx="4045851" cy="276999"/>
              </a:xfrm>
              <a:prstGeom prst="rect">
                <a:avLst/>
              </a:prstGeom>
              <a:blipFill>
                <a:blip r:embed="rId6"/>
                <a:stretch>
                  <a:fillRect l="-1958" t="-31111" r="-1807" b="-5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8E151E64-057F-440F-87EE-6A43BBD4AA40}"/>
                  </a:ext>
                </a:extLst>
              </p:cNvPr>
              <p:cNvSpPr txBox="1"/>
              <p:nvPr/>
            </p:nvSpPr>
            <p:spPr>
              <a:xfrm>
                <a:off x="6749540" y="2715300"/>
                <a:ext cx="4068871" cy="276999"/>
              </a:xfrm>
              <a:prstGeom prst="rect">
                <a:avLst/>
              </a:prstGeom>
              <a:noFill/>
            </p:spPr>
            <p:txBody>
              <a:bodyPr wrap="none" lIns="0" tIns="0" rIns="0" bIns="0" rtlCol="0">
                <a:spAutoFit/>
              </a:bodyPr>
              <a:lstStyle/>
              <a:p>
                <a14:m>
                  <m:oMath xmlns:m="http://schemas.openxmlformats.org/officeDocument/2006/math">
                    <m:sSub>
                      <m:sSubPr>
                        <m:ctrlPr>
                          <a:rPr lang="en-US" i="1" smtClean="0">
                            <a:latin typeface="Cambria Math" panose="02040503050406030204" pitchFamily="18" charset="0"/>
                            <a:sym typeface="Wingdings" panose="05000000000000000000" pitchFamily="2" charset="2"/>
                          </a:rPr>
                        </m:ctrlPr>
                      </m:sSubPr>
                      <m:e>
                        <m:r>
                          <a:rPr lang="en-US" b="0" i="1" smtClean="0">
                            <a:latin typeface="Cambria Math" panose="02040503050406030204" pitchFamily="18" charset="0"/>
                            <a:sym typeface="Wingdings" panose="05000000000000000000" pitchFamily="2" charset="2"/>
                          </a:rPr>
                          <m:t>𝑚𝑅𝑁𝐴</m:t>
                        </m:r>
                      </m:e>
                      <m:sub>
                        <m:r>
                          <a:rPr lang="en-US" b="0" i="1" smtClean="0">
                            <a:latin typeface="Cambria Math" panose="02040503050406030204" pitchFamily="18" charset="0"/>
                            <a:sym typeface="Wingdings" panose="05000000000000000000" pitchFamily="2" charset="2"/>
                          </a:rPr>
                          <m:t>1</m:t>
                        </m:r>
                      </m:sub>
                    </m:sSub>
                  </m:oMath>
                </a14:m>
                <a:r>
                  <a:rPr lang="en-US" dirty="0"/>
                  <a:t> </a:t>
                </a:r>
                <a:r>
                  <a:rPr lang="en-US" dirty="0">
                    <a:sym typeface="Wingdings" panose="05000000000000000000" pitchFamily="2" charset="2"/>
                  </a:rPr>
                  <a:t> U + </a:t>
                </a:r>
                <a14:m>
                  <m:oMath xmlns:m="http://schemas.openxmlformats.org/officeDocument/2006/math">
                    <m:sSub>
                      <m:sSubPr>
                        <m:ctrlPr>
                          <a:rPr lang="en-US" i="1">
                            <a:latin typeface="Cambria Math" panose="02040503050406030204" pitchFamily="18" charset="0"/>
                            <a:sym typeface="Wingdings" panose="05000000000000000000" pitchFamily="2" charset="2"/>
                          </a:rPr>
                        </m:ctrlPr>
                      </m:sSubPr>
                      <m:e>
                        <m:r>
                          <a:rPr lang="en-US" i="1">
                            <a:latin typeface="Cambria Math" panose="02040503050406030204" pitchFamily="18" charset="0"/>
                            <a:sym typeface="Wingdings" panose="05000000000000000000" pitchFamily="2" charset="2"/>
                          </a:rPr>
                          <m:t>𝑚𝑅𝑁𝐴</m:t>
                        </m:r>
                      </m:e>
                      <m:sub>
                        <m:r>
                          <a:rPr lang="en-US" b="0" i="1" smtClean="0">
                            <a:latin typeface="Cambria Math" panose="02040503050406030204" pitchFamily="18" charset="0"/>
                            <a:sym typeface="Wingdings" panose="05000000000000000000" pitchFamily="2" charset="2"/>
                          </a:rPr>
                          <m:t>1</m:t>
                        </m:r>
                      </m:sub>
                    </m:sSub>
                    <m:r>
                      <m:rPr>
                        <m:nor/>
                      </m:rPr>
                      <a:rPr lang="en-US" dirty="0"/>
                      <m:t>(</m:t>
                    </m:r>
                    <m:r>
                      <m:rPr>
                        <m:nor/>
                      </m:rPr>
                      <a:rPr lang="en-US" dirty="0"/>
                      <m:t>rate</m:t>
                    </m:r>
                    <m:r>
                      <m:rPr>
                        <m:nor/>
                      </m:rPr>
                      <a:rPr lang="en-US" dirty="0"/>
                      <m:t> </m:t>
                    </m:r>
                    <m:r>
                      <m:rPr>
                        <m:nor/>
                      </m:rPr>
                      <a:rPr lang="en-US" dirty="0"/>
                      <m:t>constant</m:t>
                    </m:r>
                    <m:r>
                      <m:rPr>
                        <m:nor/>
                      </m:rPr>
                      <a:rPr lang="en-US" dirty="0"/>
                      <m:t> = </m:t>
                    </m:r>
                    <m:r>
                      <m:rPr>
                        <m:nor/>
                      </m:rPr>
                      <a:rPr lang="en-US" dirty="0"/>
                      <m:t>K</m:t>
                    </m:r>
                    <m:r>
                      <m:rPr>
                        <m:nor/>
                      </m:rPr>
                      <a:rPr lang="en-US" b="0" i="0" dirty="0" smtClean="0"/>
                      <m:t>3</m:t>
                    </m:r>
                    <m:r>
                      <m:rPr>
                        <m:nor/>
                      </m:rPr>
                      <a:rPr lang="en-US" dirty="0"/>
                      <m:t>)</m:t>
                    </m:r>
                  </m:oMath>
                </a14:m>
                <a:endParaRPr lang="en-US" dirty="0"/>
              </a:p>
            </p:txBody>
          </p:sp>
        </mc:Choice>
        <mc:Fallback xmlns="">
          <p:sp>
            <p:nvSpPr>
              <p:cNvPr id="54" name="TextBox 53">
                <a:extLst>
                  <a:ext uri="{FF2B5EF4-FFF2-40B4-BE49-F238E27FC236}">
                    <a16:creationId xmlns:a16="http://schemas.microsoft.com/office/drawing/2014/main" id="{8E151E64-057F-440F-87EE-6A43BBD4AA40}"/>
                  </a:ext>
                </a:extLst>
              </p:cNvPr>
              <p:cNvSpPr txBox="1">
                <a:spLocks noRot="1" noChangeAspect="1" noMove="1" noResize="1" noEditPoints="1" noAdjustHandles="1" noChangeArrowheads="1" noChangeShapeType="1" noTextEdit="1"/>
              </p:cNvSpPr>
              <p:nvPr/>
            </p:nvSpPr>
            <p:spPr>
              <a:xfrm>
                <a:off x="6749540" y="2715300"/>
                <a:ext cx="4068871" cy="276999"/>
              </a:xfrm>
              <a:prstGeom prst="rect">
                <a:avLst/>
              </a:prstGeom>
              <a:blipFill>
                <a:blip r:embed="rId7"/>
                <a:stretch>
                  <a:fillRect l="-1946" t="-30435" r="-1347" b="-50000"/>
                </a:stretch>
              </a:blipFill>
            </p:spPr>
            <p:txBody>
              <a:bodyPr/>
              <a:lstStyle/>
              <a:p>
                <a:r>
                  <a:rPr lang="en-US">
                    <a:noFill/>
                  </a:rPr>
                  <a:t> </a:t>
                </a:r>
              </a:p>
            </p:txBody>
          </p:sp>
        </mc:Fallback>
      </mc:AlternateContent>
      <p:sp>
        <p:nvSpPr>
          <p:cNvPr id="55" name="TextBox 54">
            <a:extLst>
              <a:ext uri="{FF2B5EF4-FFF2-40B4-BE49-F238E27FC236}">
                <a16:creationId xmlns:a16="http://schemas.microsoft.com/office/drawing/2014/main" id="{28528A41-06E1-4604-9BC4-4FCBA457CFCA}"/>
              </a:ext>
            </a:extLst>
          </p:cNvPr>
          <p:cNvSpPr txBox="1"/>
          <p:nvPr/>
        </p:nvSpPr>
        <p:spPr>
          <a:xfrm>
            <a:off x="7200990" y="2375654"/>
            <a:ext cx="2721451" cy="369332"/>
          </a:xfrm>
          <a:prstGeom prst="rect">
            <a:avLst/>
          </a:prstGeom>
          <a:noFill/>
        </p:spPr>
        <p:txBody>
          <a:bodyPr wrap="none" rtlCol="0">
            <a:spAutoFit/>
          </a:bodyPr>
          <a:lstStyle/>
          <a:p>
            <a:r>
              <a:rPr lang="en-US" u="sng" dirty="0"/>
              <a:t>Translation: RNA to Protein</a:t>
            </a:r>
          </a:p>
        </p:txBody>
      </p:sp>
      <p:sp>
        <p:nvSpPr>
          <p:cNvPr id="56" name="TextBox 55">
            <a:extLst>
              <a:ext uri="{FF2B5EF4-FFF2-40B4-BE49-F238E27FC236}">
                <a16:creationId xmlns:a16="http://schemas.microsoft.com/office/drawing/2014/main" id="{19E6DA3E-A8CD-487F-B991-FAB9D7F1DE8D}"/>
              </a:ext>
            </a:extLst>
          </p:cNvPr>
          <p:cNvSpPr txBox="1"/>
          <p:nvPr/>
        </p:nvSpPr>
        <p:spPr>
          <a:xfrm>
            <a:off x="1194689" y="2375654"/>
            <a:ext cx="2721451" cy="369332"/>
          </a:xfrm>
          <a:prstGeom prst="rect">
            <a:avLst/>
          </a:prstGeom>
          <a:noFill/>
        </p:spPr>
        <p:txBody>
          <a:bodyPr wrap="none" rtlCol="0">
            <a:spAutoFit/>
          </a:bodyPr>
          <a:lstStyle/>
          <a:p>
            <a:r>
              <a:rPr lang="en-US" u="sng" dirty="0"/>
              <a:t>Translation: RNA to Protein</a:t>
            </a:r>
          </a:p>
        </p:txBody>
      </p:sp>
      <p:cxnSp>
        <p:nvCxnSpPr>
          <p:cNvPr id="57" name="Straight Connector 56">
            <a:extLst>
              <a:ext uri="{FF2B5EF4-FFF2-40B4-BE49-F238E27FC236}">
                <a16:creationId xmlns:a16="http://schemas.microsoft.com/office/drawing/2014/main" id="{F447BF36-9071-4552-81B2-A2D654E631B9}"/>
              </a:ext>
            </a:extLst>
          </p:cNvPr>
          <p:cNvCxnSpPr>
            <a:cxnSpLocks/>
          </p:cNvCxnSpPr>
          <p:nvPr/>
        </p:nvCxnSpPr>
        <p:spPr>
          <a:xfrm>
            <a:off x="1987527" y="3355674"/>
            <a:ext cx="1775114" cy="0"/>
          </a:xfrm>
          <a:prstGeom prst="line">
            <a:avLst/>
          </a:prstGeom>
          <a:ln w="82550">
            <a:solidFill>
              <a:srgbClr val="FF0000"/>
            </a:solidFill>
          </a:ln>
        </p:spPr>
        <p:style>
          <a:lnRef idx="1">
            <a:schemeClr val="accent1"/>
          </a:lnRef>
          <a:fillRef idx="0">
            <a:schemeClr val="accent1"/>
          </a:fillRef>
          <a:effectRef idx="0">
            <a:schemeClr val="accent1"/>
          </a:effectRef>
          <a:fontRef idx="minor">
            <a:schemeClr val="tx1"/>
          </a:fontRef>
        </p:style>
      </p:cxnSp>
      <p:pic>
        <p:nvPicPr>
          <p:cNvPr id="63" name="Picture 62">
            <a:extLst>
              <a:ext uri="{FF2B5EF4-FFF2-40B4-BE49-F238E27FC236}">
                <a16:creationId xmlns:a16="http://schemas.microsoft.com/office/drawing/2014/main" id="{378B2440-5BE8-4AF3-A96E-54306037C601}"/>
              </a:ext>
            </a:extLst>
          </p:cNvPr>
          <p:cNvPicPr>
            <a:picLocks noChangeAspect="1"/>
          </p:cNvPicPr>
          <p:nvPr/>
        </p:nvPicPr>
        <p:blipFill rotWithShape="1">
          <a:blip r:embed="rId8">
            <a:extLst>
              <a:ext uri="{28A0092B-C50C-407E-A947-70E740481C1C}">
                <a14:useLocalDpi xmlns:a14="http://schemas.microsoft.com/office/drawing/2010/main" val="0"/>
              </a:ext>
            </a:extLst>
          </a:blip>
          <a:srcRect l="33865" t="18036" r="35761" b="6496"/>
          <a:stretch/>
        </p:blipFill>
        <p:spPr>
          <a:xfrm rot="20213123" flipH="1">
            <a:off x="909926" y="3305206"/>
            <a:ext cx="529430" cy="618698"/>
          </a:xfrm>
          <a:prstGeom prst="rect">
            <a:avLst/>
          </a:prstGeom>
        </p:spPr>
      </p:pic>
      <p:sp>
        <p:nvSpPr>
          <p:cNvPr id="65" name="TextBox 64">
            <a:extLst>
              <a:ext uri="{FF2B5EF4-FFF2-40B4-BE49-F238E27FC236}">
                <a16:creationId xmlns:a16="http://schemas.microsoft.com/office/drawing/2014/main" id="{5A75885B-8C78-4708-927E-0B0C09F6FC3D}"/>
              </a:ext>
            </a:extLst>
          </p:cNvPr>
          <p:cNvSpPr txBox="1"/>
          <p:nvPr/>
        </p:nvSpPr>
        <p:spPr>
          <a:xfrm>
            <a:off x="6758381" y="3867144"/>
            <a:ext cx="2536400" cy="276999"/>
          </a:xfrm>
          <a:prstGeom prst="rect">
            <a:avLst/>
          </a:prstGeom>
          <a:noFill/>
        </p:spPr>
        <p:txBody>
          <a:bodyPr wrap="none" lIns="0" tIns="0" rIns="0" bIns="0" rtlCol="0">
            <a:spAutoFit/>
          </a:bodyPr>
          <a:lstStyle/>
          <a:p>
            <a:r>
              <a:rPr lang="en-US" dirty="0"/>
              <a:t>U </a:t>
            </a:r>
            <a:r>
              <a:rPr lang="en-US" dirty="0">
                <a:sym typeface="Wingdings" panose="05000000000000000000" pitchFamily="2" charset="2"/>
              </a:rPr>
              <a:t> 0 </a:t>
            </a:r>
            <a:r>
              <a:rPr lang="en-US" dirty="0"/>
              <a:t>(rate constant = K7)</a:t>
            </a:r>
            <a:r>
              <a:rPr lang="en-US" dirty="0">
                <a:sym typeface="Wingdings" panose="05000000000000000000" pitchFamily="2" charset="2"/>
              </a:rPr>
              <a:t> </a:t>
            </a:r>
            <a:endParaRPr lang="en-US" dirty="0"/>
          </a:p>
        </p:txBody>
      </p:sp>
      <p:sp>
        <p:nvSpPr>
          <p:cNvPr id="66" name="TextBox 65">
            <a:extLst>
              <a:ext uri="{FF2B5EF4-FFF2-40B4-BE49-F238E27FC236}">
                <a16:creationId xmlns:a16="http://schemas.microsoft.com/office/drawing/2014/main" id="{B568A871-57BA-45EC-8BC1-5AE348E477D7}"/>
              </a:ext>
            </a:extLst>
          </p:cNvPr>
          <p:cNvSpPr txBox="1"/>
          <p:nvPr/>
        </p:nvSpPr>
        <p:spPr>
          <a:xfrm>
            <a:off x="6767499" y="4144143"/>
            <a:ext cx="2520370" cy="276999"/>
          </a:xfrm>
          <a:prstGeom prst="rect">
            <a:avLst/>
          </a:prstGeom>
          <a:noFill/>
        </p:spPr>
        <p:txBody>
          <a:bodyPr wrap="none" lIns="0" tIns="0" rIns="0" bIns="0" rtlCol="0">
            <a:spAutoFit/>
          </a:bodyPr>
          <a:lstStyle/>
          <a:p>
            <a:r>
              <a:rPr lang="en-US" dirty="0"/>
              <a:t>V </a:t>
            </a:r>
            <a:r>
              <a:rPr lang="en-US" dirty="0">
                <a:sym typeface="Wingdings" panose="05000000000000000000" pitchFamily="2" charset="2"/>
              </a:rPr>
              <a:t> 0 </a:t>
            </a:r>
            <a:r>
              <a:rPr lang="en-US" dirty="0"/>
              <a:t>(rate constant = K8)</a:t>
            </a:r>
            <a:r>
              <a:rPr lang="en-US" dirty="0">
                <a:sym typeface="Wingdings" panose="05000000000000000000" pitchFamily="2" charset="2"/>
              </a:rPr>
              <a:t> </a:t>
            </a:r>
            <a:endParaRPr lang="en-US" dirty="0"/>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D4AF6901-CDAA-4C79-B0E1-B84721E6967E}"/>
                  </a:ext>
                </a:extLst>
              </p:cNvPr>
              <p:cNvSpPr txBox="1"/>
              <p:nvPr/>
            </p:nvSpPr>
            <p:spPr>
              <a:xfrm>
                <a:off x="6776617" y="4395781"/>
                <a:ext cx="3146567" cy="276999"/>
              </a:xfrm>
              <a:prstGeom prst="rect">
                <a:avLst/>
              </a:prstGeom>
              <a:noFill/>
            </p:spPr>
            <p:txBody>
              <a:bodyPr wrap="none" lIns="0" tIns="0" rIns="0" bIns="0" rtlCol="0">
                <a:spAutoFit/>
              </a:bodyPr>
              <a:lstStyle/>
              <a:p>
                <a14:m>
                  <m:oMath xmlns:m="http://schemas.openxmlformats.org/officeDocument/2006/math">
                    <m:sSub>
                      <m:sSubPr>
                        <m:ctrlPr>
                          <a:rPr lang="en-US" i="1">
                            <a:latin typeface="Cambria Math" panose="02040503050406030204" pitchFamily="18" charset="0"/>
                            <a:sym typeface="Wingdings" panose="05000000000000000000" pitchFamily="2" charset="2"/>
                          </a:rPr>
                        </m:ctrlPr>
                      </m:sSubPr>
                      <m:e>
                        <m:r>
                          <a:rPr lang="en-US" i="1">
                            <a:latin typeface="Cambria Math" panose="02040503050406030204" pitchFamily="18" charset="0"/>
                            <a:sym typeface="Wingdings" panose="05000000000000000000" pitchFamily="2" charset="2"/>
                          </a:rPr>
                          <m:t>𝑚𝑅𝑁𝐴</m:t>
                        </m:r>
                      </m:e>
                      <m:sub>
                        <m:r>
                          <a:rPr lang="en-US" i="1">
                            <a:latin typeface="Cambria Math" panose="02040503050406030204" pitchFamily="18" charset="0"/>
                            <a:sym typeface="Wingdings" panose="05000000000000000000" pitchFamily="2" charset="2"/>
                          </a:rPr>
                          <m:t>1</m:t>
                        </m:r>
                      </m:sub>
                    </m:sSub>
                  </m:oMath>
                </a14:m>
                <a:r>
                  <a:rPr lang="en-US" dirty="0"/>
                  <a:t> </a:t>
                </a:r>
                <a:r>
                  <a:rPr lang="en-US" dirty="0">
                    <a:sym typeface="Wingdings" panose="05000000000000000000" pitchFamily="2" charset="2"/>
                  </a:rPr>
                  <a:t> 0 </a:t>
                </a:r>
                <a:r>
                  <a:rPr lang="en-US" dirty="0"/>
                  <a:t>(rate constant = K9)</a:t>
                </a:r>
                <a:r>
                  <a:rPr lang="en-US" dirty="0">
                    <a:sym typeface="Wingdings" panose="05000000000000000000" pitchFamily="2" charset="2"/>
                  </a:rPr>
                  <a:t> </a:t>
                </a:r>
                <a:endParaRPr lang="en-US" dirty="0"/>
              </a:p>
            </p:txBody>
          </p:sp>
        </mc:Choice>
        <mc:Fallback xmlns="">
          <p:sp>
            <p:nvSpPr>
              <p:cNvPr id="67" name="TextBox 66">
                <a:extLst>
                  <a:ext uri="{FF2B5EF4-FFF2-40B4-BE49-F238E27FC236}">
                    <a16:creationId xmlns:a16="http://schemas.microsoft.com/office/drawing/2014/main" id="{D4AF6901-CDAA-4C79-B0E1-B84721E6967E}"/>
                  </a:ext>
                </a:extLst>
              </p:cNvPr>
              <p:cNvSpPr txBox="1">
                <a:spLocks noRot="1" noChangeAspect="1" noMove="1" noResize="1" noEditPoints="1" noAdjustHandles="1" noChangeArrowheads="1" noChangeShapeType="1" noTextEdit="1"/>
              </p:cNvSpPr>
              <p:nvPr/>
            </p:nvSpPr>
            <p:spPr>
              <a:xfrm>
                <a:off x="6776617" y="4395781"/>
                <a:ext cx="3146567" cy="276999"/>
              </a:xfrm>
              <a:prstGeom prst="rect">
                <a:avLst/>
              </a:prstGeom>
              <a:blipFill>
                <a:blip r:embed="rId11"/>
                <a:stretch>
                  <a:fillRect l="-2713" t="-30435" r="-1938" b="-5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D878F35A-D94D-4712-B577-23329E4CF294}"/>
                  </a:ext>
                </a:extLst>
              </p:cNvPr>
              <p:cNvSpPr txBox="1"/>
              <p:nvPr/>
            </p:nvSpPr>
            <p:spPr>
              <a:xfrm>
                <a:off x="6773107" y="4647419"/>
                <a:ext cx="3268908" cy="276999"/>
              </a:xfrm>
              <a:prstGeom prst="rect">
                <a:avLst/>
              </a:prstGeom>
              <a:noFill/>
            </p:spPr>
            <p:txBody>
              <a:bodyPr wrap="none" lIns="0" tIns="0" rIns="0" bIns="0" rtlCol="0">
                <a:spAutoFit/>
              </a:bodyPr>
              <a:lstStyle/>
              <a:p>
                <a14:m>
                  <m:oMath xmlns:m="http://schemas.openxmlformats.org/officeDocument/2006/math">
                    <m:sSub>
                      <m:sSubPr>
                        <m:ctrlPr>
                          <a:rPr lang="en-US" i="1" smtClean="0">
                            <a:latin typeface="Cambria Math" panose="02040503050406030204" pitchFamily="18" charset="0"/>
                            <a:sym typeface="Wingdings" panose="05000000000000000000" pitchFamily="2" charset="2"/>
                          </a:rPr>
                        </m:ctrlPr>
                      </m:sSubPr>
                      <m:e>
                        <m:r>
                          <a:rPr lang="en-US" i="1">
                            <a:latin typeface="Cambria Math" panose="02040503050406030204" pitchFamily="18" charset="0"/>
                            <a:sym typeface="Wingdings" panose="05000000000000000000" pitchFamily="2" charset="2"/>
                          </a:rPr>
                          <m:t>𝑚𝑅𝑁𝐴</m:t>
                        </m:r>
                      </m:e>
                      <m:sub>
                        <m:r>
                          <a:rPr lang="en-US" b="0" i="1" smtClean="0">
                            <a:latin typeface="Cambria Math" panose="02040503050406030204" pitchFamily="18" charset="0"/>
                            <a:sym typeface="Wingdings" panose="05000000000000000000" pitchFamily="2" charset="2"/>
                          </a:rPr>
                          <m:t>2</m:t>
                        </m:r>
                      </m:sub>
                    </m:sSub>
                  </m:oMath>
                </a14:m>
                <a:r>
                  <a:rPr lang="en-US" dirty="0"/>
                  <a:t> </a:t>
                </a:r>
                <a:r>
                  <a:rPr lang="en-US" dirty="0">
                    <a:sym typeface="Wingdings" panose="05000000000000000000" pitchFamily="2" charset="2"/>
                  </a:rPr>
                  <a:t> 0 </a:t>
                </a:r>
                <a:r>
                  <a:rPr lang="en-US" dirty="0"/>
                  <a:t>(rate constant = K10)</a:t>
                </a:r>
                <a:r>
                  <a:rPr lang="en-US" dirty="0">
                    <a:sym typeface="Wingdings" panose="05000000000000000000" pitchFamily="2" charset="2"/>
                  </a:rPr>
                  <a:t> </a:t>
                </a:r>
                <a:endParaRPr lang="en-US" dirty="0"/>
              </a:p>
            </p:txBody>
          </p:sp>
        </mc:Choice>
        <mc:Fallback xmlns="">
          <p:sp>
            <p:nvSpPr>
              <p:cNvPr id="68" name="TextBox 67">
                <a:extLst>
                  <a:ext uri="{FF2B5EF4-FFF2-40B4-BE49-F238E27FC236}">
                    <a16:creationId xmlns:a16="http://schemas.microsoft.com/office/drawing/2014/main" id="{D878F35A-D94D-4712-B577-23329E4CF294}"/>
                  </a:ext>
                </a:extLst>
              </p:cNvPr>
              <p:cNvSpPr txBox="1">
                <a:spLocks noRot="1" noChangeAspect="1" noMove="1" noResize="1" noEditPoints="1" noAdjustHandles="1" noChangeArrowheads="1" noChangeShapeType="1" noTextEdit="1"/>
              </p:cNvSpPr>
              <p:nvPr/>
            </p:nvSpPr>
            <p:spPr>
              <a:xfrm>
                <a:off x="6773107" y="4647419"/>
                <a:ext cx="3268908" cy="276999"/>
              </a:xfrm>
              <a:prstGeom prst="rect">
                <a:avLst/>
              </a:prstGeom>
              <a:blipFill>
                <a:blip r:embed="rId12"/>
                <a:stretch>
                  <a:fillRect l="-2425" t="-30435" r="-2052" b="-50000"/>
                </a:stretch>
              </a:blipFill>
            </p:spPr>
            <p:txBody>
              <a:bodyPr/>
              <a:lstStyle/>
              <a:p>
                <a:r>
                  <a:rPr lang="en-US">
                    <a:noFill/>
                  </a:rPr>
                  <a:t> </a:t>
                </a:r>
              </a:p>
            </p:txBody>
          </p:sp>
        </mc:Fallback>
      </mc:AlternateContent>
      <p:sp>
        <p:nvSpPr>
          <p:cNvPr id="69" name="TextBox 68">
            <a:extLst>
              <a:ext uri="{FF2B5EF4-FFF2-40B4-BE49-F238E27FC236}">
                <a16:creationId xmlns:a16="http://schemas.microsoft.com/office/drawing/2014/main" id="{B10FFA67-6D86-4AC8-8F9F-79840AEF662D}"/>
              </a:ext>
            </a:extLst>
          </p:cNvPr>
          <p:cNvSpPr txBox="1"/>
          <p:nvPr/>
        </p:nvSpPr>
        <p:spPr>
          <a:xfrm>
            <a:off x="7200990" y="3488767"/>
            <a:ext cx="2936060" cy="369332"/>
          </a:xfrm>
          <a:prstGeom prst="rect">
            <a:avLst/>
          </a:prstGeom>
          <a:noFill/>
        </p:spPr>
        <p:txBody>
          <a:bodyPr wrap="none" rtlCol="0">
            <a:spAutoFit/>
          </a:bodyPr>
          <a:lstStyle/>
          <a:p>
            <a:r>
              <a:rPr lang="en-US" u="sng" dirty="0"/>
              <a:t>Macromolecular Degradation</a:t>
            </a:r>
          </a:p>
        </p:txBody>
      </p:sp>
      <p:sp>
        <p:nvSpPr>
          <p:cNvPr id="70" name="TextBox 69">
            <a:extLst>
              <a:ext uri="{FF2B5EF4-FFF2-40B4-BE49-F238E27FC236}">
                <a16:creationId xmlns:a16="http://schemas.microsoft.com/office/drawing/2014/main" id="{B20EC16A-40DB-4120-A937-A62999E3F14D}"/>
              </a:ext>
            </a:extLst>
          </p:cNvPr>
          <p:cNvSpPr txBox="1"/>
          <p:nvPr/>
        </p:nvSpPr>
        <p:spPr>
          <a:xfrm>
            <a:off x="1208483" y="3488767"/>
            <a:ext cx="2936060" cy="369332"/>
          </a:xfrm>
          <a:prstGeom prst="rect">
            <a:avLst/>
          </a:prstGeom>
          <a:noFill/>
        </p:spPr>
        <p:txBody>
          <a:bodyPr wrap="none" rtlCol="0">
            <a:spAutoFit/>
          </a:bodyPr>
          <a:lstStyle/>
          <a:p>
            <a:r>
              <a:rPr lang="en-US" u="sng" dirty="0"/>
              <a:t>Macromolecular Degradation</a:t>
            </a:r>
          </a:p>
        </p:txBody>
      </p:sp>
      <p:sp>
        <p:nvSpPr>
          <p:cNvPr id="73" name="Rectangle 72">
            <a:extLst>
              <a:ext uri="{FF2B5EF4-FFF2-40B4-BE49-F238E27FC236}">
                <a16:creationId xmlns:a16="http://schemas.microsoft.com/office/drawing/2014/main" id="{53D096A9-52D8-4699-85A3-7925BE8710F2}"/>
              </a:ext>
            </a:extLst>
          </p:cNvPr>
          <p:cNvSpPr/>
          <p:nvPr/>
        </p:nvSpPr>
        <p:spPr>
          <a:xfrm>
            <a:off x="2112886" y="3906273"/>
            <a:ext cx="1261884" cy="523220"/>
          </a:xfrm>
          <a:prstGeom prst="rect">
            <a:avLst/>
          </a:prstGeom>
        </p:spPr>
        <p:txBody>
          <a:bodyPr wrap="none">
            <a:spAutoFit/>
          </a:bodyPr>
          <a:lstStyle/>
          <a:p>
            <a:r>
              <a:rPr lang="en-US" sz="2800" dirty="0" err="1">
                <a:latin typeface="Gulim" panose="020B0600000101010101" pitchFamily="34" charset="-127"/>
                <a:ea typeface="Gulim" panose="020B0600000101010101" pitchFamily="34" charset="-127"/>
              </a:rPr>
              <a:t>ΔTime</a:t>
            </a:r>
            <a:endParaRPr lang="en-US" sz="2800" dirty="0"/>
          </a:p>
        </p:txBody>
      </p:sp>
      <p:cxnSp>
        <p:nvCxnSpPr>
          <p:cNvPr id="74" name="Straight Arrow Connector 73">
            <a:extLst>
              <a:ext uri="{FF2B5EF4-FFF2-40B4-BE49-F238E27FC236}">
                <a16:creationId xmlns:a16="http://schemas.microsoft.com/office/drawing/2014/main" id="{C3DEE427-17D0-4B0B-80B8-5BEB0BDFE318}"/>
              </a:ext>
            </a:extLst>
          </p:cNvPr>
          <p:cNvCxnSpPr>
            <a:cxnSpLocks/>
          </p:cNvCxnSpPr>
          <p:nvPr/>
        </p:nvCxnSpPr>
        <p:spPr>
          <a:xfrm flipV="1">
            <a:off x="1987526" y="4467119"/>
            <a:ext cx="1387244" cy="1"/>
          </a:xfrm>
          <a:prstGeom prst="straightConnector1">
            <a:avLst/>
          </a:prstGeom>
          <a:ln w="60325">
            <a:tailEnd type="triangle"/>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D9305B21-891D-4671-8BBA-72A0391FD593}"/>
              </a:ext>
            </a:extLst>
          </p:cNvPr>
          <p:cNvCxnSpPr>
            <a:cxnSpLocks/>
          </p:cNvCxnSpPr>
          <p:nvPr/>
        </p:nvCxnSpPr>
        <p:spPr>
          <a:xfrm>
            <a:off x="1174641" y="5238914"/>
            <a:ext cx="595454" cy="0"/>
          </a:xfrm>
          <a:prstGeom prst="line">
            <a:avLst/>
          </a:prstGeom>
          <a:ln w="825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064652FA-9145-49E1-89CE-4CA336334AA5}"/>
              </a:ext>
            </a:extLst>
          </p:cNvPr>
          <p:cNvCxnSpPr>
            <a:cxnSpLocks/>
          </p:cNvCxnSpPr>
          <p:nvPr/>
        </p:nvCxnSpPr>
        <p:spPr>
          <a:xfrm flipV="1">
            <a:off x="1987526" y="5185760"/>
            <a:ext cx="1387244" cy="1"/>
          </a:xfrm>
          <a:prstGeom prst="straightConnector1">
            <a:avLst/>
          </a:prstGeom>
          <a:ln w="60325">
            <a:tailEnd type="triangle"/>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3B6D5AFA-DFB9-4582-89CA-4010EFC67932}"/>
              </a:ext>
            </a:extLst>
          </p:cNvPr>
          <p:cNvCxnSpPr>
            <a:cxnSpLocks/>
          </p:cNvCxnSpPr>
          <p:nvPr/>
        </p:nvCxnSpPr>
        <p:spPr>
          <a:xfrm>
            <a:off x="3563129" y="5185760"/>
            <a:ext cx="595454" cy="0"/>
          </a:xfrm>
          <a:prstGeom prst="line">
            <a:avLst/>
          </a:prstGeom>
          <a:ln w="82550">
            <a:solidFill>
              <a:srgbClr val="FF0000"/>
            </a:solidFill>
          </a:ln>
        </p:spPr>
        <p:style>
          <a:lnRef idx="1">
            <a:schemeClr val="accent1"/>
          </a:lnRef>
          <a:fillRef idx="0">
            <a:schemeClr val="accent1"/>
          </a:fillRef>
          <a:effectRef idx="0">
            <a:schemeClr val="accent1"/>
          </a:effectRef>
          <a:fontRef idx="minor">
            <a:schemeClr val="tx1"/>
          </a:fontRef>
        </p:style>
      </p:cxnSp>
      <p:sp>
        <p:nvSpPr>
          <p:cNvPr id="80" name="Rectangle 79">
            <a:extLst>
              <a:ext uri="{FF2B5EF4-FFF2-40B4-BE49-F238E27FC236}">
                <a16:creationId xmlns:a16="http://schemas.microsoft.com/office/drawing/2014/main" id="{875916D7-8CE5-4049-AE82-120651C110D8}"/>
              </a:ext>
            </a:extLst>
          </p:cNvPr>
          <p:cNvSpPr/>
          <p:nvPr/>
        </p:nvSpPr>
        <p:spPr>
          <a:xfrm>
            <a:off x="2016220" y="4682711"/>
            <a:ext cx="1261884" cy="523220"/>
          </a:xfrm>
          <a:prstGeom prst="rect">
            <a:avLst/>
          </a:prstGeom>
        </p:spPr>
        <p:txBody>
          <a:bodyPr wrap="none">
            <a:spAutoFit/>
          </a:bodyPr>
          <a:lstStyle/>
          <a:p>
            <a:r>
              <a:rPr lang="en-US" sz="2800" dirty="0" err="1">
                <a:latin typeface="Gulim" panose="020B0600000101010101" pitchFamily="34" charset="-127"/>
                <a:ea typeface="Gulim" panose="020B0600000101010101" pitchFamily="34" charset="-127"/>
              </a:rPr>
              <a:t>ΔTime</a:t>
            </a:r>
            <a:endParaRPr lang="en-US" sz="2800" dirty="0"/>
          </a:p>
        </p:txBody>
      </p:sp>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7342124D-9859-4D75-8878-B487A3E6BE7D}"/>
                  </a:ext>
                </a:extLst>
              </p:cNvPr>
              <p:cNvSpPr txBox="1"/>
              <p:nvPr/>
            </p:nvSpPr>
            <p:spPr>
              <a:xfrm>
                <a:off x="6758381" y="5812056"/>
                <a:ext cx="4296689" cy="276999"/>
              </a:xfrm>
              <a:prstGeom prst="rect">
                <a:avLst/>
              </a:prstGeom>
              <a:noFill/>
            </p:spPr>
            <p:txBody>
              <a:bodyPr wrap="none" lIns="0" tIns="0" rIns="0" bIns="0" rtlCol="0">
                <a:spAutoFit/>
              </a:bodyPr>
              <a:lstStyle/>
              <a:p>
                <a:r>
                  <a:rPr lang="el-GR" dirty="0"/>
                  <a:t>γ</a:t>
                </a:r>
                <a:r>
                  <a:rPr lang="en-US" dirty="0"/>
                  <a:t>*U +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b="0" i="1" smtClean="0">
                            <a:latin typeface="Cambria Math" panose="02040503050406030204" pitchFamily="18" charset="0"/>
                          </a:rPr>
                          <m:t>2</m:t>
                        </m:r>
                        <m:r>
                          <a:rPr lang="en-US" i="1">
                            <a:latin typeface="Cambria Math" panose="02040503050406030204" pitchFamily="18" charset="0"/>
                          </a:rPr>
                          <m:t>𝑂𝑁</m:t>
                        </m:r>
                      </m:sub>
                    </m:sSub>
                    <m:r>
                      <a:rPr lang="en-US">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i="1">
                            <a:latin typeface="Cambria Math" panose="02040503050406030204" pitchFamily="18" charset="0"/>
                          </a:rPr>
                          <m:t>2</m:t>
                        </m:r>
                        <m:r>
                          <a:rPr lang="en-US" i="1">
                            <a:latin typeface="Cambria Math" panose="02040503050406030204" pitchFamily="18" charset="0"/>
                          </a:rPr>
                          <m:t>𝑂𝐹𝐹</m:t>
                        </m:r>
                      </m:sub>
                    </m:sSub>
                  </m:oMath>
                </a14:m>
                <a:r>
                  <a:rPr lang="en-US" dirty="0"/>
                  <a:t> (rate constant = K5, K-5)</a:t>
                </a:r>
              </a:p>
            </p:txBody>
          </p:sp>
        </mc:Choice>
        <mc:Fallback xmlns="">
          <p:sp>
            <p:nvSpPr>
              <p:cNvPr id="82" name="TextBox 81">
                <a:extLst>
                  <a:ext uri="{FF2B5EF4-FFF2-40B4-BE49-F238E27FC236}">
                    <a16:creationId xmlns:a16="http://schemas.microsoft.com/office/drawing/2014/main" id="{7342124D-9859-4D75-8878-B487A3E6BE7D}"/>
                  </a:ext>
                </a:extLst>
              </p:cNvPr>
              <p:cNvSpPr txBox="1">
                <a:spLocks noRot="1" noChangeAspect="1" noMove="1" noResize="1" noEditPoints="1" noAdjustHandles="1" noChangeArrowheads="1" noChangeShapeType="1" noTextEdit="1"/>
              </p:cNvSpPr>
              <p:nvPr/>
            </p:nvSpPr>
            <p:spPr>
              <a:xfrm>
                <a:off x="6758381" y="5812056"/>
                <a:ext cx="4296689" cy="276999"/>
              </a:xfrm>
              <a:prstGeom prst="rect">
                <a:avLst/>
              </a:prstGeom>
              <a:blipFill>
                <a:blip r:embed="rId14"/>
                <a:stretch>
                  <a:fillRect l="-3409" t="-28261" r="-2557" b="-5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03B0758C-B155-45F5-96DB-A2D98D59294B}"/>
                  </a:ext>
                </a:extLst>
              </p:cNvPr>
              <p:cNvSpPr txBox="1"/>
              <p:nvPr/>
            </p:nvSpPr>
            <p:spPr>
              <a:xfrm>
                <a:off x="6776617" y="6176832"/>
                <a:ext cx="4297267" cy="276999"/>
              </a:xfrm>
              <a:prstGeom prst="rect">
                <a:avLst/>
              </a:prstGeom>
              <a:noFill/>
            </p:spPr>
            <p:txBody>
              <a:bodyPr wrap="none" lIns="0" tIns="0" rIns="0" bIns="0" rtlCol="0">
                <a:spAutoFit/>
              </a:bodyPr>
              <a:lstStyle/>
              <a:p>
                <a:r>
                  <a:rPr lang="el-GR" dirty="0">
                    <a:latin typeface="Gulim" panose="020B0600000101010101" pitchFamily="34" charset="-127"/>
                    <a:ea typeface="Gulim" panose="020B0600000101010101" pitchFamily="34" charset="-127"/>
                  </a:rPr>
                  <a:t>β</a:t>
                </a:r>
                <a:r>
                  <a:rPr lang="en-US" dirty="0"/>
                  <a:t>*V +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b="0" i="1" smtClean="0">
                            <a:latin typeface="Cambria Math" panose="02040503050406030204" pitchFamily="18" charset="0"/>
                          </a:rPr>
                          <m:t>1</m:t>
                        </m:r>
                        <m:r>
                          <a:rPr lang="en-US" i="1">
                            <a:latin typeface="Cambria Math" panose="02040503050406030204" pitchFamily="18" charset="0"/>
                          </a:rPr>
                          <m:t>𝑂𝑁</m:t>
                        </m:r>
                      </m:sub>
                    </m:sSub>
                    <m:r>
                      <a:rPr lang="en-US">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b="0" i="1" smtClean="0">
                            <a:latin typeface="Cambria Math" panose="02040503050406030204" pitchFamily="18" charset="0"/>
                          </a:rPr>
                          <m:t>1</m:t>
                        </m:r>
                        <m:r>
                          <a:rPr lang="en-US" i="1">
                            <a:latin typeface="Cambria Math" panose="02040503050406030204" pitchFamily="18" charset="0"/>
                          </a:rPr>
                          <m:t>𝑂</m:t>
                        </m:r>
                        <m:r>
                          <a:rPr lang="en-US" b="0" i="1" smtClean="0">
                            <a:latin typeface="Cambria Math" panose="02040503050406030204" pitchFamily="18" charset="0"/>
                          </a:rPr>
                          <m:t>𝐹𝐹</m:t>
                        </m:r>
                      </m:sub>
                    </m:sSub>
                  </m:oMath>
                </a14:m>
                <a:r>
                  <a:rPr lang="en-US" dirty="0"/>
                  <a:t> (rate constant = K6, K-6)</a:t>
                </a:r>
              </a:p>
            </p:txBody>
          </p:sp>
        </mc:Choice>
        <mc:Fallback xmlns="">
          <p:sp>
            <p:nvSpPr>
              <p:cNvPr id="83" name="TextBox 82">
                <a:extLst>
                  <a:ext uri="{FF2B5EF4-FFF2-40B4-BE49-F238E27FC236}">
                    <a16:creationId xmlns:a16="http://schemas.microsoft.com/office/drawing/2014/main" id="{03B0758C-B155-45F5-96DB-A2D98D59294B}"/>
                  </a:ext>
                </a:extLst>
              </p:cNvPr>
              <p:cNvSpPr txBox="1">
                <a:spLocks noRot="1" noChangeAspect="1" noMove="1" noResize="1" noEditPoints="1" noAdjustHandles="1" noChangeArrowheads="1" noChangeShapeType="1" noTextEdit="1"/>
              </p:cNvSpPr>
              <p:nvPr/>
            </p:nvSpPr>
            <p:spPr>
              <a:xfrm>
                <a:off x="6776617" y="6176832"/>
                <a:ext cx="4297267" cy="276999"/>
              </a:xfrm>
              <a:prstGeom prst="rect">
                <a:avLst/>
              </a:prstGeom>
              <a:blipFill>
                <a:blip r:embed="rId15"/>
                <a:stretch>
                  <a:fillRect l="-3404" t="-34783" r="-2411" b="-52174"/>
                </a:stretch>
              </a:blipFill>
            </p:spPr>
            <p:txBody>
              <a:bodyPr/>
              <a:lstStyle/>
              <a:p>
                <a:r>
                  <a:rPr lang="en-US">
                    <a:noFill/>
                  </a:rPr>
                  <a:t> </a:t>
                </a:r>
              </a:p>
            </p:txBody>
          </p:sp>
        </mc:Fallback>
      </mc:AlternateContent>
      <p:sp>
        <p:nvSpPr>
          <p:cNvPr id="84" name="TextBox 83">
            <a:extLst>
              <a:ext uri="{FF2B5EF4-FFF2-40B4-BE49-F238E27FC236}">
                <a16:creationId xmlns:a16="http://schemas.microsoft.com/office/drawing/2014/main" id="{C6D79191-377B-4B43-B235-830CB895147D}"/>
              </a:ext>
            </a:extLst>
          </p:cNvPr>
          <p:cNvSpPr txBox="1"/>
          <p:nvPr/>
        </p:nvSpPr>
        <p:spPr>
          <a:xfrm>
            <a:off x="6925902" y="5439237"/>
            <a:ext cx="3165418" cy="369332"/>
          </a:xfrm>
          <a:prstGeom prst="rect">
            <a:avLst/>
          </a:prstGeom>
          <a:noFill/>
        </p:spPr>
        <p:txBody>
          <a:bodyPr wrap="none" rtlCol="0">
            <a:spAutoFit/>
          </a:bodyPr>
          <a:lstStyle/>
          <a:p>
            <a:r>
              <a:rPr lang="en-US" u="sng" dirty="0"/>
              <a:t>Circuit Design: Gene Repression</a:t>
            </a:r>
          </a:p>
        </p:txBody>
      </p:sp>
      <p:sp>
        <p:nvSpPr>
          <p:cNvPr id="85" name="TextBox 84">
            <a:extLst>
              <a:ext uri="{FF2B5EF4-FFF2-40B4-BE49-F238E27FC236}">
                <a16:creationId xmlns:a16="http://schemas.microsoft.com/office/drawing/2014/main" id="{717AB33A-94A7-4F5E-87C5-82CFDE34C208}"/>
              </a:ext>
            </a:extLst>
          </p:cNvPr>
          <p:cNvSpPr txBox="1"/>
          <p:nvPr/>
        </p:nvSpPr>
        <p:spPr>
          <a:xfrm>
            <a:off x="1208483" y="5442996"/>
            <a:ext cx="3165418" cy="369332"/>
          </a:xfrm>
          <a:prstGeom prst="rect">
            <a:avLst/>
          </a:prstGeom>
          <a:noFill/>
        </p:spPr>
        <p:txBody>
          <a:bodyPr wrap="none" rtlCol="0">
            <a:spAutoFit/>
          </a:bodyPr>
          <a:lstStyle/>
          <a:p>
            <a:r>
              <a:rPr lang="en-US" u="sng" dirty="0"/>
              <a:t>Circuit Design: Gene Repression</a:t>
            </a:r>
          </a:p>
        </p:txBody>
      </p:sp>
      <p:cxnSp>
        <p:nvCxnSpPr>
          <p:cNvPr id="87" name="Straight Connector 86">
            <a:extLst>
              <a:ext uri="{FF2B5EF4-FFF2-40B4-BE49-F238E27FC236}">
                <a16:creationId xmlns:a16="http://schemas.microsoft.com/office/drawing/2014/main" id="{C66A95FC-C692-4F06-9E32-E648479C0A4D}"/>
              </a:ext>
            </a:extLst>
          </p:cNvPr>
          <p:cNvCxnSpPr>
            <a:cxnSpLocks/>
          </p:cNvCxnSpPr>
          <p:nvPr/>
        </p:nvCxnSpPr>
        <p:spPr>
          <a:xfrm>
            <a:off x="1128327" y="6539556"/>
            <a:ext cx="3595747" cy="0"/>
          </a:xfrm>
          <a:prstGeom prst="line">
            <a:avLst/>
          </a:prstGeom>
          <a:ln w="82550">
            <a:solidFill>
              <a:schemeClr val="tx1"/>
            </a:solidFill>
          </a:ln>
        </p:spPr>
        <p:style>
          <a:lnRef idx="1">
            <a:schemeClr val="accent1"/>
          </a:lnRef>
          <a:fillRef idx="0">
            <a:schemeClr val="accent1"/>
          </a:fillRef>
          <a:effectRef idx="0">
            <a:schemeClr val="accent1"/>
          </a:effectRef>
          <a:fontRef idx="minor">
            <a:schemeClr val="tx1"/>
          </a:fontRef>
        </p:style>
      </p:cxnSp>
      <p:pic>
        <p:nvPicPr>
          <p:cNvPr id="88" name="Picture 87" descr="A close up of a flower&#10;&#10;Description generated with very high confidence">
            <a:extLst>
              <a:ext uri="{FF2B5EF4-FFF2-40B4-BE49-F238E27FC236}">
                <a16:creationId xmlns:a16="http://schemas.microsoft.com/office/drawing/2014/main" id="{CBB24607-CAB1-4CFA-AC46-C370F7015C7E}"/>
              </a:ext>
            </a:extLst>
          </p:cNvPr>
          <p:cNvPicPr>
            <a:picLocks noChangeAspect="1"/>
          </p:cNvPicPr>
          <p:nvPr/>
        </p:nvPicPr>
        <p:blipFill rotWithShape="1">
          <a:blip r:embed="rId16">
            <a:extLst>
              <a:ext uri="{28A0092B-C50C-407E-A947-70E740481C1C}">
                <a14:useLocalDpi xmlns:a14="http://schemas.microsoft.com/office/drawing/2010/main" val="0"/>
              </a:ext>
            </a:extLst>
          </a:blip>
          <a:srcRect l="37575" t="1389" r="32407" b="18784"/>
          <a:stretch/>
        </p:blipFill>
        <p:spPr>
          <a:xfrm>
            <a:off x="-148863" y="5478958"/>
            <a:ext cx="983230" cy="1220194"/>
          </a:xfrm>
          <a:prstGeom prst="rect">
            <a:avLst/>
          </a:prstGeom>
        </p:spPr>
      </p:pic>
      <p:pic>
        <p:nvPicPr>
          <p:cNvPr id="89" name="Picture 88">
            <a:extLst>
              <a:ext uri="{FF2B5EF4-FFF2-40B4-BE49-F238E27FC236}">
                <a16:creationId xmlns:a16="http://schemas.microsoft.com/office/drawing/2014/main" id="{F0E95C34-40B6-48E0-ACB0-5758B1C5A9DE}"/>
              </a:ext>
            </a:extLst>
          </p:cNvPr>
          <p:cNvPicPr>
            <a:picLocks noChangeAspect="1"/>
          </p:cNvPicPr>
          <p:nvPr/>
        </p:nvPicPr>
        <p:blipFill rotWithShape="1">
          <a:blip r:embed="rId5">
            <a:extLst>
              <a:ext uri="{28A0092B-C50C-407E-A947-70E740481C1C}">
                <a14:useLocalDpi xmlns:a14="http://schemas.microsoft.com/office/drawing/2010/main" val="0"/>
              </a:ext>
            </a:extLst>
          </a:blip>
          <a:srcRect l="31616" t="18938" r="37421" b="10631"/>
          <a:stretch/>
        </p:blipFill>
        <p:spPr>
          <a:xfrm rot="9773911">
            <a:off x="74488" y="5047767"/>
            <a:ext cx="904415" cy="960062"/>
          </a:xfrm>
          <a:prstGeom prst="rect">
            <a:avLst/>
          </a:prstGeom>
        </p:spPr>
      </p:pic>
      <p:pic>
        <p:nvPicPr>
          <p:cNvPr id="90" name="Picture 89" descr="A close up of a flower&#10;&#10;Description generated with very high confidence">
            <a:extLst>
              <a:ext uri="{FF2B5EF4-FFF2-40B4-BE49-F238E27FC236}">
                <a16:creationId xmlns:a16="http://schemas.microsoft.com/office/drawing/2014/main" id="{D7CDBB65-D3BD-4E61-8FF2-C4D44FE31FF1}"/>
              </a:ext>
            </a:extLst>
          </p:cNvPr>
          <p:cNvPicPr>
            <a:picLocks noChangeAspect="1"/>
          </p:cNvPicPr>
          <p:nvPr/>
        </p:nvPicPr>
        <p:blipFill rotWithShape="1">
          <a:blip r:embed="rId16">
            <a:extLst>
              <a:ext uri="{28A0092B-C50C-407E-A947-70E740481C1C}">
                <a14:useLocalDpi xmlns:a14="http://schemas.microsoft.com/office/drawing/2010/main" val="0"/>
              </a:ext>
            </a:extLst>
          </a:blip>
          <a:srcRect l="37575" t="1389" r="32407" b="18784"/>
          <a:stretch/>
        </p:blipFill>
        <p:spPr>
          <a:xfrm>
            <a:off x="4967261" y="2320987"/>
            <a:ext cx="1078746" cy="1338730"/>
          </a:xfrm>
          <a:prstGeom prst="rect">
            <a:avLst/>
          </a:prstGeom>
        </p:spPr>
      </p:pic>
      <p:pic>
        <p:nvPicPr>
          <p:cNvPr id="46" name="Picture 45">
            <a:extLst>
              <a:ext uri="{FF2B5EF4-FFF2-40B4-BE49-F238E27FC236}">
                <a16:creationId xmlns:a16="http://schemas.microsoft.com/office/drawing/2014/main" id="{87DE74C8-F7FB-420E-9FFB-669F4487AD54}"/>
              </a:ext>
            </a:extLst>
          </p:cNvPr>
          <p:cNvPicPr>
            <a:picLocks noChangeAspect="1"/>
          </p:cNvPicPr>
          <p:nvPr/>
        </p:nvPicPr>
        <p:blipFill rotWithShape="1">
          <a:blip r:embed="rId17">
            <a:extLst>
              <a:ext uri="{28A0092B-C50C-407E-A947-70E740481C1C}">
                <a14:useLocalDpi xmlns:a14="http://schemas.microsoft.com/office/drawing/2010/main" val="0"/>
              </a:ext>
            </a:extLst>
          </a:blip>
          <a:srcRect l="37177" t="11680" r="38576" b="7447"/>
          <a:stretch/>
        </p:blipFill>
        <p:spPr>
          <a:xfrm>
            <a:off x="4064333" y="2639645"/>
            <a:ext cx="623820" cy="971017"/>
          </a:xfrm>
          <a:prstGeom prst="rect">
            <a:avLst/>
          </a:prstGeom>
        </p:spPr>
      </p:pic>
      <p:pic>
        <p:nvPicPr>
          <p:cNvPr id="47" name="Picture 46">
            <a:extLst>
              <a:ext uri="{FF2B5EF4-FFF2-40B4-BE49-F238E27FC236}">
                <a16:creationId xmlns:a16="http://schemas.microsoft.com/office/drawing/2014/main" id="{26CEF7FD-F037-46C5-818B-CCE474208096}"/>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379255" y="3319103"/>
            <a:ext cx="1851623" cy="864091"/>
          </a:xfrm>
          <a:prstGeom prst="rect">
            <a:avLst/>
          </a:prstGeom>
        </p:spPr>
      </p:pic>
      <p:pic>
        <p:nvPicPr>
          <p:cNvPr id="48" name="Picture 47" descr="A picture containing fireworks, tree, dark, light&#10;&#10;Description generated with high confidence">
            <a:extLst>
              <a:ext uri="{FF2B5EF4-FFF2-40B4-BE49-F238E27FC236}">
                <a16:creationId xmlns:a16="http://schemas.microsoft.com/office/drawing/2014/main" id="{FB55BB25-2C7D-4641-904C-3C53BC764674}"/>
              </a:ext>
            </a:extLst>
          </p:cNvPr>
          <p:cNvPicPr>
            <a:picLocks noChangeAspect="1"/>
          </p:cNvPicPr>
          <p:nvPr/>
        </p:nvPicPr>
        <p:blipFill rotWithShape="1">
          <a:blip r:embed="rId19">
            <a:extLst>
              <a:ext uri="{28A0092B-C50C-407E-A947-70E740481C1C}">
                <a14:useLocalDpi xmlns:a14="http://schemas.microsoft.com/office/drawing/2010/main" val="0"/>
              </a:ext>
            </a:extLst>
          </a:blip>
          <a:srcRect l="26614" t="8565" r="22778" b="-1"/>
          <a:stretch/>
        </p:blipFill>
        <p:spPr>
          <a:xfrm>
            <a:off x="84343" y="2744568"/>
            <a:ext cx="747251" cy="630050"/>
          </a:xfrm>
          <a:prstGeom prst="rect">
            <a:avLst/>
          </a:prstGeom>
        </p:spPr>
      </p:pic>
      <p:pic>
        <p:nvPicPr>
          <p:cNvPr id="58" name="Picture 57">
            <a:extLst>
              <a:ext uri="{FF2B5EF4-FFF2-40B4-BE49-F238E27FC236}">
                <a16:creationId xmlns:a16="http://schemas.microsoft.com/office/drawing/2014/main" id="{606601AF-172C-4D38-B59F-9B54AA6636B2}"/>
              </a:ext>
            </a:extLst>
          </p:cNvPr>
          <p:cNvPicPr>
            <a:picLocks noChangeAspect="1"/>
          </p:cNvPicPr>
          <p:nvPr/>
        </p:nvPicPr>
        <p:blipFill rotWithShape="1">
          <a:blip r:embed="rId17">
            <a:extLst>
              <a:ext uri="{28A0092B-C50C-407E-A947-70E740481C1C}">
                <a14:useLocalDpi xmlns:a14="http://schemas.microsoft.com/office/drawing/2010/main" val="0"/>
              </a:ext>
            </a:extLst>
          </a:blip>
          <a:srcRect l="37177" t="11680" r="38576" b="7447"/>
          <a:stretch/>
        </p:blipFill>
        <p:spPr>
          <a:xfrm>
            <a:off x="1275970" y="3929043"/>
            <a:ext cx="623820" cy="971017"/>
          </a:xfrm>
          <a:prstGeom prst="rect">
            <a:avLst/>
          </a:prstGeom>
        </p:spPr>
      </p:pic>
      <p:pic>
        <p:nvPicPr>
          <p:cNvPr id="59" name="Picture 58">
            <a:extLst>
              <a:ext uri="{FF2B5EF4-FFF2-40B4-BE49-F238E27FC236}">
                <a16:creationId xmlns:a16="http://schemas.microsoft.com/office/drawing/2014/main" id="{B41E4E15-D305-42A1-9936-A086781AB884}"/>
              </a:ext>
            </a:extLst>
          </p:cNvPr>
          <p:cNvPicPr>
            <a:picLocks noChangeAspect="1"/>
          </p:cNvPicPr>
          <p:nvPr/>
        </p:nvPicPr>
        <p:blipFill rotWithShape="1">
          <a:blip r:embed="rId17">
            <a:extLst>
              <a:ext uri="{28A0092B-C50C-407E-A947-70E740481C1C}">
                <a14:useLocalDpi xmlns:a14="http://schemas.microsoft.com/office/drawing/2010/main" val="0"/>
              </a:ext>
            </a:extLst>
          </a:blip>
          <a:srcRect l="37177" t="11680" r="38576" b="7447"/>
          <a:stretch/>
        </p:blipFill>
        <p:spPr>
          <a:xfrm>
            <a:off x="3529513" y="3953401"/>
            <a:ext cx="623820" cy="971017"/>
          </a:xfrm>
          <a:prstGeom prst="rect">
            <a:avLst/>
          </a:prstGeom>
        </p:spPr>
      </p:pic>
      <p:sp>
        <p:nvSpPr>
          <p:cNvPr id="43" name="Arrow: Pentagon 42">
            <a:extLst>
              <a:ext uri="{FF2B5EF4-FFF2-40B4-BE49-F238E27FC236}">
                <a16:creationId xmlns:a16="http://schemas.microsoft.com/office/drawing/2014/main" id="{2E981428-7D2A-488F-8C04-B872AD80412B}"/>
              </a:ext>
            </a:extLst>
          </p:cNvPr>
          <p:cNvSpPr/>
          <p:nvPr/>
        </p:nvSpPr>
        <p:spPr>
          <a:xfrm>
            <a:off x="184726" y="187611"/>
            <a:ext cx="7001165" cy="584775"/>
          </a:xfrm>
          <a:prstGeom prst="homePlat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A77A9FF7-F922-4D51-B976-5C930D3214E2}"/>
              </a:ext>
            </a:extLst>
          </p:cNvPr>
          <p:cNvSpPr txBox="1"/>
          <p:nvPr/>
        </p:nvSpPr>
        <p:spPr>
          <a:xfrm>
            <a:off x="526472" y="187611"/>
            <a:ext cx="6659419" cy="584775"/>
          </a:xfrm>
          <a:prstGeom prst="rect">
            <a:avLst/>
          </a:prstGeom>
          <a:noFill/>
        </p:spPr>
        <p:txBody>
          <a:bodyPr wrap="square" rtlCol="0">
            <a:spAutoFit/>
          </a:bodyPr>
          <a:lstStyle/>
          <a:p>
            <a:r>
              <a:rPr lang="en-US" sz="3200" dirty="0"/>
              <a:t>Kinetic Models: Genetic Toggle Switch</a:t>
            </a:r>
          </a:p>
        </p:txBody>
      </p:sp>
    </p:spTree>
    <p:extLst>
      <p:ext uri="{BB962C8B-B14F-4D97-AF65-F5344CB8AC3E}">
        <p14:creationId xmlns:p14="http://schemas.microsoft.com/office/powerpoint/2010/main" val="38508733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0.00456 0.00625 L 0.00456 0.00625 C 0.00704 0.00671 0.00964 0.00764 0.01224 0.00764 C 0.01355 0.00764 0.01485 0.00648 0.01615 0.00625 C 0.01862 0.00555 0.02123 0.00532 0.02383 0.00486 C 0.03777 0.00879 0.02344 0.00509 0.05469 0.00764 C 0.05756 0.00787 0.06042 0.00856 0.06329 0.00903 L 0.09037 0.00764 C 0.0931 0.00741 0.09597 0.00648 0.09883 0.00625 C 0.10443 0.00555 0.11016 0.00509 0.11589 0.00486 L 0.15144 0.00347 C 0.15573 0.00301 0.16016 0.00208 0.16459 0.00208 C 0.20912 0.00347 0.18594 0.0037 0.20938 0.00625 C 0.21485 0.00671 0.22019 0.00717 0.22566 0.00764 L 0.23959 0.00903 L 0.25652 0.00764 C 0.26732 0.00625 0.25964 0.00648 0.26889 0.00486 C 0.27253 0.00416 0.27618 0.0037 0.27969 0.00347 C 0.28803 0.00278 0.29623 0.00254 0.30443 0.00208 C 0.30938 0.00254 0.31433 0.00347 0.31915 0.00347 C 0.32019 0.00347 0.32123 0.00208 0.32227 0.00208 C 0.32865 0.00208 0.3267 0.00694 0.32852 0.00092 " pathEditMode="relative" ptsTypes="AAAAAAAAAAAAAAAAAAAAAA">
                                      <p:cBhvr>
                                        <p:cTn id="6" dur="2000" fill="hold"/>
                                        <p:tgtEl>
                                          <p:spTgt spid="51"/>
                                        </p:tgtEl>
                                        <p:attrNameLst>
                                          <p:attrName>ppt_x</p:attrName>
                                          <p:attrName>ppt_y</p:attrName>
                                        </p:attrNameLst>
                                      </p:cBhvr>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randombar(horizontal)">
                                      <p:cBhvr>
                                        <p:cTn id="15" dur="500"/>
                                        <p:tgtEl>
                                          <p:spTgt spid="12"/>
                                        </p:tgtEl>
                                      </p:cBhvr>
                                    </p:animEffect>
                                  </p:childTnLst>
                                </p:cTn>
                              </p:par>
                              <p:par>
                                <p:cTn id="16" presetID="14" presetClass="entr" presetSubtype="10" fill="hold" grpId="0"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randombar(horizontal)">
                                      <p:cBhvr>
                                        <p:cTn id="18" dur="500"/>
                                        <p:tgtEl>
                                          <p:spTgt spid="13"/>
                                        </p:tgtEl>
                                      </p:cBhvr>
                                    </p:animEffect>
                                  </p:childTnLst>
                                </p:cTn>
                              </p:par>
                              <p:par>
                                <p:cTn id="19" presetID="14" presetClass="entr" presetSubtype="10" fill="hold" grpId="0" nodeType="withEffect">
                                  <p:stCondLst>
                                    <p:cond delay="0"/>
                                  </p:stCondLst>
                                  <p:childTnLst>
                                    <p:set>
                                      <p:cBhvr>
                                        <p:cTn id="20" dur="1" fill="hold">
                                          <p:stCondLst>
                                            <p:cond delay="0"/>
                                          </p:stCondLst>
                                        </p:cTn>
                                        <p:tgtEl>
                                          <p:spTgt spid="26"/>
                                        </p:tgtEl>
                                        <p:attrNameLst>
                                          <p:attrName>style.visibility</p:attrName>
                                        </p:attrNameLst>
                                      </p:cBhvr>
                                      <p:to>
                                        <p:strVal val="visible"/>
                                      </p:to>
                                    </p:set>
                                    <p:animEffect transition="in" filter="randombar(horizontal)">
                                      <p:cBhvr>
                                        <p:cTn id="21" dur="500"/>
                                        <p:tgtEl>
                                          <p:spTgt spid="26"/>
                                        </p:tgtEl>
                                      </p:cBhvr>
                                    </p:animEffect>
                                  </p:childTnLst>
                                </p:cTn>
                              </p:par>
                            </p:childTnLst>
                          </p:cTn>
                        </p:par>
                      </p:childTnLst>
                    </p:cTn>
                  </p:par>
                  <p:par>
                    <p:cTn id="22" fill="hold">
                      <p:stCondLst>
                        <p:cond delay="indefinite"/>
                      </p:stCondLst>
                      <p:childTnLst>
                        <p:par>
                          <p:cTn id="23" fill="hold">
                            <p:stCondLst>
                              <p:cond delay="0"/>
                            </p:stCondLst>
                            <p:childTnLst>
                              <p:par>
                                <p:cTn id="24" presetID="14" presetClass="entr" presetSubtype="10" fill="hold" grpId="0" nodeType="clickEffect">
                                  <p:stCondLst>
                                    <p:cond delay="0"/>
                                  </p:stCondLst>
                                  <p:childTnLst>
                                    <p:set>
                                      <p:cBhvr>
                                        <p:cTn id="25" dur="1" fill="hold">
                                          <p:stCondLst>
                                            <p:cond delay="0"/>
                                          </p:stCondLst>
                                        </p:cTn>
                                        <p:tgtEl>
                                          <p:spTgt spid="56"/>
                                        </p:tgtEl>
                                        <p:attrNameLst>
                                          <p:attrName>style.visibility</p:attrName>
                                        </p:attrNameLst>
                                      </p:cBhvr>
                                      <p:to>
                                        <p:strVal val="visible"/>
                                      </p:to>
                                    </p:set>
                                    <p:animEffect transition="in" filter="randombar(horizontal)">
                                      <p:cBhvr>
                                        <p:cTn id="26" dur="500"/>
                                        <p:tgtEl>
                                          <p:spTgt spid="56"/>
                                        </p:tgtEl>
                                      </p:cBhvr>
                                    </p:animEffect>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57"/>
                                        </p:tgtEl>
                                        <p:attrNameLst>
                                          <p:attrName>style.visibility</p:attrName>
                                        </p:attrNameLst>
                                      </p:cBhvr>
                                      <p:to>
                                        <p:strVal val="visible"/>
                                      </p:to>
                                    </p:set>
                                    <p:animEffect transition="in" filter="fade">
                                      <p:cBhvr>
                                        <p:cTn id="31" dur="1000"/>
                                        <p:tgtEl>
                                          <p:spTgt spid="57"/>
                                        </p:tgtEl>
                                      </p:cBhvr>
                                    </p:animEffect>
                                    <p:anim calcmode="lin" valueType="num">
                                      <p:cBhvr>
                                        <p:cTn id="32" dur="1000" fill="hold"/>
                                        <p:tgtEl>
                                          <p:spTgt spid="57"/>
                                        </p:tgtEl>
                                        <p:attrNameLst>
                                          <p:attrName>ppt_x</p:attrName>
                                        </p:attrNameLst>
                                      </p:cBhvr>
                                      <p:tavLst>
                                        <p:tav tm="0">
                                          <p:val>
                                            <p:strVal val="#ppt_x"/>
                                          </p:val>
                                        </p:tav>
                                        <p:tav tm="100000">
                                          <p:val>
                                            <p:strVal val="#ppt_x"/>
                                          </p:val>
                                        </p:tav>
                                      </p:tavLst>
                                    </p:anim>
                                    <p:anim calcmode="lin" valueType="num">
                                      <p:cBhvr>
                                        <p:cTn id="33" dur="1000" fill="hold"/>
                                        <p:tgtEl>
                                          <p:spTgt spid="57"/>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48"/>
                                        </p:tgtEl>
                                        <p:attrNameLst>
                                          <p:attrName>style.visibility</p:attrName>
                                        </p:attrNameLst>
                                      </p:cBhvr>
                                      <p:to>
                                        <p:strVal val="visible"/>
                                      </p:to>
                                    </p:set>
                                    <p:animEffect transition="in" filter="fade">
                                      <p:cBhvr>
                                        <p:cTn id="38" dur="500"/>
                                        <p:tgtEl>
                                          <p:spTgt spid="48"/>
                                        </p:tgtEl>
                                      </p:cBhvr>
                                    </p:animEffect>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nodeType="clickEffect">
                                  <p:stCondLst>
                                    <p:cond delay="0"/>
                                  </p:stCondLst>
                                  <p:childTnLst>
                                    <p:set>
                                      <p:cBhvr>
                                        <p:cTn id="42" dur="1" fill="hold">
                                          <p:stCondLst>
                                            <p:cond delay="0"/>
                                          </p:stCondLst>
                                        </p:cTn>
                                        <p:tgtEl>
                                          <p:spTgt spid="47"/>
                                        </p:tgtEl>
                                        <p:attrNameLst>
                                          <p:attrName>style.visibility</p:attrName>
                                        </p:attrNameLst>
                                      </p:cBhvr>
                                      <p:to>
                                        <p:strVal val="visible"/>
                                      </p:to>
                                    </p:set>
                                    <p:animEffect transition="in" filter="fade">
                                      <p:cBhvr>
                                        <p:cTn id="43" dur="1000"/>
                                        <p:tgtEl>
                                          <p:spTgt spid="47"/>
                                        </p:tgtEl>
                                      </p:cBhvr>
                                    </p:animEffect>
                                    <p:anim calcmode="lin" valueType="num">
                                      <p:cBhvr>
                                        <p:cTn id="44" dur="1000" fill="hold"/>
                                        <p:tgtEl>
                                          <p:spTgt spid="47"/>
                                        </p:tgtEl>
                                        <p:attrNameLst>
                                          <p:attrName>ppt_x</p:attrName>
                                        </p:attrNameLst>
                                      </p:cBhvr>
                                      <p:tavLst>
                                        <p:tav tm="0">
                                          <p:val>
                                            <p:strVal val="#ppt_x"/>
                                          </p:val>
                                        </p:tav>
                                        <p:tav tm="100000">
                                          <p:val>
                                            <p:strVal val="#ppt_x"/>
                                          </p:val>
                                        </p:tav>
                                      </p:tavLst>
                                    </p:anim>
                                    <p:anim calcmode="lin" valueType="num">
                                      <p:cBhvr>
                                        <p:cTn id="45" dur="1000" fill="hold"/>
                                        <p:tgtEl>
                                          <p:spTgt spid="47"/>
                                        </p:tgtEl>
                                        <p:attrNameLst>
                                          <p:attrName>ppt_y</p:attrName>
                                        </p:attrNameLst>
                                      </p:cBhvr>
                                      <p:tavLst>
                                        <p:tav tm="0">
                                          <p:val>
                                            <p:strVal val="#ppt_y+.1"/>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0" presetClass="path" presetSubtype="0" accel="50000" decel="50000" fill="hold" nodeType="clickEffect">
                                  <p:stCondLst>
                                    <p:cond delay="0"/>
                                  </p:stCondLst>
                                  <p:childTnLst>
                                    <p:animMotion origin="layout" path="M 0.12604 -0.04537 L 0.12604 -0.04537 C 0.13854 -0.04305 0.1306 -0.04421 0.15 -0.04421 " pathEditMode="relative" ptsTypes="AAA">
                                      <p:cBhvr>
                                        <p:cTn id="49" dur="2000" fill="hold"/>
                                        <p:tgtEl>
                                          <p:spTgt spid="47"/>
                                        </p:tgtEl>
                                        <p:attrNameLst>
                                          <p:attrName>ppt_x</p:attrName>
                                          <p:attrName>ppt_y</p:attrName>
                                        </p:attrNameLst>
                                      </p:cBhvr>
                                    </p:animMotion>
                                  </p:childTnLst>
                                </p:cTn>
                              </p:par>
                            </p:childTnLst>
                          </p:cTn>
                        </p:par>
                      </p:childTnLst>
                    </p:cTn>
                  </p:par>
                  <p:par>
                    <p:cTn id="50" fill="hold">
                      <p:stCondLst>
                        <p:cond delay="indefinite"/>
                      </p:stCondLst>
                      <p:childTnLst>
                        <p:par>
                          <p:cTn id="51" fill="hold">
                            <p:stCondLst>
                              <p:cond delay="0"/>
                            </p:stCondLst>
                            <p:childTnLst>
                              <p:par>
                                <p:cTn id="52" presetID="0" presetClass="path" presetSubtype="0" accel="50000" decel="50000" fill="hold" nodeType="clickEffect">
                                  <p:stCondLst>
                                    <p:cond delay="0"/>
                                  </p:stCondLst>
                                  <p:childTnLst>
                                    <p:animMotion origin="layout" path="M 0.00117 -0.01875 L 0.00117 -0.01875 C 0.00339 -0.02013 0.00573 -0.02129 0.00807 -0.02291 C 0.00911 -0.02361 0.01003 -0.025 0.0112 -0.02569 C 0.01289 -0.02685 0.01484 -0.02708 0.01654 -0.02824 C 0.01823 -0.02939 0.01966 -0.03125 0.02122 -0.0324 C 0.02344 -0.03402 0.02591 -0.03495 0.02813 -0.03657 C 0.02982 -0.03773 0.03125 -0.03958 0.03281 -0.04074 C 0.04323 -0.04791 0.03372 -0.03958 0.04206 -0.04629 C 0.04362 -0.04745 0.04505 -0.0493 0.04674 -0.05046 C 0.04935 -0.05208 0.05794 -0.053 0.05911 -0.053 L 0.09154 -0.05185 C 0.09258 -0.05162 0.09362 -0.05069 0.09466 -0.05046 C 0.09622 -0.04976 0.09779 -0.04953 0.09922 -0.04907 C 0.1 -0.04861 0.10091 -0.04814 0.10156 -0.04768 C 0.1026 -0.04675 0.10365 -0.0456 0.10469 -0.0449 C 0.10573 -0.04421 0.10677 -0.04398 0.10781 -0.04351 C 0.10859 -0.04259 0.10924 -0.04143 0.11016 -0.04074 C 0.11081 -0.04004 0.11172 -0.03981 0.11237 -0.03935 C 0.11367 -0.03842 0.1151 -0.03773 0.11628 -0.03657 C 0.11706 -0.03587 0.11784 -0.03449 0.11862 -0.03379 C 0.12161 -0.03125 0.12083 -0.03402 0.12396 -0.02962 C 0.12513 -0.02824 0.12591 -0.02592 0.12708 -0.0243 C 0.12852 -0.02222 0.13021 -0.0206 0.13177 -0.01875 C 0.13255 -0.01782 0.13346 -0.01712 0.13411 -0.01597 C 0.1349 -0.01458 0.13568 -0.01342 0.13633 -0.0118 C 0.1375 -0.00925 0.13815 -0.00601 0.13945 -0.00347 C 0.14023 -0.00231 0.14115 -0.00092 0.1418 0.00047 C 0.14245 0.00186 0.14271 0.00348 0.14336 0.00463 C 0.14544 0.00834 0.14674 0.00764 0.14948 0.0088 C 0.15326 0.01042 0.15208 0.00973 0.15573 0.01297 C 0.15625 0.01436 0.15664 0.01598 0.15729 0.01713 C 0.16094 0.02362 0.15859 0.01621 0.16042 0.02269 " pathEditMode="relative" ptsTypes="AAAAAAAAAAAAAAAAAAAAAAAAAAAAAAAAA">
                                      <p:cBhvr>
                                        <p:cTn id="53" dur="2000" fill="hold"/>
                                        <p:tgtEl>
                                          <p:spTgt spid="48"/>
                                        </p:tgtEl>
                                        <p:attrNameLst>
                                          <p:attrName>ppt_x</p:attrName>
                                          <p:attrName>ppt_y</p:attrName>
                                        </p:attrNameLst>
                                      </p:cBhvr>
                                    </p:animMotion>
                                  </p:childTnLst>
                                </p:cTn>
                              </p:par>
                            </p:childTnLst>
                          </p:cTn>
                        </p:par>
                      </p:childTnLst>
                    </p:cTn>
                  </p:par>
                  <p:par>
                    <p:cTn id="54" fill="hold">
                      <p:stCondLst>
                        <p:cond delay="indefinite"/>
                      </p:stCondLst>
                      <p:childTnLst>
                        <p:par>
                          <p:cTn id="55" fill="hold">
                            <p:stCondLst>
                              <p:cond delay="0"/>
                            </p:stCondLst>
                            <p:childTnLst>
                              <p:par>
                                <p:cTn id="56" presetID="2" presetClass="entr" presetSubtype="4" fill="hold" nodeType="clickEffect">
                                  <p:stCondLst>
                                    <p:cond delay="0"/>
                                  </p:stCondLst>
                                  <p:childTnLst>
                                    <p:set>
                                      <p:cBhvr>
                                        <p:cTn id="57" dur="1" fill="hold">
                                          <p:stCondLst>
                                            <p:cond delay="0"/>
                                          </p:stCondLst>
                                        </p:cTn>
                                        <p:tgtEl>
                                          <p:spTgt spid="63"/>
                                        </p:tgtEl>
                                        <p:attrNameLst>
                                          <p:attrName>style.visibility</p:attrName>
                                        </p:attrNameLst>
                                      </p:cBhvr>
                                      <p:to>
                                        <p:strVal val="visible"/>
                                      </p:to>
                                    </p:set>
                                    <p:anim calcmode="lin" valueType="num">
                                      <p:cBhvr additive="base">
                                        <p:cTn id="58" dur="500" fill="hold"/>
                                        <p:tgtEl>
                                          <p:spTgt spid="63"/>
                                        </p:tgtEl>
                                        <p:attrNameLst>
                                          <p:attrName>ppt_x</p:attrName>
                                        </p:attrNameLst>
                                      </p:cBhvr>
                                      <p:tavLst>
                                        <p:tav tm="0">
                                          <p:val>
                                            <p:strVal val="#ppt_x"/>
                                          </p:val>
                                        </p:tav>
                                        <p:tav tm="100000">
                                          <p:val>
                                            <p:strVal val="#ppt_x"/>
                                          </p:val>
                                        </p:tav>
                                      </p:tavLst>
                                    </p:anim>
                                    <p:anim calcmode="lin" valueType="num">
                                      <p:cBhvr additive="base">
                                        <p:cTn id="59" dur="500" fill="hold"/>
                                        <p:tgtEl>
                                          <p:spTgt spid="63"/>
                                        </p:tgtEl>
                                        <p:attrNameLst>
                                          <p:attrName>ppt_y</p:attrName>
                                        </p:attrNameLst>
                                      </p:cBhvr>
                                      <p:tavLst>
                                        <p:tav tm="0">
                                          <p:val>
                                            <p:strVal val="1+#ppt_h/2"/>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0" presetClass="path" presetSubtype="0" accel="50000" decel="50000" fill="hold" nodeType="clickEffect">
                                  <p:stCondLst>
                                    <p:cond delay="0"/>
                                  </p:stCondLst>
                                  <p:childTnLst>
                                    <p:animMotion origin="layout" path="M -0.00052 -0.01574 L -0.00052 -0.01574 C 0.00053 -0.02824 0.00313 -0.0699 0.00795 -0.08727 C 0.01016 -0.0956 0.0125 -0.10463 0.01641 -0.11064 C 0.02344 -0.12129 0.0198 -0.11689 0.02722 -0.1243 C 0.03243 -0.12407 0.03763 -0.12384 0.04271 -0.12314 C 0.04362 -0.12291 0.04441 -0.12268 0.04506 -0.12176 C 0.04701 -0.11875 0.04831 -0.11458 0.05053 -0.11203 C 0.0612 -0.0993 0.05026 -0.1125 0.05821 -0.10254 C 0.05899 -0.10139 0.05977 -0.10069 0.06055 -0.09977 C 0.06407 -0.09537 0.06237 -0.0956 0.06446 -0.0956 L 0.06368 -0.0956 C 0.06628 -0.09282 0.06875 -0.08981 0.07136 -0.08727 C 0.07214 -0.08657 0.07292 -0.08611 0.0737 -0.08588 C 0.07631 -0.08564 0.07891 -0.08588 0.08151 -0.08588 " pathEditMode="relative" ptsTypes="AAAAAAAAAAAAAAA">
                                      <p:cBhvr>
                                        <p:cTn id="63" dur="2000" fill="hold"/>
                                        <p:tgtEl>
                                          <p:spTgt spid="63"/>
                                        </p:tgtEl>
                                        <p:attrNameLst>
                                          <p:attrName>ppt_x</p:attrName>
                                          <p:attrName>ppt_y</p:attrName>
                                        </p:attrNameLst>
                                      </p:cBhvr>
                                    </p:animMotion>
                                  </p:childTnLst>
                                </p:cTn>
                              </p:par>
                            </p:childTnLst>
                          </p:cTn>
                        </p:par>
                      </p:childTnLst>
                    </p:cTn>
                  </p:par>
                  <p:par>
                    <p:cTn id="64" fill="hold">
                      <p:stCondLst>
                        <p:cond delay="indefinite"/>
                      </p:stCondLst>
                      <p:childTnLst>
                        <p:par>
                          <p:cTn id="65" fill="hold">
                            <p:stCondLst>
                              <p:cond delay="0"/>
                            </p:stCondLst>
                            <p:childTnLst>
                              <p:par>
                                <p:cTn id="66" presetID="42" presetClass="path" presetSubtype="0" accel="50000" decel="50000" fill="hold" nodeType="clickEffect">
                                  <p:stCondLst>
                                    <p:cond delay="0"/>
                                  </p:stCondLst>
                                  <p:childTnLst>
                                    <p:animMotion origin="layout" path="M 0.15729 0.022 L 0.26094 0.022 " pathEditMode="relative" rAng="0" ptsTypes="AA">
                                      <p:cBhvr>
                                        <p:cTn id="67" dur="2000" fill="hold"/>
                                        <p:tgtEl>
                                          <p:spTgt spid="48"/>
                                        </p:tgtEl>
                                        <p:attrNameLst>
                                          <p:attrName>ppt_x</p:attrName>
                                          <p:attrName>ppt_y</p:attrName>
                                        </p:attrNameLst>
                                      </p:cBhvr>
                                      <p:rCtr x="5182" y="0"/>
                                    </p:animMotion>
                                  </p:childTnLst>
                                </p:cTn>
                              </p:par>
                              <p:par>
                                <p:cTn id="68" presetID="42" presetClass="path" presetSubtype="0" accel="50000" decel="50000" fill="hold" nodeType="withEffect">
                                  <p:stCondLst>
                                    <p:cond delay="0"/>
                                  </p:stCondLst>
                                  <p:childTnLst>
                                    <p:animMotion origin="layout" path="M 0.15 -0.04421 L 0.25599 -0.04699 " pathEditMode="relative" rAng="0" ptsTypes="AA">
                                      <p:cBhvr>
                                        <p:cTn id="69" dur="2000" fill="hold"/>
                                        <p:tgtEl>
                                          <p:spTgt spid="47"/>
                                        </p:tgtEl>
                                        <p:attrNameLst>
                                          <p:attrName>ppt_x</p:attrName>
                                          <p:attrName>ppt_y</p:attrName>
                                        </p:attrNameLst>
                                      </p:cBhvr>
                                      <p:rCtr x="5299" y="-139"/>
                                    </p:animMotion>
                                  </p:childTnLst>
                                </p:cTn>
                              </p:par>
                              <p:par>
                                <p:cTn id="70" presetID="42" presetClass="path" presetSubtype="0" accel="50000" decel="50000" fill="hold" nodeType="withEffect">
                                  <p:stCondLst>
                                    <p:cond delay="0"/>
                                  </p:stCondLst>
                                  <p:childTnLst>
                                    <p:animMotion origin="layout" path="M 0.08151 -0.08588 L 0.19584 -0.08819 " pathEditMode="relative" rAng="0" ptsTypes="AA">
                                      <p:cBhvr>
                                        <p:cTn id="71" dur="2000" fill="hold"/>
                                        <p:tgtEl>
                                          <p:spTgt spid="63"/>
                                        </p:tgtEl>
                                        <p:attrNameLst>
                                          <p:attrName>ppt_x</p:attrName>
                                          <p:attrName>ppt_y</p:attrName>
                                        </p:attrNameLst>
                                      </p:cBhvr>
                                      <p:rCtr x="5716" y="-116"/>
                                    </p:animMotion>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nodeType="clickEffect">
                                  <p:stCondLst>
                                    <p:cond delay="0"/>
                                  </p:stCondLst>
                                  <p:childTnLst>
                                    <p:set>
                                      <p:cBhvr>
                                        <p:cTn id="75" dur="1" fill="hold">
                                          <p:stCondLst>
                                            <p:cond delay="0"/>
                                          </p:stCondLst>
                                        </p:cTn>
                                        <p:tgtEl>
                                          <p:spTgt spid="46"/>
                                        </p:tgtEl>
                                        <p:attrNameLst>
                                          <p:attrName>style.visibility</p:attrName>
                                        </p:attrNameLst>
                                      </p:cBhvr>
                                      <p:to>
                                        <p:strVal val="visible"/>
                                      </p:to>
                                    </p:set>
                                    <p:animEffect transition="in" filter="fade">
                                      <p:cBhvr>
                                        <p:cTn id="76" dur="500"/>
                                        <p:tgtEl>
                                          <p:spTgt spid="46"/>
                                        </p:tgtEl>
                                      </p:cBhvr>
                                    </p:animEffect>
                                  </p:childTnLst>
                                </p:cTn>
                              </p:par>
                            </p:childTnLst>
                          </p:cTn>
                        </p:par>
                      </p:childTnLst>
                    </p:cTn>
                  </p:par>
                  <p:par>
                    <p:cTn id="77" fill="hold">
                      <p:stCondLst>
                        <p:cond delay="indefinite"/>
                      </p:stCondLst>
                      <p:childTnLst>
                        <p:par>
                          <p:cTn id="78" fill="hold">
                            <p:stCondLst>
                              <p:cond delay="0"/>
                            </p:stCondLst>
                            <p:childTnLst>
                              <p:par>
                                <p:cTn id="79" presetID="14" presetClass="entr" presetSubtype="10" fill="hold" grpId="0" nodeType="clickEffect">
                                  <p:stCondLst>
                                    <p:cond delay="0"/>
                                  </p:stCondLst>
                                  <p:childTnLst>
                                    <p:set>
                                      <p:cBhvr>
                                        <p:cTn id="80" dur="1" fill="hold">
                                          <p:stCondLst>
                                            <p:cond delay="0"/>
                                          </p:stCondLst>
                                        </p:cTn>
                                        <p:tgtEl>
                                          <p:spTgt spid="53"/>
                                        </p:tgtEl>
                                        <p:attrNameLst>
                                          <p:attrName>style.visibility</p:attrName>
                                        </p:attrNameLst>
                                      </p:cBhvr>
                                      <p:to>
                                        <p:strVal val="visible"/>
                                      </p:to>
                                    </p:set>
                                    <p:animEffect transition="in" filter="randombar(horizontal)">
                                      <p:cBhvr>
                                        <p:cTn id="81" dur="500"/>
                                        <p:tgtEl>
                                          <p:spTgt spid="53"/>
                                        </p:tgtEl>
                                      </p:cBhvr>
                                    </p:animEffect>
                                  </p:childTnLst>
                                </p:cTn>
                              </p:par>
                              <p:par>
                                <p:cTn id="82" presetID="14" presetClass="entr" presetSubtype="10" fill="hold" grpId="0" nodeType="withEffect">
                                  <p:stCondLst>
                                    <p:cond delay="0"/>
                                  </p:stCondLst>
                                  <p:childTnLst>
                                    <p:set>
                                      <p:cBhvr>
                                        <p:cTn id="83" dur="1" fill="hold">
                                          <p:stCondLst>
                                            <p:cond delay="0"/>
                                          </p:stCondLst>
                                        </p:cTn>
                                        <p:tgtEl>
                                          <p:spTgt spid="54"/>
                                        </p:tgtEl>
                                        <p:attrNameLst>
                                          <p:attrName>style.visibility</p:attrName>
                                        </p:attrNameLst>
                                      </p:cBhvr>
                                      <p:to>
                                        <p:strVal val="visible"/>
                                      </p:to>
                                    </p:set>
                                    <p:animEffect transition="in" filter="randombar(horizontal)">
                                      <p:cBhvr>
                                        <p:cTn id="84" dur="500"/>
                                        <p:tgtEl>
                                          <p:spTgt spid="54"/>
                                        </p:tgtEl>
                                      </p:cBhvr>
                                    </p:animEffect>
                                  </p:childTnLst>
                                </p:cTn>
                              </p:par>
                              <p:par>
                                <p:cTn id="85" presetID="14" presetClass="entr" presetSubtype="10" fill="hold" grpId="0" nodeType="withEffect">
                                  <p:stCondLst>
                                    <p:cond delay="0"/>
                                  </p:stCondLst>
                                  <p:childTnLst>
                                    <p:set>
                                      <p:cBhvr>
                                        <p:cTn id="86" dur="1" fill="hold">
                                          <p:stCondLst>
                                            <p:cond delay="0"/>
                                          </p:stCondLst>
                                        </p:cTn>
                                        <p:tgtEl>
                                          <p:spTgt spid="55"/>
                                        </p:tgtEl>
                                        <p:attrNameLst>
                                          <p:attrName>style.visibility</p:attrName>
                                        </p:attrNameLst>
                                      </p:cBhvr>
                                      <p:to>
                                        <p:strVal val="visible"/>
                                      </p:to>
                                    </p:set>
                                    <p:animEffect transition="in" filter="randombar(horizontal)">
                                      <p:cBhvr>
                                        <p:cTn id="87" dur="500"/>
                                        <p:tgtEl>
                                          <p:spTgt spid="55"/>
                                        </p:tgtEl>
                                      </p:cBhvr>
                                    </p:animEffect>
                                  </p:childTnLst>
                                </p:cTn>
                              </p:par>
                            </p:childTnLst>
                          </p:cTn>
                        </p:par>
                      </p:childTnLst>
                    </p:cTn>
                  </p:par>
                  <p:par>
                    <p:cTn id="88" fill="hold">
                      <p:stCondLst>
                        <p:cond delay="indefinite"/>
                      </p:stCondLst>
                      <p:childTnLst>
                        <p:par>
                          <p:cTn id="89" fill="hold">
                            <p:stCondLst>
                              <p:cond delay="0"/>
                            </p:stCondLst>
                            <p:childTnLst>
                              <p:par>
                                <p:cTn id="90" presetID="14" presetClass="entr" presetSubtype="10" fill="hold" grpId="0" nodeType="clickEffect">
                                  <p:stCondLst>
                                    <p:cond delay="0"/>
                                  </p:stCondLst>
                                  <p:childTnLst>
                                    <p:set>
                                      <p:cBhvr>
                                        <p:cTn id="91" dur="1" fill="hold">
                                          <p:stCondLst>
                                            <p:cond delay="0"/>
                                          </p:stCondLst>
                                        </p:cTn>
                                        <p:tgtEl>
                                          <p:spTgt spid="70"/>
                                        </p:tgtEl>
                                        <p:attrNameLst>
                                          <p:attrName>style.visibility</p:attrName>
                                        </p:attrNameLst>
                                      </p:cBhvr>
                                      <p:to>
                                        <p:strVal val="visible"/>
                                      </p:to>
                                    </p:set>
                                    <p:animEffect transition="in" filter="randombar(horizontal)">
                                      <p:cBhvr>
                                        <p:cTn id="92" dur="500"/>
                                        <p:tgtEl>
                                          <p:spTgt spid="70"/>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nodeType="clickEffect">
                                  <p:stCondLst>
                                    <p:cond delay="0"/>
                                  </p:stCondLst>
                                  <p:childTnLst>
                                    <p:set>
                                      <p:cBhvr>
                                        <p:cTn id="96" dur="1" fill="hold">
                                          <p:stCondLst>
                                            <p:cond delay="0"/>
                                          </p:stCondLst>
                                        </p:cTn>
                                        <p:tgtEl>
                                          <p:spTgt spid="58"/>
                                        </p:tgtEl>
                                        <p:attrNameLst>
                                          <p:attrName>style.visibility</p:attrName>
                                        </p:attrNameLst>
                                      </p:cBhvr>
                                      <p:to>
                                        <p:strVal val="visible"/>
                                      </p:to>
                                    </p:set>
                                    <p:animEffect transition="in" filter="fade">
                                      <p:cBhvr>
                                        <p:cTn id="97" dur="500"/>
                                        <p:tgtEl>
                                          <p:spTgt spid="58"/>
                                        </p:tgtEl>
                                      </p:cBhvr>
                                    </p:animEffect>
                                  </p:childTnLst>
                                </p:cTn>
                              </p:par>
                            </p:childTnLst>
                          </p:cTn>
                        </p:par>
                      </p:childTnLst>
                    </p:cTn>
                  </p:par>
                  <p:par>
                    <p:cTn id="98" fill="hold">
                      <p:stCondLst>
                        <p:cond delay="indefinite"/>
                      </p:stCondLst>
                      <p:childTnLst>
                        <p:par>
                          <p:cTn id="99" fill="hold">
                            <p:stCondLst>
                              <p:cond delay="0"/>
                            </p:stCondLst>
                            <p:childTnLst>
                              <p:par>
                                <p:cTn id="100" presetID="14" presetClass="entr" presetSubtype="10" fill="hold" nodeType="clickEffect">
                                  <p:stCondLst>
                                    <p:cond delay="0"/>
                                  </p:stCondLst>
                                  <p:childTnLst>
                                    <p:set>
                                      <p:cBhvr>
                                        <p:cTn id="101" dur="1" fill="hold">
                                          <p:stCondLst>
                                            <p:cond delay="0"/>
                                          </p:stCondLst>
                                        </p:cTn>
                                        <p:tgtEl>
                                          <p:spTgt spid="74"/>
                                        </p:tgtEl>
                                        <p:attrNameLst>
                                          <p:attrName>style.visibility</p:attrName>
                                        </p:attrNameLst>
                                      </p:cBhvr>
                                      <p:to>
                                        <p:strVal val="visible"/>
                                      </p:to>
                                    </p:set>
                                    <p:animEffect transition="in" filter="randombar(horizontal)">
                                      <p:cBhvr>
                                        <p:cTn id="102" dur="500"/>
                                        <p:tgtEl>
                                          <p:spTgt spid="74"/>
                                        </p:tgtEl>
                                      </p:cBhvr>
                                    </p:animEffec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nodeType="clickEffect">
                                  <p:stCondLst>
                                    <p:cond delay="0"/>
                                  </p:stCondLst>
                                  <p:childTnLst>
                                    <p:set>
                                      <p:cBhvr>
                                        <p:cTn id="106" dur="1" fill="hold">
                                          <p:stCondLst>
                                            <p:cond delay="0"/>
                                          </p:stCondLst>
                                        </p:cTn>
                                        <p:tgtEl>
                                          <p:spTgt spid="59"/>
                                        </p:tgtEl>
                                        <p:attrNameLst>
                                          <p:attrName>style.visibility</p:attrName>
                                        </p:attrNameLst>
                                      </p:cBhvr>
                                      <p:to>
                                        <p:strVal val="visible"/>
                                      </p:to>
                                    </p:set>
                                    <p:animEffect transition="in" filter="fade">
                                      <p:cBhvr>
                                        <p:cTn id="107" dur="500"/>
                                        <p:tgtEl>
                                          <p:spTgt spid="59"/>
                                        </p:tgtEl>
                                      </p:cBhvr>
                                    </p:animEffect>
                                  </p:childTnLst>
                                </p:cTn>
                              </p:par>
                              <p:par>
                                <p:cTn id="108" presetID="42" presetClass="entr" presetSubtype="0" fill="hold" grpId="0" nodeType="withEffect">
                                  <p:stCondLst>
                                    <p:cond delay="0"/>
                                  </p:stCondLst>
                                  <p:childTnLst>
                                    <p:set>
                                      <p:cBhvr>
                                        <p:cTn id="109" dur="1" fill="hold">
                                          <p:stCondLst>
                                            <p:cond delay="0"/>
                                          </p:stCondLst>
                                        </p:cTn>
                                        <p:tgtEl>
                                          <p:spTgt spid="73"/>
                                        </p:tgtEl>
                                        <p:attrNameLst>
                                          <p:attrName>style.visibility</p:attrName>
                                        </p:attrNameLst>
                                      </p:cBhvr>
                                      <p:to>
                                        <p:strVal val="visible"/>
                                      </p:to>
                                    </p:set>
                                    <p:animEffect transition="in" filter="fade">
                                      <p:cBhvr>
                                        <p:cTn id="110" dur="1000"/>
                                        <p:tgtEl>
                                          <p:spTgt spid="73"/>
                                        </p:tgtEl>
                                      </p:cBhvr>
                                    </p:animEffect>
                                    <p:anim calcmode="lin" valueType="num">
                                      <p:cBhvr>
                                        <p:cTn id="111" dur="1000" fill="hold"/>
                                        <p:tgtEl>
                                          <p:spTgt spid="73"/>
                                        </p:tgtEl>
                                        <p:attrNameLst>
                                          <p:attrName>ppt_x</p:attrName>
                                        </p:attrNameLst>
                                      </p:cBhvr>
                                      <p:tavLst>
                                        <p:tav tm="0">
                                          <p:val>
                                            <p:strVal val="#ppt_x"/>
                                          </p:val>
                                        </p:tav>
                                        <p:tav tm="100000">
                                          <p:val>
                                            <p:strVal val="#ppt_x"/>
                                          </p:val>
                                        </p:tav>
                                      </p:tavLst>
                                    </p:anim>
                                    <p:anim calcmode="lin" valueType="num">
                                      <p:cBhvr>
                                        <p:cTn id="112" dur="1000" fill="hold"/>
                                        <p:tgtEl>
                                          <p:spTgt spid="73"/>
                                        </p:tgtEl>
                                        <p:attrNameLst>
                                          <p:attrName>ppt_y</p:attrName>
                                        </p:attrNameLst>
                                      </p:cBhvr>
                                      <p:tavLst>
                                        <p:tav tm="0">
                                          <p:val>
                                            <p:strVal val="#ppt_y+.1"/>
                                          </p:val>
                                        </p:tav>
                                        <p:tav tm="100000">
                                          <p:val>
                                            <p:strVal val="#ppt_y"/>
                                          </p:val>
                                        </p:tav>
                                      </p:tavLst>
                                    </p:anim>
                                  </p:childTnLst>
                                </p:cTn>
                              </p:par>
                            </p:childTnLst>
                          </p:cTn>
                        </p:par>
                      </p:childTnLst>
                    </p:cTn>
                  </p:par>
                  <p:par>
                    <p:cTn id="113" fill="hold">
                      <p:stCondLst>
                        <p:cond delay="indefinite"/>
                      </p:stCondLst>
                      <p:childTnLst>
                        <p:par>
                          <p:cTn id="114" fill="hold">
                            <p:stCondLst>
                              <p:cond delay="0"/>
                            </p:stCondLst>
                            <p:childTnLst>
                              <p:par>
                                <p:cTn id="115" presetID="14" presetClass="exit" presetSubtype="10" fill="hold" nodeType="clickEffect">
                                  <p:stCondLst>
                                    <p:cond delay="0"/>
                                  </p:stCondLst>
                                  <p:childTnLst>
                                    <p:animEffect transition="out" filter="randombar(horizontal)">
                                      <p:cBhvr>
                                        <p:cTn id="116" dur="500"/>
                                        <p:tgtEl>
                                          <p:spTgt spid="59"/>
                                        </p:tgtEl>
                                      </p:cBhvr>
                                    </p:animEffect>
                                    <p:set>
                                      <p:cBhvr>
                                        <p:cTn id="117" dur="1" fill="hold">
                                          <p:stCondLst>
                                            <p:cond delay="499"/>
                                          </p:stCondLst>
                                        </p:cTn>
                                        <p:tgtEl>
                                          <p:spTgt spid="59"/>
                                        </p:tgtEl>
                                        <p:attrNameLst>
                                          <p:attrName>style.visibility</p:attrName>
                                        </p:attrNameLst>
                                      </p:cBhvr>
                                      <p:to>
                                        <p:strVal val="hidden"/>
                                      </p:to>
                                    </p:set>
                                  </p:childTnLst>
                                </p:cTn>
                              </p:par>
                            </p:childTnLst>
                          </p:cTn>
                        </p:par>
                      </p:childTnLst>
                    </p:cTn>
                  </p:par>
                  <p:par>
                    <p:cTn id="118" fill="hold">
                      <p:stCondLst>
                        <p:cond delay="indefinite"/>
                      </p:stCondLst>
                      <p:childTnLst>
                        <p:par>
                          <p:cTn id="119" fill="hold">
                            <p:stCondLst>
                              <p:cond delay="0"/>
                            </p:stCondLst>
                            <p:childTnLst>
                              <p:par>
                                <p:cTn id="120" presetID="14" presetClass="entr" presetSubtype="10" fill="hold" grpId="0" nodeType="clickEffect">
                                  <p:stCondLst>
                                    <p:cond delay="0"/>
                                  </p:stCondLst>
                                  <p:childTnLst>
                                    <p:set>
                                      <p:cBhvr>
                                        <p:cTn id="121" dur="1" fill="hold">
                                          <p:stCondLst>
                                            <p:cond delay="0"/>
                                          </p:stCondLst>
                                        </p:cTn>
                                        <p:tgtEl>
                                          <p:spTgt spid="65"/>
                                        </p:tgtEl>
                                        <p:attrNameLst>
                                          <p:attrName>style.visibility</p:attrName>
                                        </p:attrNameLst>
                                      </p:cBhvr>
                                      <p:to>
                                        <p:strVal val="visible"/>
                                      </p:to>
                                    </p:set>
                                    <p:animEffect transition="in" filter="randombar(horizontal)">
                                      <p:cBhvr>
                                        <p:cTn id="122" dur="500"/>
                                        <p:tgtEl>
                                          <p:spTgt spid="65"/>
                                        </p:tgtEl>
                                      </p:cBhvr>
                                    </p:animEffect>
                                  </p:childTnLst>
                                </p:cTn>
                              </p:par>
                              <p:par>
                                <p:cTn id="123" presetID="14" presetClass="entr" presetSubtype="10" fill="hold" grpId="0" nodeType="withEffect">
                                  <p:stCondLst>
                                    <p:cond delay="0"/>
                                  </p:stCondLst>
                                  <p:childTnLst>
                                    <p:set>
                                      <p:cBhvr>
                                        <p:cTn id="124" dur="1" fill="hold">
                                          <p:stCondLst>
                                            <p:cond delay="0"/>
                                          </p:stCondLst>
                                        </p:cTn>
                                        <p:tgtEl>
                                          <p:spTgt spid="66"/>
                                        </p:tgtEl>
                                        <p:attrNameLst>
                                          <p:attrName>style.visibility</p:attrName>
                                        </p:attrNameLst>
                                      </p:cBhvr>
                                      <p:to>
                                        <p:strVal val="visible"/>
                                      </p:to>
                                    </p:set>
                                    <p:animEffect transition="in" filter="randombar(horizontal)">
                                      <p:cBhvr>
                                        <p:cTn id="125" dur="500"/>
                                        <p:tgtEl>
                                          <p:spTgt spid="66"/>
                                        </p:tgtEl>
                                      </p:cBhvr>
                                    </p:animEffect>
                                  </p:childTnLst>
                                </p:cTn>
                              </p:par>
                              <p:par>
                                <p:cTn id="126" presetID="14" presetClass="entr" presetSubtype="10" fill="hold" grpId="0" nodeType="withEffect">
                                  <p:stCondLst>
                                    <p:cond delay="0"/>
                                  </p:stCondLst>
                                  <p:childTnLst>
                                    <p:set>
                                      <p:cBhvr>
                                        <p:cTn id="127" dur="1" fill="hold">
                                          <p:stCondLst>
                                            <p:cond delay="0"/>
                                          </p:stCondLst>
                                        </p:cTn>
                                        <p:tgtEl>
                                          <p:spTgt spid="69"/>
                                        </p:tgtEl>
                                        <p:attrNameLst>
                                          <p:attrName>style.visibility</p:attrName>
                                        </p:attrNameLst>
                                      </p:cBhvr>
                                      <p:to>
                                        <p:strVal val="visible"/>
                                      </p:to>
                                    </p:set>
                                    <p:animEffect transition="in" filter="randombar(horizontal)">
                                      <p:cBhvr>
                                        <p:cTn id="128" dur="500"/>
                                        <p:tgtEl>
                                          <p:spTgt spid="69"/>
                                        </p:tgtEl>
                                      </p:cBhvr>
                                    </p:animEffect>
                                  </p:childTnLst>
                                </p:cTn>
                              </p:par>
                            </p:childTnLst>
                          </p:cTn>
                        </p:par>
                      </p:childTnLst>
                    </p:cTn>
                  </p:par>
                  <p:par>
                    <p:cTn id="129" fill="hold">
                      <p:stCondLst>
                        <p:cond delay="indefinite"/>
                      </p:stCondLst>
                      <p:childTnLst>
                        <p:par>
                          <p:cTn id="130" fill="hold">
                            <p:stCondLst>
                              <p:cond delay="0"/>
                            </p:stCondLst>
                            <p:childTnLst>
                              <p:par>
                                <p:cTn id="131" presetID="42" presetClass="entr" presetSubtype="0" fill="hold" nodeType="clickEffect">
                                  <p:stCondLst>
                                    <p:cond delay="0"/>
                                  </p:stCondLst>
                                  <p:childTnLst>
                                    <p:set>
                                      <p:cBhvr>
                                        <p:cTn id="132" dur="1" fill="hold">
                                          <p:stCondLst>
                                            <p:cond delay="0"/>
                                          </p:stCondLst>
                                        </p:cTn>
                                        <p:tgtEl>
                                          <p:spTgt spid="77"/>
                                        </p:tgtEl>
                                        <p:attrNameLst>
                                          <p:attrName>style.visibility</p:attrName>
                                        </p:attrNameLst>
                                      </p:cBhvr>
                                      <p:to>
                                        <p:strVal val="visible"/>
                                      </p:to>
                                    </p:set>
                                    <p:animEffect transition="in" filter="fade">
                                      <p:cBhvr>
                                        <p:cTn id="133" dur="1000"/>
                                        <p:tgtEl>
                                          <p:spTgt spid="77"/>
                                        </p:tgtEl>
                                      </p:cBhvr>
                                    </p:animEffect>
                                    <p:anim calcmode="lin" valueType="num">
                                      <p:cBhvr>
                                        <p:cTn id="134" dur="1000" fill="hold"/>
                                        <p:tgtEl>
                                          <p:spTgt spid="77"/>
                                        </p:tgtEl>
                                        <p:attrNameLst>
                                          <p:attrName>ppt_x</p:attrName>
                                        </p:attrNameLst>
                                      </p:cBhvr>
                                      <p:tavLst>
                                        <p:tav tm="0">
                                          <p:val>
                                            <p:strVal val="#ppt_x"/>
                                          </p:val>
                                        </p:tav>
                                        <p:tav tm="100000">
                                          <p:val>
                                            <p:strVal val="#ppt_x"/>
                                          </p:val>
                                        </p:tav>
                                      </p:tavLst>
                                    </p:anim>
                                    <p:anim calcmode="lin" valueType="num">
                                      <p:cBhvr>
                                        <p:cTn id="135" dur="1000" fill="hold"/>
                                        <p:tgtEl>
                                          <p:spTgt spid="77"/>
                                        </p:tgtEl>
                                        <p:attrNameLst>
                                          <p:attrName>ppt_y</p:attrName>
                                        </p:attrNameLst>
                                      </p:cBhvr>
                                      <p:tavLst>
                                        <p:tav tm="0">
                                          <p:val>
                                            <p:strVal val="#ppt_y+.1"/>
                                          </p:val>
                                        </p:tav>
                                        <p:tav tm="100000">
                                          <p:val>
                                            <p:strVal val="#ppt_y"/>
                                          </p:val>
                                        </p:tav>
                                      </p:tavLst>
                                    </p:anim>
                                  </p:childTnLst>
                                </p:cTn>
                              </p:par>
                            </p:childTnLst>
                          </p:cTn>
                        </p:par>
                      </p:childTnLst>
                    </p:cTn>
                  </p:par>
                  <p:par>
                    <p:cTn id="136" fill="hold">
                      <p:stCondLst>
                        <p:cond delay="indefinite"/>
                      </p:stCondLst>
                      <p:childTnLst>
                        <p:par>
                          <p:cTn id="137" fill="hold">
                            <p:stCondLst>
                              <p:cond delay="0"/>
                            </p:stCondLst>
                            <p:childTnLst>
                              <p:par>
                                <p:cTn id="138" presetID="14" presetClass="entr" presetSubtype="10" fill="hold" nodeType="clickEffect">
                                  <p:stCondLst>
                                    <p:cond delay="0"/>
                                  </p:stCondLst>
                                  <p:childTnLst>
                                    <p:set>
                                      <p:cBhvr>
                                        <p:cTn id="139" dur="1" fill="hold">
                                          <p:stCondLst>
                                            <p:cond delay="0"/>
                                          </p:stCondLst>
                                        </p:cTn>
                                        <p:tgtEl>
                                          <p:spTgt spid="78"/>
                                        </p:tgtEl>
                                        <p:attrNameLst>
                                          <p:attrName>style.visibility</p:attrName>
                                        </p:attrNameLst>
                                      </p:cBhvr>
                                      <p:to>
                                        <p:strVal val="visible"/>
                                      </p:to>
                                    </p:set>
                                    <p:animEffect transition="in" filter="randombar(horizontal)">
                                      <p:cBhvr>
                                        <p:cTn id="140" dur="500"/>
                                        <p:tgtEl>
                                          <p:spTgt spid="78"/>
                                        </p:tgtEl>
                                      </p:cBhvr>
                                    </p:animEffect>
                                  </p:childTnLst>
                                </p:cTn>
                              </p:par>
                            </p:childTnLst>
                          </p:cTn>
                        </p:par>
                      </p:childTnLst>
                    </p:cTn>
                  </p:par>
                  <p:par>
                    <p:cTn id="141" fill="hold">
                      <p:stCondLst>
                        <p:cond delay="indefinite"/>
                      </p:stCondLst>
                      <p:childTnLst>
                        <p:par>
                          <p:cTn id="142" fill="hold">
                            <p:stCondLst>
                              <p:cond delay="0"/>
                            </p:stCondLst>
                            <p:childTnLst>
                              <p:par>
                                <p:cTn id="143" presetID="42" presetClass="entr" presetSubtype="0" fill="hold" nodeType="clickEffect">
                                  <p:stCondLst>
                                    <p:cond delay="0"/>
                                  </p:stCondLst>
                                  <p:childTnLst>
                                    <p:set>
                                      <p:cBhvr>
                                        <p:cTn id="144" dur="1" fill="hold">
                                          <p:stCondLst>
                                            <p:cond delay="0"/>
                                          </p:stCondLst>
                                        </p:cTn>
                                        <p:tgtEl>
                                          <p:spTgt spid="79"/>
                                        </p:tgtEl>
                                        <p:attrNameLst>
                                          <p:attrName>style.visibility</p:attrName>
                                        </p:attrNameLst>
                                      </p:cBhvr>
                                      <p:to>
                                        <p:strVal val="visible"/>
                                      </p:to>
                                    </p:set>
                                    <p:animEffect transition="in" filter="fade">
                                      <p:cBhvr>
                                        <p:cTn id="145" dur="1000"/>
                                        <p:tgtEl>
                                          <p:spTgt spid="79"/>
                                        </p:tgtEl>
                                      </p:cBhvr>
                                    </p:animEffect>
                                    <p:anim calcmode="lin" valueType="num">
                                      <p:cBhvr>
                                        <p:cTn id="146" dur="1000" fill="hold"/>
                                        <p:tgtEl>
                                          <p:spTgt spid="79"/>
                                        </p:tgtEl>
                                        <p:attrNameLst>
                                          <p:attrName>ppt_x</p:attrName>
                                        </p:attrNameLst>
                                      </p:cBhvr>
                                      <p:tavLst>
                                        <p:tav tm="0">
                                          <p:val>
                                            <p:strVal val="#ppt_x"/>
                                          </p:val>
                                        </p:tav>
                                        <p:tav tm="100000">
                                          <p:val>
                                            <p:strVal val="#ppt_x"/>
                                          </p:val>
                                        </p:tav>
                                      </p:tavLst>
                                    </p:anim>
                                    <p:anim calcmode="lin" valueType="num">
                                      <p:cBhvr>
                                        <p:cTn id="147" dur="1000" fill="hold"/>
                                        <p:tgtEl>
                                          <p:spTgt spid="79"/>
                                        </p:tgtEl>
                                        <p:attrNameLst>
                                          <p:attrName>ppt_y</p:attrName>
                                        </p:attrNameLst>
                                      </p:cBhvr>
                                      <p:tavLst>
                                        <p:tav tm="0">
                                          <p:val>
                                            <p:strVal val="#ppt_y+.1"/>
                                          </p:val>
                                        </p:tav>
                                        <p:tav tm="100000">
                                          <p:val>
                                            <p:strVal val="#ppt_y"/>
                                          </p:val>
                                        </p:tav>
                                      </p:tavLst>
                                    </p:anim>
                                  </p:childTnLst>
                                </p:cTn>
                              </p:par>
                            </p:childTnLst>
                          </p:cTn>
                        </p:par>
                      </p:childTnLst>
                    </p:cTn>
                  </p:par>
                  <p:par>
                    <p:cTn id="148" fill="hold">
                      <p:stCondLst>
                        <p:cond delay="indefinite"/>
                      </p:stCondLst>
                      <p:childTnLst>
                        <p:par>
                          <p:cTn id="149" fill="hold">
                            <p:stCondLst>
                              <p:cond delay="0"/>
                            </p:stCondLst>
                            <p:childTnLst>
                              <p:par>
                                <p:cTn id="150" presetID="14" presetClass="entr" presetSubtype="10" fill="hold" grpId="0" nodeType="clickEffect">
                                  <p:stCondLst>
                                    <p:cond delay="0"/>
                                  </p:stCondLst>
                                  <p:childTnLst>
                                    <p:set>
                                      <p:cBhvr>
                                        <p:cTn id="151" dur="1" fill="hold">
                                          <p:stCondLst>
                                            <p:cond delay="0"/>
                                          </p:stCondLst>
                                        </p:cTn>
                                        <p:tgtEl>
                                          <p:spTgt spid="80"/>
                                        </p:tgtEl>
                                        <p:attrNameLst>
                                          <p:attrName>style.visibility</p:attrName>
                                        </p:attrNameLst>
                                      </p:cBhvr>
                                      <p:to>
                                        <p:strVal val="visible"/>
                                      </p:to>
                                    </p:set>
                                    <p:animEffect transition="in" filter="randombar(horizontal)">
                                      <p:cBhvr>
                                        <p:cTn id="152" dur="500"/>
                                        <p:tgtEl>
                                          <p:spTgt spid="80"/>
                                        </p:tgtEl>
                                      </p:cBhvr>
                                    </p:animEffect>
                                  </p:childTnLst>
                                </p:cTn>
                              </p:par>
                            </p:childTnLst>
                          </p:cTn>
                        </p:par>
                      </p:childTnLst>
                    </p:cTn>
                  </p:par>
                  <p:par>
                    <p:cTn id="153" fill="hold">
                      <p:stCondLst>
                        <p:cond delay="indefinite"/>
                      </p:stCondLst>
                      <p:childTnLst>
                        <p:par>
                          <p:cTn id="154" fill="hold">
                            <p:stCondLst>
                              <p:cond delay="0"/>
                            </p:stCondLst>
                            <p:childTnLst>
                              <p:par>
                                <p:cTn id="155" presetID="42" presetClass="exit" presetSubtype="0" fill="hold" nodeType="clickEffect">
                                  <p:stCondLst>
                                    <p:cond delay="0"/>
                                  </p:stCondLst>
                                  <p:childTnLst>
                                    <p:animEffect transition="out" filter="fade">
                                      <p:cBhvr>
                                        <p:cTn id="156" dur="1000"/>
                                        <p:tgtEl>
                                          <p:spTgt spid="79"/>
                                        </p:tgtEl>
                                      </p:cBhvr>
                                    </p:animEffect>
                                    <p:anim calcmode="lin" valueType="num">
                                      <p:cBhvr>
                                        <p:cTn id="157" dur="1000"/>
                                        <p:tgtEl>
                                          <p:spTgt spid="79"/>
                                        </p:tgtEl>
                                        <p:attrNameLst>
                                          <p:attrName>ppt_x</p:attrName>
                                        </p:attrNameLst>
                                      </p:cBhvr>
                                      <p:tavLst>
                                        <p:tav tm="0">
                                          <p:val>
                                            <p:strVal val="ppt_x"/>
                                          </p:val>
                                        </p:tav>
                                        <p:tav tm="100000">
                                          <p:val>
                                            <p:strVal val="ppt_x"/>
                                          </p:val>
                                        </p:tav>
                                      </p:tavLst>
                                    </p:anim>
                                    <p:anim calcmode="lin" valueType="num">
                                      <p:cBhvr>
                                        <p:cTn id="158" dur="1000"/>
                                        <p:tgtEl>
                                          <p:spTgt spid="79"/>
                                        </p:tgtEl>
                                        <p:attrNameLst>
                                          <p:attrName>ppt_y</p:attrName>
                                        </p:attrNameLst>
                                      </p:cBhvr>
                                      <p:tavLst>
                                        <p:tav tm="0">
                                          <p:val>
                                            <p:strVal val="ppt_y"/>
                                          </p:val>
                                        </p:tav>
                                        <p:tav tm="100000">
                                          <p:val>
                                            <p:strVal val="ppt_y+.1"/>
                                          </p:val>
                                        </p:tav>
                                      </p:tavLst>
                                    </p:anim>
                                    <p:set>
                                      <p:cBhvr>
                                        <p:cTn id="159" dur="1" fill="hold">
                                          <p:stCondLst>
                                            <p:cond delay="999"/>
                                          </p:stCondLst>
                                        </p:cTn>
                                        <p:tgtEl>
                                          <p:spTgt spid="79"/>
                                        </p:tgtEl>
                                        <p:attrNameLst>
                                          <p:attrName>style.visibility</p:attrName>
                                        </p:attrNameLst>
                                      </p:cBhvr>
                                      <p:to>
                                        <p:strVal val="hidden"/>
                                      </p:to>
                                    </p:set>
                                  </p:childTnLst>
                                </p:cTn>
                              </p:par>
                            </p:childTnLst>
                          </p:cTn>
                        </p:par>
                      </p:childTnLst>
                    </p:cTn>
                  </p:par>
                  <p:par>
                    <p:cTn id="160" fill="hold">
                      <p:stCondLst>
                        <p:cond delay="indefinite"/>
                      </p:stCondLst>
                      <p:childTnLst>
                        <p:par>
                          <p:cTn id="161" fill="hold">
                            <p:stCondLst>
                              <p:cond delay="0"/>
                            </p:stCondLst>
                            <p:childTnLst>
                              <p:par>
                                <p:cTn id="162" presetID="14" presetClass="entr" presetSubtype="10" fill="hold" grpId="0" nodeType="clickEffect">
                                  <p:stCondLst>
                                    <p:cond delay="0"/>
                                  </p:stCondLst>
                                  <p:childTnLst>
                                    <p:set>
                                      <p:cBhvr>
                                        <p:cTn id="163" dur="1" fill="hold">
                                          <p:stCondLst>
                                            <p:cond delay="0"/>
                                          </p:stCondLst>
                                        </p:cTn>
                                        <p:tgtEl>
                                          <p:spTgt spid="67"/>
                                        </p:tgtEl>
                                        <p:attrNameLst>
                                          <p:attrName>style.visibility</p:attrName>
                                        </p:attrNameLst>
                                      </p:cBhvr>
                                      <p:to>
                                        <p:strVal val="visible"/>
                                      </p:to>
                                    </p:set>
                                    <p:animEffect transition="in" filter="randombar(horizontal)">
                                      <p:cBhvr>
                                        <p:cTn id="164" dur="500"/>
                                        <p:tgtEl>
                                          <p:spTgt spid="67"/>
                                        </p:tgtEl>
                                      </p:cBhvr>
                                    </p:animEffect>
                                  </p:childTnLst>
                                </p:cTn>
                              </p:par>
                              <p:par>
                                <p:cTn id="165" presetID="14" presetClass="entr" presetSubtype="10" fill="hold" grpId="0" nodeType="withEffect">
                                  <p:stCondLst>
                                    <p:cond delay="0"/>
                                  </p:stCondLst>
                                  <p:childTnLst>
                                    <p:set>
                                      <p:cBhvr>
                                        <p:cTn id="166" dur="1" fill="hold">
                                          <p:stCondLst>
                                            <p:cond delay="0"/>
                                          </p:stCondLst>
                                        </p:cTn>
                                        <p:tgtEl>
                                          <p:spTgt spid="68"/>
                                        </p:tgtEl>
                                        <p:attrNameLst>
                                          <p:attrName>style.visibility</p:attrName>
                                        </p:attrNameLst>
                                      </p:cBhvr>
                                      <p:to>
                                        <p:strVal val="visible"/>
                                      </p:to>
                                    </p:set>
                                    <p:animEffect transition="in" filter="randombar(horizontal)">
                                      <p:cBhvr>
                                        <p:cTn id="167" dur="500"/>
                                        <p:tgtEl>
                                          <p:spTgt spid="68"/>
                                        </p:tgtEl>
                                      </p:cBhvr>
                                    </p:animEffect>
                                  </p:childTnLst>
                                </p:cTn>
                              </p:par>
                            </p:childTnLst>
                          </p:cTn>
                        </p:par>
                      </p:childTnLst>
                    </p:cTn>
                  </p:par>
                  <p:par>
                    <p:cTn id="168" fill="hold">
                      <p:stCondLst>
                        <p:cond delay="indefinite"/>
                      </p:stCondLst>
                      <p:childTnLst>
                        <p:par>
                          <p:cTn id="169" fill="hold">
                            <p:stCondLst>
                              <p:cond delay="0"/>
                            </p:stCondLst>
                            <p:childTnLst>
                              <p:par>
                                <p:cTn id="170" presetID="14" presetClass="entr" presetSubtype="10" fill="hold" grpId="0" nodeType="clickEffect">
                                  <p:stCondLst>
                                    <p:cond delay="0"/>
                                  </p:stCondLst>
                                  <p:childTnLst>
                                    <p:set>
                                      <p:cBhvr>
                                        <p:cTn id="171" dur="1" fill="hold">
                                          <p:stCondLst>
                                            <p:cond delay="0"/>
                                          </p:stCondLst>
                                        </p:cTn>
                                        <p:tgtEl>
                                          <p:spTgt spid="85"/>
                                        </p:tgtEl>
                                        <p:attrNameLst>
                                          <p:attrName>style.visibility</p:attrName>
                                        </p:attrNameLst>
                                      </p:cBhvr>
                                      <p:to>
                                        <p:strVal val="visible"/>
                                      </p:to>
                                    </p:set>
                                    <p:animEffect transition="in" filter="randombar(horizontal)">
                                      <p:cBhvr>
                                        <p:cTn id="172" dur="500"/>
                                        <p:tgtEl>
                                          <p:spTgt spid="85"/>
                                        </p:tgtEl>
                                      </p:cBhvr>
                                    </p:animEffect>
                                  </p:childTnLst>
                                </p:cTn>
                              </p:par>
                            </p:childTnLst>
                          </p:cTn>
                        </p:par>
                      </p:childTnLst>
                    </p:cTn>
                  </p:par>
                  <p:par>
                    <p:cTn id="173" fill="hold">
                      <p:stCondLst>
                        <p:cond delay="indefinite"/>
                      </p:stCondLst>
                      <p:childTnLst>
                        <p:par>
                          <p:cTn id="174" fill="hold">
                            <p:stCondLst>
                              <p:cond delay="0"/>
                            </p:stCondLst>
                            <p:childTnLst>
                              <p:par>
                                <p:cTn id="175" presetID="42" presetClass="entr" presetSubtype="0" fill="hold" nodeType="clickEffect">
                                  <p:stCondLst>
                                    <p:cond delay="0"/>
                                  </p:stCondLst>
                                  <p:childTnLst>
                                    <p:set>
                                      <p:cBhvr>
                                        <p:cTn id="176" dur="1" fill="hold">
                                          <p:stCondLst>
                                            <p:cond delay="0"/>
                                          </p:stCondLst>
                                        </p:cTn>
                                        <p:tgtEl>
                                          <p:spTgt spid="90"/>
                                        </p:tgtEl>
                                        <p:attrNameLst>
                                          <p:attrName>style.visibility</p:attrName>
                                        </p:attrNameLst>
                                      </p:cBhvr>
                                      <p:to>
                                        <p:strVal val="visible"/>
                                      </p:to>
                                    </p:set>
                                    <p:animEffect transition="in" filter="fade">
                                      <p:cBhvr>
                                        <p:cTn id="177" dur="1000"/>
                                        <p:tgtEl>
                                          <p:spTgt spid="90"/>
                                        </p:tgtEl>
                                      </p:cBhvr>
                                    </p:animEffect>
                                    <p:anim calcmode="lin" valueType="num">
                                      <p:cBhvr>
                                        <p:cTn id="178" dur="1000" fill="hold"/>
                                        <p:tgtEl>
                                          <p:spTgt spid="90"/>
                                        </p:tgtEl>
                                        <p:attrNameLst>
                                          <p:attrName>ppt_x</p:attrName>
                                        </p:attrNameLst>
                                      </p:cBhvr>
                                      <p:tavLst>
                                        <p:tav tm="0">
                                          <p:val>
                                            <p:strVal val="#ppt_x"/>
                                          </p:val>
                                        </p:tav>
                                        <p:tav tm="100000">
                                          <p:val>
                                            <p:strVal val="#ppt_x"/>
                                          </p:val>
                                        </p:tav>
                                      </p:tavLst>
                                    </p:anim>
                                    <p:anim calcmode="lin" valueType="num">
                                      <p:cBhvr>
                                        <p:cTn id="179" dur="1000" fill="hold"/>
                                        <p:tgtEl>
                                          <p:spTgt spid="90"/>
                                        </p:tgtEl>
                                        <p:attrNameLst>
                                          <p:attrName>ppt_y</p:attrName>
                                        </p:attrNameLst>
                                      </p:cBhvr>
                                      <p:tavLst>
                                        <p:tav tm="0">
                                          <p:val>
                                            <p:strVal val="#ppt_y+.1"/>
                                          </p:val>
                                        </p:tav>
                                        <p:tav tm="100000">
                                          <p:val>
                                            <p:strVal val="#ppt_y"/>
                                          </p:val>
                                        </p:tav>
                                      </p:tavLst>
                                    </p:anim>
                                  </p:childTnLst>
                                </p:cTn>
                              </p:par>
                            </p:childTnLst>
                          </p:cTn>
                        </p:par>
                      </p:childTnLst>
                    </p:cTn>
                  </p:par>
                  <p:par>
                    <p:cTn id="180" fill="hold">
                      <p:stCondLst>
                        <p:cond delay="indefinite"/>
                      </p:stCondLst>
                      <p:childTnLst>
                        <p:par>
                          <p:cTn id="181" fill="hold">
                            <p:stCondLst>
                              <p:cond delay="0"/>
                            </p:stCondLst>
                            <p:childTnLst>
                              <p:par>
                                <p:cTn id="182" presetID="42" presetClass="entr" presetSubtype="0" fill="hold" nodeType="clickEffect">
                                  <p:stCondLst>
                                    <p:cond delay="0"/>
                                  </p:stCondLst>
                                  <p:childTnLst>
                                    <p:set>
                                      <p:cBhvr>
                                        <p:cTn id="183" dur="1" fill="hold">
                                          <p:stCondLst>
                                            <p:cond delay="0"/>
                                          </p:stCondLst>
                                        </p:cTn>
                                        <p:tgtEl>
                                          <p:spTgt spid="87"/>
                                        </p:tgtEl>
                                        <p:attrNameLst>
                                          <p:attrName>style.visibility</p:attrName>
                                        </p:attrNameLst>
                                      </p:cBhvr>
                                      <p:to>
                                        <p:strVal val="visible"/>
                                      </p:to>
                                    </p:set>
                                    <p:animEffect transition="in" filter="fade">
                                      <p:cBhvr>
                                        <p:cTn id="184" dur="1000"/>
                                        <p:tgtEl>
                                          <p:spTgt spid="87"/>
                                        </p:tgtEl>
                                      </p:cBhvr>
                                    </p:animEffect>
                                    <p:anim calcmode="lin" valueType="num">
                                      <p:cBhvr>
                                        <p:cTn id="185" dur="1000" fill="hold"/>
                                        <p:tgtEl>
                                          <p:spTgt spid="87"/>
                                        </p:tgtEl>
                                        <p:attrNameLst>
                                          <p:attrName>ppt_x</p:attrName>
                                        </p:attrNameLst>
                                      </p:cBhvr>
                                      <p:tavLst>
                                        <p:tav tm="0">
                                          <p:val>
                                            <p:strVal val="#ppt_x"/>
                                          </p:val>
                                        </p:tav>
                                        <p:tav tm="100000">
                                          <p:val>
                                            <p:strVal val="#ppt_x"/>
                                          </p:val>
                                        </p:tav>
                                      </p:tavLst>
                                    </p:anim>
                                    <p:anim calcmode="lin" valueType="num">
                                      <p:cBhvr>
                                        <p:cTn id="186" dur="1000" fill="hold"/>
                                        <p:tgtEl>
                                          <p:spTgt spid="87"/>
                                        </p:tgtEl>
                                        <p:attrNameLst>
                                          <p:attrName>ppt_y</p:attrName>
                                        </p:attrNameLst>
                                      </p:cBhvr>
                                      <p:tavLst>
                                        <p:tav tm="0">
                                          <p:val>
                                            <p:strVal val="#ppt_y+.1"/>
                                          </p:val>
                                        </p:tav>
                                        <p:tav tm="100000">
                                          <p:val>
                                            <p:strVal val="#ppt_y"/>
                                          </p:val>
                                        </p:tav>
                                      </p:tavLst>
                                    </p:anim>
                                  </p:childTnLst>
                                </p:cTn>
                              </p:par>
                            </p:childTnLst>
                          </p:cTn>
                        </p:par>
                      </p:childTnLst>
                    </p:cTn>
                  </p:par>
                  <p:par>
                    <p:cTn id="187" fill="hold">
                      <p:stCondLst>
                        <p:cond delay="indefinite"/>
                      </p:stCondLst>
                      <p:childTnLst>
                        <p:par>
                          <p:cTn id="188" fill="hold">
                            <p:stCondLst>
                              <p:cond delay="0"/>
                            </p:stCondLst>
                            <p:childTnLst>
                              <p:par>
                                <p:cTn id="189" presetID="42" presetClass="entr" presetSubtype="0" fill="hold" nodeType="clickEffect">
                                  <p:stCondLst>
                                    <p:cond delay="0"/>
                                  </p:stCondLst>
                                  <p:childTnLst>
                                    <p:set>
                                      <p:cBhvr>
                                        <p:cTn id="190" dur="1" fill="hold">
                                          <p:stCondLst>
                                            <p:cond delay="0"/>
                                          </p:stCondLst>
                                        </p:cTn>
                                        <p:tgtEl>
                                          <p:spTgt spid="88"/>
                                        </p:tgtEl>
                                        <p:attrNameLst>
                                          <p:attrName>style.visibility</p:attrName>
                                        </p:attrNameLst>
                                      </p:cBhvr>
                                      <p:to>
                                        <p:strVal val="visible"/>
                                      </p:to>
                                    </p:set>
                                    <p:animEffect transition="in" filter="fade">
                                      <p:cBhvr>
                                        <p:cTn id="191" dur="1000"/>
                                        <p:tgtEl>
                                          <p:spTgt spid="88"/>
                                        </p:tgtEl>
                                      </p:cBhvr>
                                    </p:animEffect>
                                    <p:anim calcmode="lin" valueType="num">
                                      <p:cBhvr>
                                        <p:cTn id="192" dur="1000" fill="hold"/>
                                        <p:tgtEl>
                                          <p:spTgt spid="88"/>
                                        </p:tgtEl>
                                        <p:attrNameLst>
                                          <p:attrName>ppt_x</p:attrName>
                                        </p:attrNameLst>
                                      </p:cBhvr>
                                      <p:tavLst>
                                        <p:tav tm="0">
                                          <p:val>
                                            <p:strVal val="#ppt_x"/>
                                          </p:val>
                                        </p:tav>
                                        <p:tav tm="100000">
                                          <p:val>
                                            <p:strVal val="#ppt_x"/>
                                          </p:val>
                                        </p:tav>
                                      </p:tavLst>
                                    </p:anim>
                                    <p:anim calcmode="lin" valueType="num">
                                      <p:cBhvr>
                                        <p:cTn id="193" dur="1000" fill="hold"/>
                                        <p:tgtEl>
                                          <p:spTgt spid="88"/>
                                        </p:tgtEl>
                                        <p:attrNameLst>
                                          <p:attrName>ppt_y</p:attrName>
                                        </p:attrNameLst>
                                      </p:cBhvr>
                                      <p:tavLst>
                                        <p:tav tm="0">
                                          <p:val>
                                            <p:strVal val="#ppt_y+.1"/>
                                          </p:val>
                                        </p:tav>
                                        <p:tav tm="100000">
                                          <p:val>
                                            <p:strVal val="#ppt_y"/>
                                          </p:val>
                                        </p:tav>
                                      </p:tavLst>
                                    </p:anim>
                                  </p:childTnLst>
                                </p:cTn>
                              </p:par>
                            </p:childTnLst>
                          </p:cTn>
                        </p:par>
                      </p:childTnLst>
                    </p:cTn>
                  </p:par>
                  <p:par>
                    <p:cTn id="194" fill="hold">
                      <p:stCondLst>
                        <p:cond delay="indefinite"/>
                      </p:stCondLst>
                      <p:childTnLst>
                        <p:par>
                          <p:cTn id="195" fill="hold">
                            <p:stCondLst>
                              <p:cond delay="0"/>
                            </p:stCondLst>
                            <p:childTnLst>
                              <p:par>
                                <p:cTn id="196" presetID="0" presetClass="path" presetSubtype="0" accel="50000" decel="50000" fill="hold" nodeType="clickEffect">
                                  <p:stCondLst>
                                    <p:cond delay="0"/>
                                  </p:stCondLst>
                                  <p:childTnLst>
                                    <p:animMotion origin="layout" path="M 5E-6 -3.7037E-7 L 5E-6 0.00023 C 0.00131 -0.0044 0.00118 -0.00694 0.00417 -0.00995 C 0.00482 -0.01088 0.00586 -0.01157 0.00678 -0.01227 C 0.0073 -0.01296 0.00756 -0.01412 0.00847 -0.01458 C 0.00925 -0.01505 0.01068 -0.01505 0.01185 -0.01528 C 0.01576 -0.01782 0.01264 -0.0162 0.01771 -0.01759 C 0.01941 -0.01806 0.02097 -0.01875 0.02279 -0.01921 C 0.02396 -0.01944 0.02501 -0.01968 0.02618 -0.01991 C 0.02787 -0.02037 0.02943 -0.0213 0.03126 -0.0213 L 0.03972 -0.02222 C 0.04063 -0.02268 0.04128 -0.02338 0.04232 -0.02361 C 0.04441 -0.02454 0.04909 -0.02523 0.04909 -0.025 C 0.05014 -0.02593 0.05118 -0.02708 0.05248 -0.02755 C 0.05443 -0.02847 0.05834 -0.0294 0.06094 -0.02986 C 0.06172 -0.03032 0.06237 -0.03102 0.06342 -0.03125 C 0.06472 -0.03194 0.06615 -0.03241 0.06771 -0.03287 C 0.07071 -0.0338 0.0767 -0.03403 0.07943 -0.03426 C 0.08321 -0.03403 0.08685 -0.03403 0.0905 -0.03356 C 0.09714 -0.03287 0.09076 -0.0331 0.09649 -0.03218 C 0.09857 -0.03194 0.10092 -0.03148 0.10326 -0.03125 C 0.10352 -0.03009 0.10352 -0.0287 0.10404 -0.02755 C 0.10456 -0.02616 0.10704 -0.02384 0.10834 -0.02292 C 0.10977 -0.02199 0.11342 -0.01991 0.11342 -0.01968 C 0.11511 -0.01759 0.11602 -0.01481 0.11928 -0.01366 C 0.12058 -0.01343 0.12214 -0.01319 0.12357 -0.01296 C 0.12409 -0.01227 0.12474 -0.01157 0.12527 -0.01065 C 0.12592 -0.00926 0.12631 -0.00764 0.12696 -0.00602 C 0.12774 -0.00347 0.12709 -0.0044 0.12865 -0.00301 " pathEditMode="relative" rAng="0" ptsTypes="AAAAAAAAAAAAAAAAAAAAAAAAAAAAA">
                                      <p:cBhvr>
                                        <p:cTn id="197" dur="2000" fill="hold"/>
                                        <p:tgtEl>
                                          <p:spTgt spid="88"/>
                                        </p:tgtEl>
                                        <p:attrNameLst>
                                          <p:attrName>ppt_x</p:attrName>
                                          <p:attrName>ppt_y</p:attrName>
                                        </p:attrNameLst>
                                      </p:cBhvr>
                                      <p:rCtr x="6432" y="-1713"/>
                                    </p:animMotion>
                                  </p:childTnLst>
                                </p:cTn>
                              </p:par>
                            </p:childTnLst>
                          </p:cTn>
                        </p:par>
                      </p:childTnLst>
                    </p:cTn>
                  </p:par>
                  <p:par>
                    <p:cTn id="198" fill="hold">
                      <p:stCondLst>
                        <p:cond delay="indefinite"/>
                      </p:stCondLst>
                      <p:childTnLst>
                        <p:par>
                          <p:cTn id="199" fill="hold">
                            <p:stCondLst>
                              <p:cond delay="0"/>
                            </p:stCondLst>
                            <p:childTnLst>
                              <p:par>
                                <p:cTn id="200" presetID="2" presetClass="entr" presetSubtype="4" fill="hold" nodeType="clickEffect">
                                  <p:stCondLst>
                                    <p:cond delay="0"/>
                                  </p:stCondLst>
                                  <p:childTnLst>
                                    <p:set>
                                      <p:cBhvr>
                                        <p:cTn id="201" dur="1" fill="hold">
                                          <p:stCondLst>
                                            <p:cond delay="0"/>
                                          </p:stCondLst>
                                        </p:cTn>
                                        <p:tgtEl>
                                          <p:spTgt spid="89"/>
                                        </p:tgtEl>
                                        <p:attrNameLst>
                                          <p:attrName>style.visibility</p:attrName>
                                        </p:attrNameLst>
                                      </p:cBhvr>
                                      <p:to>
                                        <p:strVal val="visible"/>
                                      </p:to>
                                    </p:set>
                                    <p:anim calcmode="lin" valueType="num">
                                      <p:cBhvr additive="base">
                                        <p:cTn id="202" dur="500" fill="hold"/>
                                        <p:tgtEl>
                                          <p:spTgt spid="89"/>
                                        </p:tgtEl>
                                        <p:attrNameLst>
                                          <p:attrName>ppt_x</p:attrName>
                                        </p:attrNameLst>
                                      </p:cBhvr>
                                      <p:tavLst>
                                        <p:tav tm="0">
                                          <p:val>
                                            <p:strVal val="#ppt_x"/>
                                          </p:val>
                                        </p:tav>
                                        <p:tav tm="100000">
                                          <p:val>
                                            <p:strVal val="#ppt_x"/>
                                          </p:val>
                                        </p:tav>
                                      </p:tavLst>
                                    </p:anim>
                                    <p:anim calcmode="lin" valueType="num">
                                      <p:cBhvr additive="base">
                                        <p:cTn id="203" dur="500" fill="hold"/>
                                        <p:tgtEl>
                                          <p:spTgt spid="89"/>
                                        </p:tgtEl>
                                        <p:attrNameLst>
                                          <p:attrName>ppt_y</p:attrName>
                                        </p:attrNameLst>
                                      </p:cBhvr>
                                      <p:tavLst>
                                        <p:tav tm="0">
                                          <p:val>
                                            <p:strVal val="1+#ppt_h/2"/>
                                          </p:val>
                                        </p:tav>
                                        <p:tav tm="100000">
                                          <p:val>
                                            <p:strVal val="#ppt_y"/>
                                          </p:val>
                                        </p:tav>
                                      </p:tavLst>
                                    </p:anim>
                                  </p:childTnLst>
                                </p:cTn>
                              </p:par>
                            </p:childTnLst>
                          </p:cTn>
                        </p:par>
                      </p:childTnLst>
                    </p:cTn>
                  </p:par>
                  <p:par>
                    <p:cTn id="204" fill="hold">
                      <p:stCondLst>
                        <p:cond delay="indefinite"/>
                      </p:stCondLst>
                      <p:childTnLst>
                        <p:par>
                          <p:cTn id="205" fill="hold">
                            <p:stCondLst>
                              <p:cond delay="0"/>
                            </p:stCondLst>
                            <p:childTnLst>
                              <p:par>
                                <p:cTn id="206" presetID="0" presetClass="path" presetSubtype="0" accel="50000" decel="50000" fill="hold" nodeType="clickEffect">
                                  <p:stCondLst>
                                    <p:cond delay="0"/>
                                  </p:stCondLst>
                                  <p:childTnLst>
                                    <p:animMotion origin="layout" path="M -0.02995 0.04375 L -0.02995 0.04375 C -0.02774 0.04792 -0.02096 0.06018 -0.01823 0.06319 C -0.0151 0.06667 -0.01172 0.06944 -0.00807 0.07153 C 0.0095 0.08194 0.0138 0.08055 0.03333 0.08403 L 0.05052 0.07569 C 0.05729 0.07268 0.06172 0.07106 0.06849 0.06875 C 0.06224 0.06504 0.05625 0.05787 0.04974 0.05764 C -0.03802 0.05602 -0.01367 0.06342 0.01302 0.07569 C -0.03698 0.09792 -0.0155 0.10069 0.01927 -0.0382 C 0.02344 -0.03634 0.03359 -0.03935 0.03177 -0.03264 C 0.01654 0.02338 0.01289 0.01042 0.00286 -0.00764 C 0.00365 0.00116 0.00521 0.00995 0.00521 0.01875 C 0.00521 0.02268 0.00338 0.01157 0.00286 0.00764 C 0.00104 -0.00509 -0.00026 -0.01829 -0.00182 -0.03125 L 0.00052 -0.05185 " pathEditMode="relative" ptsTypes="AAAAAAAAAAAAAAAA">
                                      <p:cBhvr>
                                        <p:cTn id="207" dur="2000" fill="hold"/>
                                        <p:tgtEl>
                                          <p:spTgt spid="89"/>
                                        </p:tgtEl>
                                        <p:attrNameLst>
                                          <p:attrName>ppt_x</p:attrName>
                                          <p:attrName>ppt_y</p:attrName>
                                        </p:attrNameLst>
                                      </p:cBhvr>
                                    </p:animMotion>
                                  </p:childTnLst>
                                </p:cTn>
                              </p:par>
                            </p:childTnLst>
                          </p:cTn>
                        </p:par>
                      </p:childTnLst>
                    </p:cTn>
                  </p:par>
                  <p:par>
                    <p:cTn id="208" fill="hold">
                      <p:stCondLst>
                        <p:cond delay="indefinite"/>
                      </p:stCondLst>
                      <p:childTnLst>
                        <p:par>
                          <p:cTn id="209" fill="hold">
                            <p:stCondLst>
                              <p:cond delay="0"/>
                            </p:stCondLst>
                            <p:childTnLst>
                              <p:par>
                                <p:cTn id="210" presetID="14" presetClass="entr" presetSubtype="10" fill="hold" grpId="0" nodeType="clickEffect">
                                  <p:stCondLst>
                                    <p:cond delay="0"/>
                                  </p:stCondLst>
                                  <p:childTnLst>
                                    <p:set>
                                      <p:cBhvr>
                                        <p:cTn id="211" dur="1" fill="hold">
                                          <p:stCondLst>
                                            <p:cond delay="0"/>
                                          </p:stCondLst>
                                        </p:cTn>
                                        <p:tgtEl>
                                          <p:spTgt spid="82"/>
                                        </p:tgtEl>
                                        <p:attrNameLst>
                                          <p:attrName>style.visibility</p:attrName>
                                        </p:attrNameLst>
                                      </p:cBhvr>
                                      <p:to>
                                        <p:strVal val="visible"/>
                                      </p:to>
                                    </p:set>
                                    <p:animEffect transition="in" filter="randombar(horizontal)">
                                      <p:cBhvr>
                                        <p:cTn id="212" dur="500"/>
                                        <p:tgtEl>
                                          <p:spTgt spid="82"/>
                                        </p:tgtEl>
                                      </p:cBhvr>
                                    </p:animEffect>
                                  </p:childTnLst>
                                </p:cTn>
                              </p:par>
                              <p:par>
                                <p:cTn id="213" presetID="14" presetClass="entr" presetSubtype="10" fill="hold" grpId="0" nodeType="withEffect">
                                  <p:stCondLst>
                                    <p:cond delay="0"/>
                                  </p:stCondLst>
                                  <p:childTnLst>
                                    <p:set>
                                      <p:cBhvr>
                                        <p:cTn id="214" dur="1" fill="hold">
                                          <p:stCondLst>
                                            <p:cond delay="0"/>
                                          </p:stCondLst>
                                        </p:cTn>
                                        <p:tgtEl>
                                          <p:spTgt spid="83"/>
                                        </p:tgtEl>
                                        <p:attrNameLst>
                                          <p:attrName>style.visibility</p:attrName>
                                        </p:attrNameLst>
                                      </p:cBhvr>
                                      <p:to>
                                        <p:strVal val="visible"/>
                                      </p:to>
                                    </p:set>
                                    <p:animEffect transition="in" filter="randombar(horizontal)">
                                      <p:cBhvr>
                                        <p:cTn id="215" dur="500"/>
                                        <p:tgtEl>
                                          <p:spTgt spid="83"/>
                                        </p:tgtEl>
                                      </p:cBhvr>
                                    </p:animEffect>
                                  </p:childTnLst>
                                </p:cTn>
                              </p:par>
                              <p:par>
                                <p:cTn id="216" presetID="14" presetClass="entr" presetSubtype="10" fill="hold" grpId="0" nodeType="withEffect">
                                  <p:stCondLst>
                                    <p:cond delay="0"/>
                                  </p:stCondLst>
                                  <p:childTnLst>
                                    <p:set>
                                      <p:cBhvr>
                                        <p:cTn id="217" dur="1" fill="hold">
                                          <p:stCondLst>
                                            <p:cond delay="0"/>
                                          </p:stCondLst>
                                        </p:cTn>
                                        <p:tgtEl>
                                          <p:spTgt spid="84"/>
                                        </p:tgtEl>
                                        <p:attrNameLst>
                                          <p:attrName>style.visibility</p:attrName>
                                        </p:attrNameLst>
                                      </p:cBhvr>
                                      <p:to>
                                        <p:strVal val="visible"/>
                                      </p:to>
                                    </p:set>
                                    <p:animEffect transition="in" filter="randombar(horizontal)">
                                      <p:cBhvr>
                                        <p:cTn id="218" dur="500"/>
                                        <p:tgtEl>
                                          <p:spTgt spid="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26" grpId="0"/>
      <p:bldP spid="53" grpId="0"/>
      <p:bldP spid="54" grpId="0"/>
      <p:bldP spid="55" grpId="0"/>
      <p:bldP spid="56" grpId="0"/>
      <p:bldP spid="65" grpId="0"/>
      <p:bldP spid="66" grpId="0"/>
      <p:bldP spid="67" grpId="0"/>
      <p:bldP spid="68" grpId="0"/>
      <p:bldP spid="69" grpId="0"/>
      <p:bldP spid="70" grpId="0"/>
      <p:bldP spid="73" grpId="0"/>
      <p:bldP spid="80" grpId="0"/>
      <p:bldP spid="82" grpId="0"/>
      <p:bldP spid="83" grpId="0"/>
      <p:bldP spid="84" grpId="0"/>
      <p:bldP spid="8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47F084F3-1C7C-4817-A049-37D1B9D9D4D5}"/>
              </a:ext>
            </a:extLst>
          </p:cNvPr>
          <p:cNvGrpSpPr/>
          <p:nvPr/>
        </p:nvGrpSpPr>
        <p:grpSpPr>
          <a:xfrm>
            <a:off x="6552415" y="716453"/>
            <a:ext cx="4521469" cy="5737378"/>
            <a:chOff x="6552415" y="716453"/>
            <a:chExt cx="4521469" cy="5737378"/>
          </a:xfrm>
        </p:grpSpPr>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7DFFD5A9-EFBD-46AC-BDAF-D52AEDED8C0E}"/>
                    </a:ext>
                  </a:extLst>
                </p:cNvPr>
                <p:cNvSpPr txBox="1"/>
                <p:nvPr/>
              </p:nvSpPr>
              <p:spPr>
                <a:xfrm>
                  <a:off x="6749540" y="1544657"/>
                  <a:ext cx="3560398" cy="276999"/>
                </a:xfrm>
                <a:prstGeom prst="rect">
                  <a:avLst/>
                </a:prstGeom>
                <a:noFill/>
              </p:spPr>
              <p:txBody>
                <a:bodyPr wrap="none" lIns="0" tIns="0" rIns="0" bIns="0" rtlCol="0">
                  <a:spAutoFit/>
                </a:bodyPr>
                <a:lstStyle/>
                <a:p>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1</m:t>
                          </m:r>
                          <m:r>
                            <a:rPr lang="en-US" b="0" i="1" smtClean="0">
                              <a:latin typeface="Cambria Math" panose="02040503050406030204" pitchFamily="18" charset="0"/>
                            </a:rPr>
                            <m:t>𝑂𝑁</m:t>
                          </m:r>
                        </m:sub>
                      </m:sSub>
                      <m:r>
                        <a:rPr lang="en-US" b="0" i="0" smtClean="0">
                          <a:latin typeface="Cambria Math" panose="02040503050406030204" pitchFamily="18" charset="0"/>
                        </a:rPr>
                        <m:t> </m:t>
                      </m:r>
                    </m:oMath>
                  </a14:m>
                  <a:r>
                    <a:rPr lang="en-US" dirty="0">
                      <a:sym typeface="Wingdings" panose="05000000000000000000" pitchFamily="2" charset="2"/>
                    </a:rPr>
                    <a:t></a:t>
                  </a:r>
                  <a14:m>
                    <m:oMath xmlns:m="http://schemas.openxmlformats.org/officeDocument/2006/math">
                      <m:sSub>
                        <m:sSubPr>
                          <m:ctrlPr>
                            <a:rPr lang="en-US" i="1" smtClean="0">
                              <a:latin typeface="Cambria Math" panose="02040503050406030204" pitchFamily="18" charset="0"/>
                              <a:sym typeface="Wingdings" panose="05000000000000000000" pitchFamily="2" charset="2"/>
                            </a:rPr>
                          </m:ctrlPr>
                        </m:sSubPr>
                        <m:e>
                          <m:r>
                            <a:rPr lang="en-US" b="0" i="1" smtClean="0">
                              <a:latin typeface="Cambria Math" panose="02040503050406030204" pitchFamily="18" charset="0"/>
                              <a:sym typeface="Wingdings" panose="05000000000000000000" pitchFamily="2" charset="2"/>
                            </a:rPr>
                            <m:t>  </m:t>
                          </m:r>
                          <m:r>
                            <a:rPr lang="en-US" b="0" i="1" smtClean="0">
                              <a:latin typeface="Cambria Math" panose="02040503050406030204" pitchFamily="18" charset="0"/>
                              <a:sym typeface="Wingdings" panose="05000000000000000000" pitchFamily="2" charset="2"/>
                            </a:rPr>
                            <m:t>𝑚𝑅𝑁𝐴</m:t>
                          </m:r>
                        </m:e>
                        <m:sub>
                          <m:r>
                            <a:rPr lang="en-US" b="0" i="1" smtClean="0">
                              <a:latin typeface="Cambria Math" panose="02040503050406030204" pitchFamily="18" charset="0"/>
                              <a:sym typeface="Wingdings" panose="05000000000000000000" pitchFamily="2" charset="2"/>
                            </a:rPr>
                            <m:t>1</m:t>
                          </m:r>
                        </m:sub>
                      </m:sSub>
                    </m:oMath>
                  </a14:m>
                  <a:r>
                    <a:rPr lang="en-US" dirty="0"/>
                    <a:t>  (rate constant = K1)</a:t>
                  </a:r>
                </a:p>
              </p:txBody>
            </p:sp>
          </mc:Choice>
          <mc:Fallback xmlns="">
            <p:sp>
              <p:nvSpPr>
                <p:cNvPr id="12" name="TextBox 11">
                  <a:extLst>
                    <a:ext uri="{FF2B5EF4-FFF2-40B4-BE49-F238E27FC236}">
                      <a16:creationId xmlns:a16="http://schemas.microsoft.com/office/drawing/2014/main" id="{7DFFD5A9-EFBD-46AC-BDAF-D52AEDED8C0E}"/>
                    </a:ext>
                  </a:extLst>
                </p:cNvPr>
                <p:cNvSpPr txBox="1">
                  <a:spLocks noRot="1" noChangeAspect="1" noMove="1" noResize="1" noEditPoints="1" noAdjustHandles="1" noChangeArrowheads="1" noChangeShapeType="1" noTextEdit="1"/>
                </p:cNvSpPr>
                <p:nvPr/>
              </p:nvSpPr>
              <p:spPr>
                <a:xfrm>
                  <a:off x="6749540" y="1544657"/>
                  <a:ext cx="3560398" cy="276999"/>
                </a:xfrm>
                <a:prstGeom prst="rect">
                  <a:avLst/>
                </a:prstGeom>
                <a:blipFill>
                  <a:blip r:embed="rId3"/>
                  <a:stretch>
                    <a:fillRect l="-2397" t="-30435" r="-3425" b="-5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D827003E-3921-4C2C-A19F-D327E526A1B2}"/>
                    </a:ext>
                  </a:extLst>
                </p:cNvPr>
                <p:cNvSpPr txBox="1"/>
                <p:nvPr/>
              </p:nvSpPr>
              <p:spPr>
                <a:xfrm>
                  <a:off x="6749540" y="1821656"/>
                  <a:ext cx="3518143" cy="276999"/>
                </a:xfrm>
                <a:prstGeom prst="rect">
                  <a:avLst/>
                </a:prstGeom>
                <a:noFill/>
              </p:spPr>
              <p:txBody>
                <a:bodyPr wrap="none" lIns="0" tIns="0" rIns="0" bIns="0" rtlCol="0">
                  <a:spAutoFit/>
                </a:bodyPr>
                <a:lstStyle/>
                <a:p>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2</m:t>
                          </m:r>
                          <m:r>
                            <a:rPr lang="en-US" b="0" i="1" smtClean="0">
                              <a:latin typeface="Cambria Math" panose="02040503050406030204" pitchFamily="18" charset="0"/>
                            </a:rPr>
                            <m:t>𝑂𝑁</m:t>
                          </m:r>
                        </m:sub>
                      </m:sSub>
                      <m:r>
                        <a:rPr lang="en-US" b="0" i="0" smtClean="0">
                          <a:latin typeface="Cambria Math" panose="02040503050406030204" pitchFamily="18" charset="0"/>
                        </a:rPr>
                        <m:t> </m:t>
                      </m:r>
                    </m:oMath>
                  </a14:m>
                  <a:r>
                    <a:rPr lang="en-US" dirty="0">
                      <a:sym typeface="Wingdings" panose="05000000000000000000" pitchFamily="2" charset="2"/>
                    </a:rPr>
                    <a:t></a:t>
                  </a:r>
                  <a14:m>
                    <m:oMath xmlns:m="http://schemas.openxmlformats.org/officeDocument/2006/math">
                      <m:sSub>
                        <m:sSubPr>
                          <m:ctrlPr>
                            <a:rPr lang="en-US" i="1" smtClean="0">
                              <a:latin typeface="Cambria Math" panose="02040503050406030204" pitchFamily="18" charset="0"/>
                              <a:sym typeface="Wingdings" panose="05000000000000000000" pitchFamily="2" charset="2"/>
                            </a:rPr>
                          </m:ctrlPr>
                        </m:sSubPr>
                        <m:e>
                          <m:r>
                            <a:rPr lang="en-US" b="0" i="1" smtClean="0">
                              <a:latin typeface="Cambria Math" panose="02040503050406030204" pitchFamily="18" charset="0"/>
                              <a:sym typeface="Wingdings" panose="05000000000000000000" pitchFamily="2" charset="2"/>
                            </a:rPr>
                            <m:t>  </m:t>
                          </m:r>
                          <m:r>
                            <a:rPr lang="en-US" b="0" i="1" smtClean="0">
                              <a:latin typeface="Cambria Math" panose="02040503050406030204" pitchFamily="18" charset="0"/>
                              <a:sym typeface="Wingdings" panose="05000000000000000000" pitchFamily="2" charset="2"/>
                            </a:rPr>
                            <m:t>𝑚𝑅𝑁𝐴</m:t>
                          </m:r>
                        </m:e>
                        <m:sub>
                          <m:r>
                            <a:rPr lang="en-US" b="0" i="1" smtClean="0">
                              <a:latin typeface="Cambria Math" panose="02040503050406030204" pitchFamily="18" charset="0"/>
                              <a:sym typeface="Wingdings" panose="05000000000000000000" pitchFamily="2" charset="2"/>
                            </a:rPr>
                            <m:t>2</m:t>
                          </m:r>
                        </m:sub>
                      </m:sSub>
                    </m:oMath>
                  </a14:m>
                  <a:r>
                    <a:rPr lang="en-US" dirty="0"/>
                    <a:t> (rate constant = K2)</a:t>
                  </a:r>
                </a:p>
              </p:txBody>
            </p:sp>
          </mc:Choice>
          <mc:Fallback xmlns="">
            <p:sp>
              <p:nvSpPr>
                <p:cNvPr id="13" name="TextBox 12">
                  <a:extLst>
                    <a:ext uri="{FF2B5EF4-FFF2-40B4-BE49-F238E27FC236}">
                      <a16:creationId xmlns:a16="http://schemas.microsoft.com/office/drawing/2014/main" id="{D827003E-3921-4C2C-A19F-D327E526A1B2}"/>
                    </a:ext>
                  </a:extLst>
                </p:cNvPr>
                <p:cNvSpPr txBox="1">
                  <a:spLocks noRot="1" noChangeAspect="1" noMove="1" noResize="1" noEditPoints="1" noAdjustHandles="1" noChangeArrowheads="1" noChangeShapeType="1" noTextEdit="1"/>
                </p:cNvSpPr>
                <p:nvPr/>
              </p:nvSpPr>
              <p:spPr>
                <a:xfrm>
                  <a:off x="6749540" y="1821656"/>
                  <a:ext cx="3518143" cy="276999"/>
                </a:xfrm>
                <a:prstGeom prst="rect">
                  <a:avLst/>
                </a:prstGeom>
                <a:blipFill>
                  <a:blip r:embed="rId4"/>
                  <a:stretch>
                    <a:fillRect l="-2426" t="-31111" r="-3466" b="-51111"/>
                  </a:stretch>
                </a:blipFill>
              </p:spPr>
              <p:txBody>
                <a:bodyPr/>
                <a:lstStyle/>
                <a:p>
                  <a:r>
                    <a:rPr lang="en-US">
                      <a:noFill/>
                    </a:rPr>
                    <a:t> </a:t>
                  </a:r>
                </a:p>
              </p:txBody>
            </p:sp>
          </mc:Fallback>
        </mc:AlternateContent>
        <p:sp>
          <p:nvSpPr>
            <p:cNvPr id="26" name="TextBox 25">
              <a:extLst>
                <a:ext uri="{FF2B5EF4-FFF2-40B4-BE49-F238E27FC236}">
                  <a16:creationId xmlns:a16="http://schemas.microsoft.com/office/drawing/2014/main" id="{F70E94A5-226C-4F28-B76C-3B9C2B104BAE}"/>
                </a:ext>
              </a:extLst>
            </p:cNvPr>
            <p:cNvSpPr txBox="1"/>
            <p:nvPr/>
          </p:nvSpPr>
          <p:spPr>
            <a:xfrm>
              <a:off x="7200990" y="1166917"/>
              <a:ext cx="2655022" cy="369332"/>
            </a:xfrm>
            <a:prstGeom prst="rect">
              <a:avLst/>
            </a:prstGeom>
            <a:noFill/>
          </p:spPr>
          <p:txBody>
            <a:bodyPr wrap="none" rtlCol="0">
              <a:spAutoFit/>
            </a:bodyPr>
            <a:lstStyle/>
            <a:p>
              <a:r>
                <a:rPr lang="en-US" u="sng" dirty="0"/>
                <a:t>Transcription: DNA to RNA</a:t>
              </a:r>
            </a:p>
          </p:txBody>
        </p:sp>
        <p:sp>
          <p:nvSpPr>
            <p:cNvPr id="35" name="TextBox 34">
              <a:extLst>
                <a:ext uri="{FF2B5EF4-FFF2-40B4-BE49-F238E27FC236}">
                  <a16:creationId xmlns:a16="http://schemas.microsoft.com/office/drawing/2014/main" id="{D4A01AF7-3D86-4618-B26F-2C31B0F797D2}"/>
                </a:ext>
              </a:extLst>
            </p:cNvPr>
            <p:cNvSpPr txBox="1"/>
            <p:nvPr/>
          </p:nvSpPr>
          <p:spPr>
            <a:xfrm>
              <a:off x="6552415" y="716453"/>
              <a:ext cx="3952172" cy="461665"/>
            </a:xfrm>
            <a:prstGeom prst="rect">
              <a:avLst/>
            </a:prstGeom>
            <a:noFill/>
          </p:spPr>
          <p:txBody>
            <a:bodyPr wrap="none" rtlCol="0">
              <a:spAutoFit/>
            </a:bodyPr>
            <a:lstStyle/>
            <a:p>
              <a:r>
                <a:rPr lang="en-US" sz="2400" u="sng" dirty="0"/>
                <a:t>MATHEMATICAL DESCRIPTION</a:t>
              </a:r>
            </a:p>
          </p:txBody>
        </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8442130D-1C44-481D-9689-7C53C248B142}"/>
                    </a:ext>
                  </a:extLst>
                </p:cNvPr>
                <p:cNvSpPr txBox="1"/>
                <p:nvPr/>
              </p:nvSpPr>
              <p:spPr>
                <a:xfrm>
                  <a:off x="6749540" y="2990352"/>
                  <a:ext cx="4045851" cy="276999"/>
                </a:xfrm>
                <a:prstGeom prst="rect">
                  <a:avLst/>
                </a:prstGeom>
                <a:noFill/>
              </p:spPr>
              <p:txBody>
                <a:bodyPr wrap="none" lIns="0" tIns="0" rIns="0" bIns="0" rtlCol="0">
                  <a:spAutoFit/>
                </a:bodyPr>
                <a:lstStyle/>
                <a:p>
                  <a14:m>
                    <m:oMath xmlns:m="http://schemas.openxmlformats.org/officeDocument/2006/math">
                      <m:sSub>
                        <m:sSubPr>
                          <m:ctrlPr>
                            <a:rPr lang="en-US" i="1" smtClean="0">
                              <a:latin typeface="Cambria Math" panose="02040503050406030204" pitchFamily="18" charset="0"/>
                              <a:sym typeface="Wingdings" panose="05000000000000000000" pitchFamily="2" charset="2"/>
                            </a:rPr>
                          </m:ctrlPr>
                        </m:sSubPr>
                        <m:e>
                          <m:r>
                            <a:rPr lang="en-US" b="0" i="1" smtClean="0">
                              <a:latin typeface="Cambria Math" panose="02040503050406030204" pitchFamily="18" charset="0"/>
                              <a:sym typeface="Wingdings" panose="05000000000000000000" pitchFamily="2" charset="2"/>
                            </a:rPr>
                            <m:t>𝑚𝑅𝑁𝐴</m:t>
                          </m:r>
                        </m:e>
                        <m:sub>
                          <m:r>
                            <a:rPr lang="en-US" b="0" i="1" smtClean="0">
                              <a:latin typeface="Cambria Math" panose="02040503050406030204" pitchFamily="18" charset="0"/>
                              <a:sym typeface="Wingdings" panose="05000000000000000000" pitchFamily="2" charset="2"/>
                            </a:rPr>
                            <m:t>2</m:t>
                          </m:r>
                        </m:sub>
                      </m:sSub>
                    </m:oMath>
                  </a14:m>
                  <a:r>
                    <a:rPr lang="en-US" dirty="0"/>
                    <a:t> </a:t>
                  </a:r>
                  <a:r>
                    <a:rPr lang="en-US" dirty="0">
                      <a:sym typeface="Wingdings" panose="05000000000000000000" pitchFamily="2" charset="2"/>
                    </a:rPr>
                    <a:t> V + </a:t>
                  </a:r>
                  <a14:m>
                    <m:oMath xmlns:m="http://schemas.openxmlformats.org/officeDocument/2006/math">
                      <m:sSub>
                        <m:sSubPr>
                          <m:ctrlPr>
                            <a:rPr lang="en-US" i="1">
                              <a:latin typeface="Cambria Math" panose="02040503050406030204" pitchFamily="18" charset="0"/>
                              <a:sym typeface="Wingdings" panose="05000000000000000000" pitchFamily="2" charset="2"/>
                            </a:rPr>
                          </m:ctrlPr>
                        </m:sSubPr>
                        <m:e>
                          <m:r>
                            <a:rPr lang="en-US" i="1">
                              <a:latin typeface="Cambria Math" panose="02040503050406030204" pitchFamily="18" charset="0"/>
                              <a:sym typeface="Wingdings" panose="05000000000000000000" pitchFamily="2" charset="2"/>
                            </a:rPr>
                            <m:t>𝑚𝑅𝑁𝐴</m:t>
                          </m:r>
                        </m:e>
                        <m:sub>
                          <m:r>
                            <a:rPr lang="en-US" i="1">
                              <a:latin typeface="Cambria Math" panose="02040503050406030204" pitchFamily="18" charset="0"/>
                              <a:sym typeface="Wingdings" panose="05000000000000000000" pitchFamily="2" charset="2"/>
                            </a:rPr>
                            <m:t>2</m:t>
                          </m:r>
                        </m:sub>
                      </m:sSub>
                      <m:r>
                        <m:rPr>
                          <m:nor/>
                        </m:rPr>
                        <a:rPr lang="en-US" dirty="0"/>
                        <m:t>(</m:t>
                      </m:r>
                      <m:r>
                        <m:rPr>
                          <m:nor/>
                        </m:rPr>
                        <a:rPr lang="en-US" dirty="0"/>
                        <m:t>rate</m:t>
                      </m:r>
                      <m:r>
                        <m:rPr>
                          <m:nor/>
                        </m:rPr>
                        <a:rPr lang="en-US" dirty="0"/>
                        <m:t> </m:t>
                      </m:r>
                      <m:r>
                        <m:rPr>
                          <m:nor/>
                        </m:rPr>
                        <a:rPr lang="en-US" dirty="0"/>
                        <m:t>constant</m:t>
                      </m:r>
                      <m:r>
                        <m:rPr>
                          <m:nor/>
                        </m:rPr>
                        <a:rPr lang="en-US" dirty="0"/>
                        <m:t> = </m:t>
                      </m:r>
                      <m:r>
                        <m:rPr>
                          <m:nor/>
                        </m:rPr>
                        <a:rPr lang="en-US" dirty="0"/>
                        <m:t>K</m:t>
                      </m:r>
                      <m:r>
                        <m:rPr>
                          <m:nor/>
                        </m:rPr>
                        <a:rPr lang="en-US" b="0" i="0" dirty="0" smtClean="0"/>
                        <m:t>4</m:t>
                      </m:r>
                      <m:r>
                        <m:rPr>
                          <m:nor/>
                        </m:rPr>
                        <a:rPr lang="en-US" dirty="0"/>
                        <m:t>)</m:t>
                      </m:r>
                    </m:oMath>
                  </a14:m>
                  <a:endParaRPr lang="en-US" dirty="0"/>
                </a:p>
              </p:txBody>
            </p:sp>
          </mc:Choice>
          <mc:Fallback xmlns="">
            <p:sp>
              <p:nvSpPr>
                <p:cNvPr id="53" name="TextBox 52">
                  <a:extLst>
                    <a:ext uri="{FF2B5EF4-FFF2-40B4-BE49-F238E27FC236}">
                      <a16:creationId xmlns:a16="http://schemas.microsoft.com/office/drawing/2014/main" id="{8442130D-1C44-481D-9689-7C53C248B142}"/>
                    </a:ext>
                  </a:extLst>
                </p:cNvPr>
                <p:cNvSpPr txBox="1">
                  <a:spLocks noRot="1" noChangeAspect="1" noMove="1" noResize="1" noEditPoints="1" noAdjustHandles="1" noChangeArrowheads="1" noChangeShapeType="1" noTextEdit="1"/>
                </p:cNvSpPr>
                <p:nvPr/>
              </p:nvSpPr>
              <p:spPr>
                <a:xfrm>
                  <a:off x="6749540" y="2990352"/>
                  <a:ext cx="4045851" cy="276999"/>
                </a:xfrm>
                <a:prstGeom prst="rect">
                  <a:avLst/>
                </a:prstGeom>
                <a:blipFill>
                  <a:blip r:embed="rId5"/>
                  <a:stretch>
                    <a:fillRect l="-1958" t="-31111" r="-1807" b="-5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8E151E64-057F-440F-87EE-6A43BBD4AA40}"/>
                    </a:ext>
                  </a:extLst>
                </p:cNvPr>
                <p:cNvSpPr txBox="1"/>
                <p:nvPr/>
              </p:nvSpPr>
              <p:spPr>
                <a:xfrm>
                  <a:off x="6749540" y="2715300"/>
                  <a:ext cx="4068871" cy="276999"/>
                </a:xfrm>
                <a:prstGeom prst="rect">
                  <a:avLst/>
                </a:prstGeom>
                <a:noFill/>
              </p:spPr>
              <p:txBody>
                <a:bodyPr wrap="none" lIns="0" tIns="0" rIns="0" bIns="0" rtlCol="0">
                  <a:spAutoFit/>
                </a:bodyPr>
                <a:lstStyle/>
                <a:p>
                  <a14:m>
                    <m:oMath xmlns:m="http://schemas.openxmlformats.org/officeDocument/2006/math">
                      <m:sSub>
                        <m:sSubPr>
                          <m:ctrlPr>
                            <a:rPr lang="en-US" i="1" smtClean="0">
                              <a:latin typeface="Cambria Math" panose="02040503050406030204" pitchFamily="18" charset="0"/>
                              <a:sym typeface="Wingdings" panose="05000000000000000000" pitchFamily="2" charset="2"/>
                            </a:rPr>
                          </m:ctrlPr>
                        </m:sSubPr>
                        <m:e>
                          <m:r>
                            <a:rPr lang="en-US" b="0" i="1" smtClean="0">
                              <a:latin typeface="Cambria Math" panose="02040503050406030204" pitchFamily="18" charset="0"/>
                              <a:sym typeface="Wingdings" panose="05000000000000000000" pitchFamily="2" charset="2"/>
                            </a:rPr>
                            <m:t>𝑚𝑅𝑁𝐴</m:t>
                          </m:r>
                        </m:e>
                        <m:sub>
                          <m:r>
                            <a:rPr lang="en-US" b="0" i="1" smtClean="0">
                              <a:latin typeface="Cambria Math" panose="02040503050406030204" pitchFamily="18" charset="0"/>
                              <a:sym typeface="Wingdings" panose="05000000000000000000" pitchFamily="2" charset="2"/>
                            </a:rPr>
                            <m:t>1</m:t>
                          </m:r>
                        </m:sub>
                      </m:sSub>
                    </m:oMath>
                  </a14:m>
                  <a:r>
                    <a:rPr lang="en-US" dirty="0"/>
                    <a:t> </a:t>
                  </a:r>
                  <a:r>
                    <a:rPr lang="en-US" dirty="0">
                      <a:sym typeface="Wingdings" panose="05000000000000000000" pitchFamily="2" charset="2"/>
                    </a:rPr>
                    <a:t> U + </a:t>
                  </a:r>
                  <a14:m>
                    <m:oMath xmlns:m="http://schemas.openxmlformats.org/officeDocument/2006/math">
                      <m:sSub>
                        <m:sSubPr>
                          <m:ctrlPr>
                            <a:rPr lang="en-US" i="1">
                              <a:latin typeface="Cambria Math" panose="02040503050406030204" pitchFamily="18" charset="0"/>
                              <a:sym typeface="Wingdings" panose="05000000000000000000" pitchFamily="2" charset="2"/>
                            </a:rPr>
                          </m:ctrlPr>
                        </m:sSubPr>
                        <m:e>
                          <m:r>
                            <a:rPr lang="en-US" i="1">
                              <a:latin typeface="Cambria Math" panose="02040503050406030204" pitchFamily="18" charset="0"/>
                              <a:sym typeface="Wingdings" panose="05000000000000000000" pitchFamily="2" charset="2"/>
                            </a:rPr>
                            <m:t>𝑚𝑅𝑁𝐴</m:t>
                          </m:r>
                        </m:e>
                        <m:sub>
                          <m:r>
                            <a:rPr lang="en-US" b="0" i="1" smtClean="0">
                              <a:latin typeface="Cambria Math" panose="02040503050406030204" pitchFamily="18" charset="0"/>
                              <a:sym typeface="Wingdings" panose="05000000000000000000" pitchFamily="2" charset="2"/>
                            </a:rPr>
                            <m:t>1</m:t>
                          </m:r>
                        </m:sub>
                      </m:sSub>
                      <m:r>
                        <m:rPr>
                          <m:nor/>
                        </m:rPr>
                        <a:rPr lang="en-US" dirty="0"/>
                        <m:t>(</m:t>
                      </m:r>
                      <m:r>
                        <m:rPr>
                          <m:nor/>
                        </m:rPr>
                        <a:rPr lang="en-US" dirty="0"/>
                        <m:t>rate</m:t>
                      </m:r>
                      <m:r>
                        <m:rPr>
                          <m:nor/>
                        </m:rPr>
                        <a:rPr lang="en-US" dirty="0"/>
                        <m:t> </m:t>
                      </m:r>
                      <m:r>
                        <m:rPr>
                          <m:nor/>
                        </m:rPr>
                        <a:rPr lang="en-US" dirty="0"/>
                        <m:t>constant</m:t>
                      </m:r>
                      <m:r>
                        <m:rPr>
                          <m:nor/>
                        </m:rPr>
                        <a:rPr lang="en-US" dirty="0"/>
                        <m:t> = </m:t>
                      </m:r>
                      <m:r>
                        <m:rPr>
                          <m:nor/>
                        </m:rPr>
                        <a:rPr lang="en-US" dirty="0"/>
                        <m:t>K</m:t>
                      </m:r>
                      <m:r>
                        <m:rPr>
                          <m:nor/>
                        </m:rPr>
                        <a:rPr lang="en-US" b="0" i="0" dirty="0" smtClean="0"/>
                        <m:t>3</m:t>
                      </m:r>
                      <m:r>
                        <m:rPr>
                          <m:nor/>
                        </m:rPr>
                        <a:rPr lang="en-US" dirty="0"/>
                        <m:t>)</m:t>
                      </m:r>
                    </m:oMath>
                  </a14:m>
                  <a:endParaRPr lang="en-US" dirty="0"/>
                </a:p>
              </p:txBody>
            </p:sp>
          </mc:Choice>
          <mc:Fallback xmlns="">
            <p:sp>
              <p:nvSpPr>
                <p:cNvPr id="54" name="TextBox 53">
                  <a:extLst>
                    <a:ext uri="{FF2B5EF4-FFF2-40B4-BE49-F238E27FC236}">
                      <a16:creationId xmlns:a16="http://schemas.microsoft.com/office/drawing/2014/main" id="{8E151E64-057F-440F-87EE-6A43BBD4AA40}"/>
                    </a:ext>
                  </a:extLst>
                </p:cNvPr>
                <p:cNvSpPr txBox="1">
                  <a:spLocks noRot="1" noChangeAspect="1" noMove="1" noResize="1" noEditPoints="1" noAdjustHandles="1" noChangeArrowheads="1" noChangeShapeType="1" noTextEdit="1"/>
                </p:cNvSpPr>
                <p:nvPr/>
              </p:nvSpPr>
              <p:spPr>
                <a:xfrm>
                  <a:off x="6749540" y="2715300"/>
                  <a:ext cx="4068871" cy="276999"/>
                </a:xfrm>
                <a:prstGeom prst="rect">
                  <a:avLst/>
                </a:prstGeom>
                <a:blipFill>
                  <a:blip r:embed="rId6"/>
                  <a:stretch>
                    <a:fillRect l="-1946" t="-30435" r="-1347" b="-50000"/>
                  </a:stretch>
                </a:blipFill>
              </p:spPr>
              <p:txBody>
                <a:bodyPr/>
                <a:lstStyle/>
                <a:p>
                  <a:r>
                    <a:rPr lang="en-US">
                      <a:noFill/>
                    </a:rPr>
                    <a:t> </a:t>
                  </a:r>
                </a:p>
              </p:txBody>
            </p:sp>
          </mc:Fallback>
        </mc:AlternateContent>
        <p:sp>
          <p:nvSpPr>
            <p:cNvPr id="55" name="TextBox 54">
              <a:extLst>
                <a:ext uri="{FF2B5EF4-FFF2-40B4-BE49-F238E27FC236}">
                  <a16:creationId xmlns:a16="http://schemas.microsoft.com/office/drawing/2014/main" id="{28528A41-06E1-4604-9BC4-4FCBA457CFCA}"/>
                </a:ext>
              </a:extLst>
            </p:cNvPr>
            <p:cNvSpPr txBox="1"/>
            <p:nvPr/>
          </p:nvSpPr>
          <p:spPr>
            <a:xfrm>
              <a:off x="7200990" y="2375654"/>
              <a:ext cx="2721451" cy="369332"/>
            </a:xfrm>
            <a:prstGeom prst="rect">
              <a:avLst/>
            </a:prstGeom>
            <a:noFill/>
          </p:spPr>
          <p:txBody>
            <a:bodyPr wrap="none" rtlCol="0">
              <a:spAutoFit/>
            </a:bodyPr>
            <a:lstStyle/>
            <a:p>
              <a:r>
                <a:rPr lang="en-US" u="sng" dirty="0"/>
                <a:t>Translation: RNA to Protein</a:t>
              </a:r>
            </a:p>
          </p:txBody>
        </p:sp>
        <p:sp>
          <p:nvSpPr>
            <p:cNvPr id="65" name="TextBox 64">
              <a:extLst>
                <a:ext uri="{FF2B5EF4-FFF2-40B4-BE49-F238E27FC236}">
                  <a16:creationId xmlns:a16="http://schemas.microsoft.com/office/drawing/2014/main" id="{5A75885B-8C78-4708-927E-0B0C09F6FC3D}"/>
                </a:ext>
              </a:extLst>
            </p:cNvPr>
            <p:cNvSpPr txBox="1"/>
            <p:nvPr/>
          </p:nvSpPr>
          <p:spPr>
            <a:xfrm>
              <a:off x="6758381" y="3867144"/>
              <a:ext cx="2536400" cy="276999"/>
            </a:xfrm>
            <a:prstGeom prst="rect">
              <a:avLst/>
            </a:prstGeom>
            <a:noFill/>
          </p:spPr>
          <p:txBody>
            <a:bodyPr wrap="none" lIns="0" tIns="0" rIns="0" bIns="0" rtlCol="0">
              <a:spAutoFit/>
            </a:bodyPr>
            <a:lstStyle/>
            <a:p>
              <a:r>
                <a:rPr lang="en-US" dirty="0"/>
                <a:t>U </a:t>
              </a:r>
              <a:r>
                <a:rPr lang="en-US" dirty="0">
                  <a:sym typeface="Wingdings" panose="05000000000000000000" pitchFamily="2" charset="2"/>
                </a:rPr>
                <a:t> 0 </a:t>
              </a:r>
              <a:r>
                <a:rPr lang="en-US" dirty="0"/>
                <a:t>(rate constant = K7)</a:t>
              </a:r>
              <a:r>
                <a:rPr lang="en-US" dirty="0">
                  <a:sym typeface="Wingdings" panose="05000000000000000000" pitchFamily="2" charset="2"/>
                </a:rPr>
                <a:t> </a:t>
              </a:r>
              <a:endParaRPr lang="en-US" dirty="0"/>
            </a:p>
          </p:txBody>
        </p:sp>
        <p:sp>
          <p:nvSpPr>
            <p:cNvPr id="66" name="TextBox 65">
              <a:extLst>
                <a:ext uri="{FF2B5EF4-FFF2-40B4-BE49-F238E27FC236}">
                  <a16:creationId xmlns:a16="http://schemas.microsoft.com/office/drawing/2014/main" id="{B568A871-57BA-45EC-8BC1-5AE348E477D7}"/>
                </a:ext>
              </a:extLst>
            </p:cNvPr>
            <p:cNvSpPr txBox="1"/>
            <p:nvPr/>
          </p:nvSpPr>
          <p:spPr>
            <a:xfrm>
              <a:off x="6767499" y="4144143"/>
              <a:ext cx="2520370" cy="276999"/>
            </a:xfrm>
            <a:prstGeom prst="rect">
              <a:avLst/>
            </a:prstGeom>
            <a:noFill/>
          </p:spPr>
          <p:txBody>
            <a:bodyPr wrap="none" lIns="0" tIns="0" rIns="0" bIns="0" rtlCol="0">
              <a:spAutoFit/>
            </a:bodyPr>
            <a:lstStyle/>
            <a:p>
              <a:r>
                <a:rPr lang="en-US" dirty="0"/>
                <a:t>V </a:t>
              </a:r>
              <a:r>
                <a:rPr lang="en-US" dirty="0">
                  <a:sym typeface="Wingdings" panose="05000000000000000000" pitchFamily="2" charset="2"/>
                </a:rPr>
                <a:t> 0 </a:t>
              </a:r>
              <a:r>
                <a:rPr lang="en-US" dirty="0"/>
                <a:t>(rate constant = K8)</a:t>
              </a:r>
              <a:r>
                <a:rPr lang="en-US" dirty="0">
                  <a:sym typeface="Wingdings" panose="05000000000000000000" pitchFamily="2" charset="2"/>
                </a:rPr>
                <a:t> </a:t>
              </a:r>
              <a:endParaRPr lang="en-US" dirty="0"/>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D4AF6901-CDAA-4C79-B0E1-B84721E6967E}"/>
                    </a:ext>
                  </a:extLst>
                </p:cNvPr>
                <p:cNvSpPr txBox="1"/>
                <p:nvPr/>
              </p:nvSpPr>
              <p:spPr>
                <a:xfrm>
                  <a:off x="6776617" y="4395781"/>
                  <a:ext cx="3146567" cy="276999"/>
                </a:xfrm>
                <a:prstGeom prst="rect">
                  <a:avLst/>
                </a:prstGeom>
                <a:noFill/>
              </p:spPr>
              <p:txBody>
                <a:bodyPr wrap="none" lIns="0" tIns="0" rIns="0" bIns="0" rtlCol="0">
                  <a:spAutoFit/>
                </a:bodyPr>
                <a:lstStyle/>
                <a:p>
                  <a14:m>
                    <m:oMath xmlns:m="http://schemas.openxmlformats.org/officeDocument/2006/math">
                      <m:sSub>
                        <m:sSubPr>
                          <m:ctrlPr>
                            <a:rPr lang="en-US" i="1">
                              <a:latin typeface="Cambria Math" panose="02040503050406030204" pitchFamily="18" charset="0"/>
                              <a:sym typeface="Wingdings" panose="05000000000000000000" pitchFamily="2" charset="2"/>
                            </a:rPr>
                          </m:ctrlPr>
                        </m:sSubPr>
                        <m:e>
                          <m:r>
                            <a:rPr lang="en-US" i="1">
                              <a:latin typeface="Cambria Math" panose="02040503050406030204" pitchFamily="18" charset="0"/>
                              <a:sym typeface="Wingdings" panose="05000000000000000000" pitchFamily="2" charset="2"/>
                            </a:rPr>
                            <m:t>𝑚𝑅𝑁𝐴</m:t>
                          </m:r>
                        </m:e>
                        <m:sub>
                          <m:r>
                            <a:rPr lang="en-US" i="1">
                              <a:latin typeface="Cambria Math" panose="02040503050406030204" pitchFamily="18" charset="0"/>
                              <a:sym typeface="Wingdings" panose="05000000000000000000" pitchFamily="2" charset="2"/>
                            </a:rPr>
                            <m:t>1</m:t>
                          </m:r>
                        </m:sub>
                      </m:sSub>
                    </m:oMath>
                  </a14:m>
                  <a:r>
                    <a:rPr lang="en-US" dirty="0"/>
                    <a:t> </a:t>
                  </a:r>
                  <a:r>
                    <a:rPr lang="en-US" dirty="0">
                      <a:sym typeface="Wingdings" panose="05000000000000000000" pitchFamily="2" charset="2"/>
                    </a:rPr>
                    <a:t> 0 </a:t>
                  </a:r>
                  <a:r>
                    <a:rPr lang="en-US" dirty="0"/>
                    <a:t>(rate constant = K9)</a:t>
                  </a:r>
                  <a:r>
                    <a:rPr lang="en-US" dirty="0">
                      <a:sym typeface="Wingdings" panose="05000000000000000000" pitchFamily="2" charset="2"/>
                    </a:rPr>
                    <a:t> </a:t>
                  </a:r>
                  <a:endParaRPr lang="en-US" dirty="0"/>
                </a:p>
              </p:txBody>
            </p:sp>
          </mc:Choice>
          <mc:Fallback xmlns="">
            <p:sp>
              <p:nvSpPr>
                <p:cNvPr id="67" name="TextBox 66">
                  <a:extLst>
                    <a:ext uri="{FF2B5EF4-FFF2-40B4-BE49-F238E27FC236}">
                      <a16:creationId xmlns:a16="http://schemas.microsoft.com/office/drawing/2014/main" id="{D4AF6901-CDAA-4C79-B0E1-B84721E6967E}"/>
                    </a:ext>
                  </a:extLst>
                </p:cNvPr>
                <p:cNvSpPr txBox="1">
                  <a:spLocks noRot="1" noChangeAspect="1" noMove="1" noResize="1" noEditPoints="1" noAdjustHandles="1" noChangeArrowheads="1" noChangeShapeType="1" noTextEdit="1"/>
                </p:cNvSpPr>
                <p:nvPr/>
              </p:nvSpPr>
              <p:spPr>
                <a:xfrm>
                  <a:off x="6776617" y="4395781"/>
                  <a:ext cx="3146567" cy="276999"/>
                </a:xfrm>
                <a:prstGeom prst="rect">
                  <a:avLst/>
                </a:prstGeom>
                <a:blipFill>
                  <a:blip r:embed="rId7"/>
                  <a:stretch>
                    <a:fillRect l="-2713" t="-30435" r="-1938" b="-5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D878F35A-D94D-4712-B577-23329E4CF294}"/>
                    </a:ext>
                  </a:extLst>
                </p:cNvPr>
                <p:cNvSpPr txBox="1"/>
                <p:nvPr/>
              </p:nvSpPr>
              <p:spPr>
                <a:xfrm>
                  <a:off x="6773107" y="4647419"/>
                  <a:ext cx="3268908" cy="276999"/>
                </a:xfrm>
                <a:prstGeom prst="rect">
                  <a:avLst/>
                </a:prstGeom>
                <a:noFill/>
              </p:spPr>
              <p:txBody>
                <a:bodyPr wrap="none" lIns="0" tIns="0" rIns="0" bIns="0" rtlCol="0">
                  <a:spAutoFit/>
                </a:bodyPr>
                <a:lstStyle/>
                <a:p>
                  <a14:m>
                    <m:oMath xmlns:m="http://schemas.openxmlformats.org/officeDocument/2006/math">
                      <m:sSub>
                        <m:sSubPr>
                          <m:ctrlPr>
                            <a:rPr lang="en-US" i="1" smtClean="0">
                              <a:latin typeface="Cambria Math" panose="02040503050406030204" pitchFamily="18" charset="0"/>
                              <a:sym typeface="Wingdings" panose="05000000000000000000" pitchFamily="2" charset="2"/>
                            </a:rPr>
                          </m:ctrlPr>
                        </m:sSubPr>
                        <m:e>
                          <m:r>
                            <a:rPr lang="en-US" i="1">
                              <a:latin typeface="Cambria Math" panose="02040503050406030204" pitchFamily="18" charset="0"/>
                              <a:sym typeface="Wingdings" panose="05000000000000000000" pitchFamily="2" charset="2"/>
                            </a:rPr>
                            <m:t>𝑚𝑅𝑁𝐴</m:t>
                          </m:r>
                        </m:e>
                        <m:sub>
                          <m:r>
                            <a:rPr lang="en-US" b="0" i="1" smtClean="0">
                              <a:latin typeface="Cambria Math" panose="02040503050406030204" pitchFamily="18" charset="0"/>
                              <a:sym typeface="Wingdings" panose="05000000000000000000" pitchFamily="2" charset="2"/>
                            </a:rPr>
                            <m:t>2</m:t>
                          </m:r>
                        </m:sub>
                      </m:sSub>
                    </m:oMath>
                  </a14:m>
                  <a:r>
                    <a:rPr lang="en-US" dirty="0"/>
                    <a:t> </a:t>
                  </a:r>
                  <a:r>
                    <a:rPr lang="en-US" dirty="0">
                      <a:sym typeface="Wingdings" panose="05000000000000000000" pitchFamily="2" charset="2"/>
                    </a:rPr>
                    <a:t> 0 </a:t>
                  </a:r>
                  <a:r>
                    <a:rPr lang="en-US" dirty="0"/>
                    <a:t>(rate constant = K10)</a:t>
                  </a:r>
                  <a:r>
                    <a:rPr lang="en-US" dirty="0">
                      <a:sym typeface="Wingdings" panose="05000000000000000000" pitchFamily="2" charset="2"/>
                    </a:rPr>
                    <a:t> </a:t>
                  </a:r>
                  <a:endParaRPr lang="en-US" dirty="0"/>
                </a:p>
              </p:txBody>
            </p:sp>
          </mc:Choice>
          <mc:Fallback xmlns="">
            <p:sp>
              <p:nvSpPr>
                <p:cNvPr id="68" name="TextBox 67">
                  <a:extLst>
                    <a:ext uri="{FF2B5EF4-FFF2-40B4-BE49-F238E27FC236}">
                      <a16:creationId xmlns:a16="http://schemas.microsoft.com/office/drawing/2014/main" id="{D878F35A-D94D-4712-B577-23329E4CF294}"/>
                    </a:ext>
                  </a:extLst>
                </p:cNvPr>
                <p:cNvSpPr txBox="1">
                  <a:spLocks noRot="1" noChangeAspect="1" noMove="1" noResize="1" noEditPoints="1" noAdjustHandles="1" noChangeArrowheads="1" noChangeShapeType="1" noTextEdit="1"/>
                </p:cNvSpPr>
                <p:nvPr/>
              </p:nvSpPr>
              <p:spPr>
                <a:xfrm>
                  <a:off x="6773107" y="4647419"/>
                  <a:ext cx="3268908" cy="276999"/>
                </a:xfrm>
                <a:prstGeom prst="rect">
                  <a:avLst/>
                </a:prstGeom>
                <a:blipFill>
                  <a:blip r:embed="rId8"/>
                  <a:stretch>
                    <a:fillRect l="-2425" t="-30435" r="-2052" b="-50000"/>
                  </a:stretch>
                </a:blipFill>
              </p:spPr>
              <p:txBody>
                <a:bodyPr/>
                <a:lstStyle/>
                <a:p>
                  <a:r>
                    <a:rPr lang="en-US">
                      <a:noFill/>
                    </a:rPr>
                    <a:t> </a:t>
                  </a:r>
                </a:p>
              </p:txBody>
            </p:sp>
          </mc:Fallback>
        </mc:AlternateContent>
        <p:sp>
          <p:nvSpPr>
            <p:cNvPr id="69" name="TextBox 68">
              <a:extLst>
                <a:ext uri="{FF2B5EF4-FFF2-40B4-BE49-F238E27FC236}">
                  <a16:creationId xmlns:a16="http://schemas.microsoft.com/office/drawing/2014/main" id="{B10FFA67-6D86-4AC8-8F9F-79840AEF662D}"/>
                </a:ext>
              </a:extLst>
            </p:cNvPr>
            <p:cNvSpPr txBox="1"/>
            <p:nvPr/>
          </p:nvSpPr>
          <p:spPr>
            <a:xfrm>
              <a:off x="7200990" y="3488767"/>
              <a:ext cx="2936060" cy="369332"/>
            </a:xfrm>
            <a:prstGeom prst="rect">
              <a:avLst/>
            </a:prstGeom>
            <a:noFill/>
          </p:spPr>
          <p:txBody>
            <a:bodyPr wrap="none" rtlCol="0">
              <a:spAutoFit/>
            </a:bodyPr>
            <a:lstStyle/>
            <a:p>
              <a:r>
                <a:rPr lang="en-US" u="sng" dirty="0"/>
                <a:t>Macromolecular Degradation</a:t>
              </a:r>
            </a:p>
          </p:txBody>
        </p:sp>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7342124D-9859-4D75-8878-B487A3E6BE7D}"/>
                    </a:ext>
                  </a:extLst>
                </p:cNvPr>
                <p:cNvSpPr txBox="1"/>
                <p:nvPr/>
              </p:nvSpPr>
              <p:spPr>
                <a:xfrm>
                  <a:off x="6758381" y="5812056"/>
                  <a:ext cx="4296689" cy="276999"/>
                </a:xfrm>
                <a:prstGeom prst="rect">
                  <a:avLst/>
                </a:prstGeom>
                <a:noFill/>
              </p:spPr>
              <p:txBody>
                <a:bodyPr wrap="none" lIns="0" tIns="0" rIns="0" bIns="0" rtlCol="0">
                  <a:spAutoFit/>
                </a:bodyPr>
                <a:lstStyle/>
                <a:p>
                  <a:r>
                    <a:rPr lang="el-GR" dirty="0"/>
                    <a:t>γ</a:t>
                  </a:r>
                  <a:r>
                    <a:rPr lang="en-US" dirty="0"/>
                    <a:t>*U +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b="0" i="1" smtClean="0">
                              <a:latin typeface="Cambria Math" panose="02040503050406030204" pitchFamily="18" charset="0"/>
                            </a:rPr>
                            <m:t>2</m:t>
                          </m:r>
                          <m:r>
                            <a:rPr lang="en-US" i="1">
                              <a:latin typeface="Cambria Math" panose="02040503050406030204" pitchFamily="18" charset="0"/>
                            </a:rPr>
                            <m:t>𝑂𝑁</m:t>
                          </m:r>
                        </m:sub>
                      </m:sSub>
                      <m:r>
                        <a:rPr lang="en-US">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i="1">
                              <a:latin typeface="Cambria Math" panose="02040503050406030204" pitchFamily="18" charset="0"/>
                            </a:rPr>
                            <m:t>2</m:t>
                          </m:r>
                          <m:r>
                            <a:rPr lang="en-US" i="1">
                              <a:latin typeface="Cambria Math" panose="02040503050406030204" pitchFamily="18" charset="0"/>
                            </a:rPr>
                            <m:t>𝑂𝐹𝐹</m:t>
                          </m:r>
                        </m:sub>
                      </m:sSub>
                    </m:oMath>
                  </a14:m>
                  <a:r>
                    <a:rPr lang="en-US" dirty="0"/>
                    <a:t> (rate constant = K5, K-5)</a:t>
                  </a:r>
                </a:p>
              </p:txBody>
            </p:sp>
          </mc:Choice>
          <mc:Fallback xmlns="">
            <p:sp>
              <p:nvSpPr>
                <p:cNvPr id="82" name="TextBox 81">
                  <a:extLst>
                    <a:ext uri="{FF2B5EF4-FFF2-40B4-BE49-F238E27FC236}">
                      <a16:creationId xmlns:a16="http://schemas.microsoft.com/office/drawing/2014/main" id="{7342124D-9859-4D75-8878-B487A3E6BE7D}"/>
                    </a:ext>
                  </a:extLst>
                </p:cNvPr>
                <p:cNvSpPr txBox="1">
                  <a:spLocks noRot="1" noChangeAspect="1" noMove="1" noResize="1" noEditPoints="1" noAdjustHandles="1" noChangeArrowheads="1" noChangeShapeType="1" noTextEdit="1"/>
                </p:cNvSpPr>
                <p:nvPr/>
              </p:nvSpPr>
              <p:spPr>
                <a:xfrm>
                  <a:off x="6758381" y="5812056"/>
                  <a:ext cx="4296689" cy="276999"/>
                </a:xfrm>
                <a:prstGeom prst="rect">
                  <a:avLst/>
                </a:prstGeom>
                <a:blipFill>
                  <a:blip r:embed="rId9"/>
                  <a:stretch>
                    <a:fillRect l="-3409" t="-28261" r="-2557" b="-5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03B0758C-B155-45F5-96DB-A2D98D59294B}"/>
                    </a:ext>
                  </a:extLst>
                </p:cNvPr>
                <p:cNvSpPr txBox="1"/>
                <p:nvPr/>
              </p:nvSpPr>
              <p:spPr>
                <a:xfrm>
                  <a:off x="6776617" y="6176832"/>
                  <a:ext cx="4297267" cy="276999"/>
                </a:xfrm>
                <a:prstGeom prst="rect">
                  <a:avLst/>
                </a:prstGeom>
                <a:noFill/>
              </p:spPr>
              <p:txBody>
                <a:bodyPr wrap="none" lIns="0" tIns="0" rIns="0" bIns="0" rtlCol="0">
                  <a:spAutoFit/>
                </a:bodyPr>
                <a:lstStyle/>
                <a:p>
                  <a:r>
                    <a:rPr lang="el-GR" dirty="0">
                      <a:latin typeface="Gulim" panose="020B0600000101010101" pitchFamily="34" charset="-127"/>
                      <a:ea typeface="Gulim" panose="020B0600000101010101" pitchFamily="34" charset="-127"/>
                    </a:rPr>
                    <a:t>β</a:t>
                  </a:r>
                  <a:r>
                    <a:rPr lang="en-US" dirty="0"/>
                    <a:t>*V +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b="0" i="1" smtClean="0">
                              <a:latin typeface="Cambria Math" panose="02040503050406030204" pitchFamily="18" charset="0"/>
                            </a:rPr>
                            <m:t>1</m:t>
                          </m:r>
                          <m:r>
                            <a:rPr lang="en-US" i="1">
                              <a:latin typeface="Cambria Math" panose="02040503050406030204" pitchFamily="18" charset="0"/>
                            </a:rPr>
                            <m:t>𝑂𝑁</m:t>
                          </m:r>
                        </m:sub>
                      </m:sSub>
                      <m:r>
                        <a:rPr lang="en-US">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b="0" i="1" smtClean="0">
                              <a:latin typeface="Cambria Math" panose="02040503050406030204" pitchFamily="18" charset="0"/>
                            </a:rPr>
                            <m:t>1</m:t>
                          </m:r>
                          <m:r>
                            <a:rPr lang="en-US" i="1">
                              <a:latin typeface="Cambria Math" panose="02040503050406030204" pitchFamily="18" charset="0"/>
                            </a:rPr>
                            <m:t>𝑂</m:t>
                          </m:r>
                          <m:r>
                            <a:rPr lang="en-US" b="0" i="1" smtClean="0">
                              <a:latin typeface="Cambria Math" panose="02040503050406030204" pitchFamily="18" charset="0"/>
                            </a:rPr>
                            <m:t>𝐹𝐹</m:t>
                          </m:r>
                        </m:sub>
                      </m:sSub>
                    </m:oMath>
                  </a14:m>
                  <a:r>
                    <a:rPr lang="en-US" dirty="0"/>
                    <a:t> (rate constant = K6, K-6)</a:t>
                  </a:r>
                </a:p>
              </p:txBody>
            </p:sp>
          </mc:Choice>
          <mc:Fallback xmlns="">
            <p:sp>
              <p:nvSpPr>
                <p:cNvPr id="83" name="TextBox 82">
                  <a:extLst>
                    <a:ext uri="{FF2B5EF4-FFF2-40B4-BE49-F238E27FC236}">
                      <a16:creationId xmlns:a16="http://schemas.microsoft.com/office/drawing/2014/main" id="{03B0758C-B155-45F5-96DB-A2D98D59294B}"/>
                    </a:ext>
                  </a:extLst>
                </p:cNvPr>
                <p:cNvSpPr txBox="1">
                  <a:spLocks noRot="1" noChangeAspect="1" noMove="1" noResize="1" noEditPoints="1" noAdjustHandles="1" noChangeArrowheads="1" noChangeShapeType="1" noTextEdit="1"/>
                </p:cNvSpPr>
                <p:nvPr/>
              </p:nvSpPr>
              <p:spPr>
                <a:xfrm>
                  <a:off x="6776617" y="6176832"/>
                  <a:ext cx="4297267" cy="276999"/>
                </a:xfrm>
                <a:prstGeom prst="rect">
                  <a:avLst/>
                </a:prstGeom>
                <a:blipFill>
                  <a:blip r:embed="rId10"/>
                  <a:stretch>
                    <a:fillRect l="-3404" t="-34783" r="-2411" b="-52174"/>
                  </a:stretch>
                </a:blipFill>
              </p:spPr>
              <p:txBody>
                <a:bodyPr/>
                <a:lstStyle/>
                <a:p>
                  <a:r>
                    <a:rPr lang="en-US">
                      <a:noFill/>
                    </a:rPr>
                    <a:t> </a:t>
                  </a:r>
                </a:p>
              </p:txBody>
            </p:sp>
          </mc:Fallback>
        </mc:AlternateContent>
        <p:sp>
          <p:nvSpPr>
            <p:cNvPr id="84" name="TextBox 83">
              <a:extLst>
                <a:ext uri="{FF2B5EF4-FFF2-40B4-BE49-F238E27FC236}">
                  <a16:creationId xmlns:a16="http://schemas.microsoft.com/office/drawing/2014/main" id="{C6D79191-377B-4B43-B235-830CB895147D}"/>
                </a:ext>
              </a:extLst>
            </p:cNvPr>
            <p:cNvSpPr txBox="1"/>
            <p:nvPr/>
          </p:nvSpPr>
          <p:spPr>
            <a:xfrm>
              <a:off x="6925902" y="5439237"/>
              <a:ext cx="3165418" cy="369332"/>
            </a:xfrm>
            <a:prstGeom prst="rect">
              <a:avLst/>
            </a:prstGeom>
            <a:noFill/>
          </p:spPr>
          <p:txBody>
            <a:bodyPr wrap="none" rtlCol="0">
              <a:spAutoFit/>
            </a:bodyPr>
            <a:lstStyle/>
            <a:p>
              <a:r>
                <a:rPr lang="en-US" u="sng" dirty="0"/>
                <a:t>Circuit Design: Gene Repression</a:t>
              </a:r>
            </a:p>
          </p:txBody>
        </p:sp>
      </p:grpSp>
      <p:sp>
        <p:nvSpPr>
          <p:cNvPr id="19" name="Arrow: Pentagon 18">
            <a:extLst>
              <a:ext uri="{FF2B5EF4-FFF2-40B4-BE49-F238E27FC236}">
                <a16:creationId xmlns:a16="http://schemas.microsoft.com/office/drawing/2014/main" id="{48B9C903-4E5D-4BC5-B604-95D3EC2AAAF6}"/>
              </a:ext>
            </a:extLst>
          </p:cNvPr>
          <p:cNvSpPr/>
          <p:nvPr/>
        </p:nvSpPr>
        <p:spPr>
          <a:xfrm>
            <a:off x="184726" y="187611"/>
            <a:ext cx="7001165" cy="584775"/>
          </a:xfrm>
          <a:prstGeom prst="homePlat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DE499704-56C4-4414-A4AA-F57C570AD047}"/>
              </a:ext>
            </a:extLst>
          </p:cNvPr>
          <p:cNvSpPr txBox="1"/>
          <p:nvPr/>
        </p:nvSpPr>
        <p:spPr>
          <a:xfrm>
            <a:off x="526472" y="187611"/>
            <a:ext cx="6659419" cy="584775"/>
          </a:xfrm>
          <a:prstGeom prst="rect">
            <a:avLst/>
          </a:prstGeom>
          <a:noFill/>
        </p:spPr>
        <p:txBody>
          <a:bodyPr wrap="square" rtlCol="0">
            <a:spAutoFit/>
          </a:bodyPr>
          <a:lstStyle/>
          <a:p>
            <a:r>
              <a:rPr lang="en-US" sz="3200" dirty="0"/>
              <a:t>Kinetic Models: Genetic Toggle Switch</a:t>
            </a:r>
          </a:p>
        </p:txBody>
      </p:sp>
    </p:spTree>
    <p:extLst>
      <p:ext uri="{BB962C8B-B14F-4D97-AF65-F5344CB8AC3E}">
        <p14:creationId xmlns:p14="http://schemas.microsoft.com/office/powerpoint/2010/main" val="1727567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3.33333E-6 4.81481E-6 L -0.48776 0.00347 " pathEditMode="relative" rAng="0" ptsTypes="AA">
                                      <p:cBhvr>
                                        <p:cTn id="6" dur="2000" fill="hold"/>
                                        <p:tgtEl>
                                          <p:spTgt spid="2"/>
                                        </p:tgtEl>
                                        <p:attrNameLst>
                                          <p:attrName>ppt_x</p:attrName>
                                          <p:attrName>ppt_y</p:attrName>
                                        </p:attrNameLst>
                                      </p:cBhvr>
                                      <p:rCtr x="-24388" y="16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B76E516C-1929-4725-9CC5-237B3CCB1D7E}"/>
                  </a:ext>
                </a:extLst>
              </p:cNvPr>
              <p:cNvSpPr txBox="1"/>
              <p:nvPr/>
            </p:nvSpPr>
            <p:spPr>
              <a:xfrm>
                <a:off x="5703157" y="1308660"/>
                <a:ext cx="5762793" cy="709297"/>
              </a:xfrm>
              <a:prstGeom prst="rect">
                <a:avLst/>
              </a:prstGeom>
              <a:noFill/>
            </p:spPr>
            <p:txBody>
              <a:bodyPr wrap="square" lIns="0" tIns="0" rIns="0" bIns="0" rtlCol="0">
                <a:spAutoFit/>
              </a:bodyPr>
              <a:lstStyle/>
              <a:p>
                <a14:m>
                  <m:oMath xmlns:m="http://schemas.openxmlformats.org/officeDocument/2006/math">
                    <m:f>
                      <m:fPr>
                        <m:ctrlPr>
                          <a:rPr lang="en-US" sz="2400" i="1" smtClean="0">
                            <a:latin typeface="Cambria Math" panose="02040503050406030204" pitchFamily="18" charset="0"/>
                          </a:rPr>
                        </m:ctrlPr>
                      </m:fPr>
                      <m:num>
                        <m:r>
                          <a:rPr lang="en-US" sz="2400" b="0" i="1" smtClean="0">
                            <a:latin typeface="Cambria Math" panose="02040503050406030204" pitchFamily="18" charset="0"/>
                          </a:rPr>
                          <m:t>𝑑</m:t>
                        </m:r>
                        <m:r>
                          <a:rPr lang="en-US" sz="2400" b="0" i="1" smtClean="0">
                            <a:latin typeface="Cambria Math" panose="02040503050406030204" pitchFamily="18" charset="0"/>
                          </a:rPr>
                          <m:t>[</m:t>
                        </m:r>
                        <m:r>
                          <a:rPr lang="en-US" sz="2400" b="0" i="1" smtClean="0">
                            <a:latin typeface="Cambria Math" panose="02040503050406030204" pitchFamily="18" charset="0"/>
                          </a:rPr>
                          <m:t>𝑈</m:t>
                        </m:r>
                        <m:r>
                          <a:rPr lang="en-US" sz="2400" b="0" i="1" smtClean="0">
                            <a:latin typeface="Cambria Math" panose="02040503050406030204" pitchFamily="18" charset="0"/>
                          </a:rPr>
                          <m:t>]</m:t>
                        </m:r>
                      </m:num>
                      <m:den>
                        <m:r>
                          <a:rPr lang="en-US" sz="2400" b="0" i="1" smtClean="0">
                            <a:latin typeface="Cambria Math" panose="02040503050406030204" pitchFamily="18" charset="0"/>
                          </a:rPr>
                          <m:t>𝑑𝑡</m:t>
                        </m:r>
                      </m:den>
                    </m:f>
                  </m:oMath>
                </a14:m>
                <a:r>
                  <a:rPr lang="en-US" sz="2400" dirty="0"/>
                  <a:t>= (</a:t>
                </a:r>
                <a14:m>
                  <m:oMath xmlns:m="http://schemas.openxmlformats.org/officeDocument/2006/math">
                    <m:f>
                      <m:fPr>
                        <m:ctrlPr>
                          <a:rPr lang="en-US" sz="2400" i="1" smtClean="0">
                            <a:latin typeface="Cambria Math" panose="02040503050406030204" pitchFamily="18" charset="0"/>
                          </a:rPr>
                        </m:ctrlPr>
                      </m:fPr>
                      <m:num>
                        <m:r>
                          <a:rPr lang="en-US" sz="2400" b="0" i="1" smtClean="0">
                            <a:latin typeface="Cambria Math" panose="02040503050406030204" pitchFamily="18" charset="0"/>
                          </a:rPr>
                          <m:t>𝑘</m:t>
                        </m:r>
                        <m:r>
                          <a:rPr lang="en-US" sz="2400" b="0" i="1" smtClean="0">
                            <a:latin typeface="Cambria Math" panose="02040503050406030204" pitchFamily="18" charset="0"/>
                          </a:rPr>
                          <m:t>1∗</m:t>
                        </m:r>
                        <m:r>
                          <a:rPr lang="en-US" sz="2400" b="0" i="1" smtClean="0">
                            <a:latin typeface="Cambria Math" panose="02040503050406030204" pitchFamily="18" charset="0"/>
                          </a:rPr>
                          <m:t>𝑘</m:t>
                        </m:r>
                        <m:r>
                          <a:rPr lang="en-US" sz="2400" b="0" i="1" smtClean="0">
                            <a:latin typeface="Cambria Math" panose="02040503050406030204" pitchFamily="18" charset="0"/>
                          </a:rPr>
                          <m:t>3∗</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𝑘</m:t>
                            </m:r>
                          </m:e>
                          <m:sub>
                            <m:r>
                              <a:rPr lang="en-US" sz="2400" b="0" i="1" smtClean="0">
                                <a:latin typeface="Cambria Math" panose="02040503050406030204" pitchFamily="18" charset="0"/>
                              </a:rPr>
                              <m:t>−6</m:t>
                            </m:r>
                          </m:sub>
                        </m:sSub>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𝑔</m:t>
                            </m:r>
                          </m:e>
                          <m:sub>
                            <m:r>
                              <a:rPr lang="en-US" sz="2400" i="1">
                                <a:latin typeface="Cambria Math" panose="02040503050406030204" pitchFamily="18" charset="0"/>
                              </a:rPr>
                              <m:t>1</m:t>
                            </m:r>
                            <m:r>
                              <a:rPr lang="en-US" sz="2400" i="1">
                                <a:latin typeface="Cambria Math" panose="02040503050406030204" pitchFamily="18" charset="0"/>
                              </a:rPr>
                              <m:t>𝑂𝐹𝐹</m:t>
                            </m:r>
                          </m:sub>
                        </m:sSub>
                        <m:r>
                          <a:rPr lang="en-US" sz="2400" b="0" i="1" smtClean="0">
                            <a:latin typeface="Cambria Math" panose="02040503050406030204" pitchFamily="18" charset="0"/>
                          </a:rPr>
                          <m:t>]</m:t>
                        </m:r>
                      </m:num>
                      <m:den>
                        <m:r>
                          <a:rPr lang="en-US" sz="2400" b="0" i="1" smtClean="0">
                            <a:latin typeface="Cambria Math" panose="02040503050406030204" pitchFamily="18" charset="0"/>
                          </a:rPr>
                          <m:t>𝑘</m:t>
                        </m:r>
                        <m:r>
                          <a:rPr lang="en-US" sz="2400" b="0" i="1" smtClean="0">
                            <a:latin typeface="Cambria Math" panose="02040503050406030204" pitchFamily="18" charset="0"/>
                          </a:rPr>
                          <m:t>9∗</m:t>
                        </m:r>
                        <m:r>
                          <a:rPr lang="en-US" sz="2400" b="0" i="1" smtClean="0">
                            <a:latin typeface="Cambria Math" panose="02040503050406030204" pitchFamily="18" charset="0"/>
                          </a:rPr>
                          <m:t>𝑘</m:t>
                        </m:r>
                        <m:r>
                          <a:rPr lang="en-US" sz="2400" b="0" i="1" smtClean="0">
                            <a:latin typeface="Cambria Math" panose="02040503050406030204" pitchFamily="18" charset="0"/>
                          </a:rPr>
                          <m:t>6</m:t>
                        </m:r>
                      </m:den>
                    </m:f>
                  </m:oMath>
                </a14:m>
                <a:r>
                  <a:rPr lang="en-US" sz="2400" dirty="0"/>
                  <a:t>)*(</a:t>
                </a:r>
                <a14:m>
                  <m:oMath xmlns:m="http://schemas.openxmlformats.org/officeDocument/2006/math">
                    <m:f>
                      <m:fPr>
                        <m:ctrlPr>
                          <a:rPr lang="en-US" sz="2400" i="1" dirty="0" smtClean="0">
                            <a:latin typeface="Cambria Math" panose="02040503050406030204" pitchFamily="18" charset="0"/>
                          </a:rPr>
                        </m:ctrlPr>
                      </m:fPr>
                      <m:num>
                        <m:r>
                          <a:rPr lang="en-US" sz="2400" b="0" i="1" dirty="0" smtClean="0">
                            <a:latin typeface="Cambria Math" panose="02040503050406030204" pitchFamily="18" charset="0"/>
                          </a:rPr>
                          <m:t>1</m:t>
                        </m:r>
                      </m:num>
                      <m:den>
                        <m:r>
                          <a:rPr lang="en-US" sz="2400" b="0" i="1" dirty="0" smtClean="0">
                            <a:latin typeface="Cambria Math" panose="02040503050406030204" pitchFamily="18" charset="0"/>
                          </a:rPr>
                          <m:t>(</m:t>
                        </m:r>
                        <m:f>
                          <m:fPr>
                            <m:ctrlPr>
                              <a:rPr lang="en-US" sz="2400" b="0" i="1" dirty="0" smtClean="0">
                                <a:latin typeface="Cambria Math" panose="02040503050406030204" pitchFamily="18" charset="0"/>
                              </a:rPr>
                            </m:ctrlPr>
                          </m:fPr>
                          <m:num>
                            <m:r>
                              <a:rPr lang="en-US" sz="2400" b="0" i="1" dirty="0" smtClean="0">
                                <a:latin typeface="Cambria Math" panose="02040503050406030204" pitchFamily="18" charset="0"/>
                              </a:rPr>
                              <m:t>𝑘</m:t>
                            </m:r>
                            <m:r>
                              <a:rPr lang="en-US" sz="2400" b="0" i="1" dirty="0" smtClean="0">
                                <a:latin typeface="Cambria Math" panose="02040503050406030204" pitchFamily="18" charset="0"/>
                              </a:rPr>
                              <m:t>1</m:t>
                            </m:r>
                          </m:num>
                          <m:den>
                            <m:r>
                              <a:rPr lang="en-US" sz="2400" b="0" i="1" dirty="0" smtClean="0">
                                <a:latin typeface="Cambria Math" panose="02040503050406030204" pitchFamily="18" charset="0"/>
                              </a:rPr>
                              <m:t>𝑘</m:t>
                            </m:r>
                            <m:r>
                              <a:rPr lang="en-US" sz="2400" b="0" i="1" dirty="0" smtClean="0">
                                <a:latin typeface="Cambria Math" panose="02040503050406030204" pitchFamily="18" charset="0"/>
                              </a:rPr>
                              <m:t>6</m:t>
                            </m:r>
                          </m:den>
                        </m:f>
                        <m:r>
                          <a:rPr lang="en-US" sz="2400" b="0" i="1" dirty="0" smtClean="0">
                            <a:latin typeface="Cambria Math" panose="02040503050406030204" pitchFamily="18" charset="0"/>
                          </a:rPr>
                          <m:t>+</m:t>
                        </m:r>
                        <m:sSup>
                          <m:sSupPr>
                            <m:ctrlPr>
                              <a:rPr lang="en-US" sz="2400" b="0" i="1" dirty="0" smtClean="0">
                                <a:latin typeface="Cambria Math" panose="02040503050406030204" pitchFamily="18" charset="0"/>
                              </a:rPr>
                            </m:ctrlPr>
                          </m:sSupPr>
                          <m:e>
                            <m:r>
                              <a:rPr lang="en-US" sz="2400" b="0" i="1" dirty="0" smtClean="0">
                                <a:latin typeface="Cambria Math" panose="02040503050406030204" pitchFamily="18" charset="0"/>
                              </a:rPr>
                              <m:t>[</m:t>
                            </m:r>
                            <m:r>
                              <a:rPr lang="en-US" sz="2400" b="0" i="1" dirty="0" smtClean="0">
                                <a:latin typeface="Cambria Math" panose="02040503050406030204" pitchFamily="18" charset="0"/>
                              </a:rPr>
                              <m:t>𝑉</m:t>
                            </m:r>
                            <m:r>
                              <a:rPr lang="en-US" sz="2400" b="0" i="1" dirty="0" smtClean="0">
                                <a:latin typeface="Cambria Math" panose="02040503050406030204" pitchFamily="18" charset="0"/>
                              </a:rPr>
                              <m:t>]</m:t>
                            </m:r>
                          </m:e>
                          <m:sup>
                            <m:r>
                              <m:rPr>
                                <m:nor/>
                              </m:rPr>
                              <a:rPr lang="el-GR" sz="2400" dirty="0">
                                <a:latin typeface="Gulim" panose="020B0600000101010101" pitchFamily="34" charset="-127"/>
                                <a:ea typeface="Gulim" panose="020B0600000101010101" pitchFamily="34" charset="-127"/>
                              </a:rPr>
                              <m:t>β</m:t>
                            </m:r>
                          </m:sup>
                        </m:sSup>
                        <m:r>
                          <a:rPr lang="en-US" sz="2400" b="0" i="1" dirty="0" smtClean="0">
                            <a:latin typeface="Cambria Math" panose="02040503050406030204" pitchFamily="18" charset="0"/>
                          </a:rPr>
                          <m:t>)</m:t>
                        </m:r>
                      </m:den>
                    </m:f>
                    <m:r>
                      <a:rPr lang="en-US" sz="2400" b="0" i="0" dirty="0" smtClean="0">
                        <a:latin typeface="Cambria Math" panose="02040503050406030204" pitchFamily="18" charset="0"/>
                      </a:rPr>
                      <m:t>)</m:t>
                    </m:r>
                  </m:oMath>
                </a14:m>
                <a:r>
                  <a:rPr lang="en-US" sz="2400" dirty="0"/>
                  <a:t>-k7*[U]</a:t>
                </a:r>
              </a:p>
            </p:txBody>
          </p:sp>
        </mc:Choice>
        <mc:Fallback xmlns="">
          <p:sp>
            <p:nvSpPr>
              <p:cNvPr id="25" name="TextBox 24">
                <a:extLst>
                  <a:ext uri="{FF2B5EF4-FFF2-40B4-BE49-F238E27FC236}">
                    <a16:creationId xmlns:a16="http://schemas.microsoft.com/office/drawing/2014/main" id="{B76E516C-1929-4725-9CC5-237B3CCB1D7E}"/>
                  </a:ext>
                </a:extLst>
              </p:cNvPr>
              <p:cNvSpPr txBox="1">
                <a:spLocks noRot="1" noChangeAspect="1" noMove="1" noResize="1" noEditPoints="1" noAdjustHandles="1" noChangeArrowheads="1" noChangeShapeType="1" noTextEdit="1"/>
              </p:cNvSpPr>
              <p:nvPr/>
            </p:nvSpPr>
            <p:spPr>
              <a:xfrm>
                <a:off x="5703157" y="1308660"/>
                <a:ext cx="5762793" cy="709297"/>
              </a:xfrm>
              <a:prstGeom prst="rect">
                <a:avLst/>
              </a:prstGeom>
              <a:blipFill>
                <a:blip r:embed="rId3"/>
                <a:stretch>
                  <a:fillRect l="-106" t="-1724"/>
                </a:stretch>
              </a:blipFill>
            </p:spPr>
            <p:txBody>
              <a:bodyPr/>
              <a:lstStyle/>
              <a:p>
                <a:r>
                  <a:rPr lang="en-US">
                    <a:noFill/>
                  </a:rPr>
                  <a:t> </a:t>
                </a:r>
              </a:p>
            </p:txBody>
          </p:sp>
        </mc:Fallback>
      </mc:AlternateContent>
      <p:sp>
        <p:nvSpPr>
          <p:cNvPr id="31" name="TextBox 30">
            <a:extLst>
              <a:ext uri="{FF2B5EF4-FFF2-40B4-BE49-F238E27FC236}">
                <a16:creationId xmlns:a16="http://schemas.microsoft.com/office/drawing/2014/main" id="{11294FDF-F4B3-4133-9316-C852FC847E9A}"/>
              </a:ext>
            </a:extLst>
          </p:cNvPr>
          <p:cNvSpPr txBox="1"/>
          <p:nvPr/>
        </p:nvSpPr>
        <p:spPr>
          <a:xfrm>
            <a:off x="5560093" y="812470"/>
            <a:ext cx="2188804" cy="369332"/>
          </a:xfrm>
          <a:prstGeom prst="rect">
            <a:avLst/>
          </a:prstGeom>
          <a:noFill/>
        </p:spPr>
        <p:txBody>
          <a:bodyPr wrap="none" rtlCol="0">
            <a:spAutoFit/>
          </a:bodyPr>
          <a:lstStyle/>
          <a:p>
            <a:r>
              <a:rPr lang="en-US" u="sng" dirty="0"/>
              <a:t>Mass-Action Kinetics:</a:t>
            </a:r>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157083FE-7CEE-429B-9C68-72CFCAF0810C}"/>
                  </a:ext>
                </a:extLst>
              </p:cNvPr>
              <p:cNvSpPr txBox="1"/>
              <p:nvPr/>
            </p:nvSpPr>
            <p:spPr>
              <a:xfrm>
                <a:off x="5703157" y="4049519"/>
                <a:ext cx="5762793" cy="709297"/>
              </a:xfrm>
              <a:prstGeom prst="rect">
                <a:avLst/>
              </a:prstGeom>
              <a:noFill/>
            </p:spPr>
            <p:txBody>
              <a:bodyPr wrap="square" lIns="0" tIns="0" rIns="0" bIns="0" rtlCol="0">
                <a:spAutoFit/>
              </a:bodyPr>
              <a:lstStyle/>
              <a:p>
                <a14:m>
                  <m:oMath xmlns:m="http://schemas.openxmlformats.org/officeDocument/2006/math">
                    <m:f>
                      <m:fPr>
                        <m:ctrlPr>
                          <a:rPr lang="en-US" sz="2400" i="1" smtClean="0">
                            <a:latin typeface="Cambria Math" panose="02040503050406030204" pitchFamily="18" charset="0"/>
                          </a:rPr>
                        </m:ctrlPr>
                      </m:fPr>
                      <m:num>
                        <m:r>
                          <a:rPr lang="en-US" sz="2400" b="0" i="1" smtClean="0">
                            <a:latin typeface="Cambria Math" panose="02040503050406030204" pitchFamily="18" charset="0"/>
                          </a:rPr>
                          <m:t>𝑑</m:t>
                        </m:r>
                        <m:r>
                          <a:rPr lang="en-US" sz="2400" b="0" i="1" smtClean="0">
                            <a:latin typeface="Cambria Math" panose="02040503050406030204" pitchFamily="18" charset="0"/>
                          </a:rPr>
                          <m:t>[</m:t>
                        </m:r>
                        <m:r>
                          <a:rPr lang="en-US" sz="2400" b="0" i="1" smtClean="0">
                            <a:latin typeface="Cambria Math" panose="02040503050406030204" pitchFamily="18" charset="0"/>
                          </a:rPr>
                          <m:t>𝑉</m:t>
                        </m:r>
                        <m:r>
                          <a:rPr lang="en-US" sz="2400" b="0" i="1" smtClean="0">
                            <a:latin typeface="Cambria Math" panose="02040503050406030204" pitchFamily="18" charset="0"/>
                          </a:rPr>
                          <m:t>]</m:t>
                        </m:r>
                      </m:num>
                      <m:den>
                        <m:r>
                          <a:rPr lang="en-US" sz="2400" b="0" i="1" smtClean="0">
                            <a:latin typeface="Cambria Math" panose="02040503050406030204" pitchFamily="18" charset="0"/>
                          </a:rPr>
                          <m:t>𝑑𝑡</m:t>
                        </m:r>
                      </m:den>
                    </m:f>
                  </m:oMath>
                </a14:m>
                <a:r>
                  <a:rPr lang="en-US" sz="2400" dirty="0"/>
                  <a:t>= (</a:t>
                </a:r>
                <a14:m>
                  <m:oMath xmlns:m="http://schemas.openxmlformats.org/officeDocument/2006/math">
                    <m:f>
                      <m:fPr>
                        <m:ctrlPr>
                          <a:rPr lang="en-US" sz="2400" i="1" smtClean="0">
                            <a:latin typeface="Cambria Math" panose="02040503050406030204" pitchFamily="18" charset="0"/>
                          </a:rPr>
                        </m:ctrlPr>
                      </m:fPr>
                      <m:num>
                        <m:r>
                          <a:rPr lang="en-US" sz="2400" b="0" i="1" smtClean="0">
                            <a:latin typeface="Cambria Math" panose="02040503050406030204" pitchFamily="18" charset="0"/>
                          </a:rPr>
                          <m:t>𝑘</m:t>
                        </m:r>
                        <m:r>
                          <a:rPr lang="en-US" sz="2400" b="0" i="1" smtClean="0">
                            <a:latin typeface="Cambria Math" panose="02040503050406030204" pitchFamily="18" charset="0"/>
                          </a:rPr>
                          <m:t>4∗</m:t>
                        </m:r>
                        <m:r>
                          <a:rPr lang="en-US" sz="2400" b="0" i="1" smtClean="0">
                            <a:latin typeface="Cambria Math" panose="02040503050406030204" pitchFamily="18" charset="0"/>
                          </a:rPr>
                          <m:t>𝑘</m:t>
                        </m:r>
                        <m:r>
                          <a:rPr lang="en-US" sz="2400" b="0" i="1" smtClean="0">
                            <a:latin typeface="Cambria Math" panose="02040503050406030204" pitchFamily="18" charset="0"/>
                          </a:rPr>
                          <m:t>2∗</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𝑘</m:t>
                            </m:r>
                          </m:e>
                          <m:sub>
                            <m:r>
                              <a:rPr lang="en-US" sz="2400" b="0" i="1" smtClean="0">
                                <a:latin typeface="Cambria Math" panose="02040503050406030204" pitchFamily="18" charset="0"/>
                              </a:rPr>
                              <m:t>−5</m:t>
                            </m:r>
                          </m:sub>
                        </m:sSub>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𝑔</m:t>
                            </m:r>
                          </m:e>
                          <m:sub>
                            <m:r>
                              <a:rPr lang="en-US" sz="2400" b="0" i="1" smtClean="0">
                                <a:latin typeface="Cambria Math" panose="02040503050406030204" pitchFamily="18" charset="0"/>
                              </a:rPr>
                              <m:t>2</m:t>
                            </m:r>
                            <m:r>
                              <a:rPr lang="en-US" sz="2400" i="1">
                                <a:latin typeface="Cambria Math" panose="02040503050406030204" pitchFamily="18" charset="0"/>
                              </a:rPr>
                              <m:t>𝑂𝐹𝐹</m:t>
                            </m:r>
                          </m:sub>
                        </m:sSub>
                        <m:r>
                          <a:rPr lang="en-US" sz="2400" b="0" i="1" smtClean="0">
                            <a:latin typeface="Cambria Math" panose="02040503050406030204" pitchFamily="18" charset="0"/>
                          </a:rPr>
                          <m:t>]</m:t>
                        </m:r>
                      </m:num>
                      <m:den>
                        <m:r>
                          <a:rPr lang="en-US" sz="2400" b="0" i="1" smtClean="0">
                            <a:latin typeface="Cambria Math" panose="02040503050406030204" pitchFamily="18" charset="0"/>
                          </a:rPr>
                          <m:t>𝑘</m:t>
                        </m:r>
                        <m:r>
                          <a:rPr lang="en-US" sz="2400" b="0" i="1" smtClean="0">
                            <a:latin typeface="Cambria Math" panose="02040503050406030204" pitchFamily="18" charset="0"/>
                          </a:rPr>
                          <m:t>10∗</m:t>
                        </m:r>
                        <m:r>
                          <a:rPr lang="en-US" sz="2400" b="0" i="1" smtClean="0">
                            <a:latin typeface="Cambria Math" panose="02040503050406030204" pitchFamily="18" charset="0"/>
                          </a:rPr>
                          <m:t>𝑘</m:t>
                        </m:r>
                        <m:r>
                          <a:rPr lang="en-US" sz="2400" b="0" i="1" smtClean="0">
                            <a:latin typeface="Cambria Math" panose="02040503050406030204" pitchFamily="18" charset="0"/>
                          </a:rPr>
                          <m:t>5</m:t>
                        </m:r>
                      </m:den>
                    </m:f>
                  </m:oMath>
                </a14:m>
                <a:r>
                  <a:rPr lang="en-US" sz="2400" dirty="0"/>
                  <a:t>)*(</a:t>
                </a:r>
                <a14:m>
                  <m:oMath xmlns:m="http://schemas.openxmlformats.org/officeDocument/2006/math">
                    <m:f>
                      <m:fPr>
                        <m:ctrlPr>
                          <a:rPr lang="en-US" sz="2400" i="1" dirty="0" smtClean="0">
                            <a:latin typeface="Cambria Math" panose="02040503050406030204" pitchFamily="18" charset="0"/>
                          </a:rPr>
                        </m:ctrlPr>
                      </m:fPr>
                      <m:num>
                        <m:r>
                          <a:rPr lang="en-US" sz="2400" b="0" i="1" dirty="0" smtClean="0">
                            <a:latin typeface="Cambria Math" panose="02040503050406030204" pitchFamily="18" charset="0"/>
                          </a:rPr>
                          <m:t>1</m:t>
                        </m:r>
                      </m:num>
                      <m:den>
                        <m:r>
                          <a:rPr lang="en-US" sz="2400" b="0" i="1" dirty="0" smtClean="0">
                            <a:latin typeface="Cambria Math" panose="02040503050406030204" pitchFamily="18" charset="0"/>
                          </a:rPr>
                          <m:t>(</m:t>
                        </m:r>
                        <m:f>
                          <m:fPr>
                            <m:ctrlPr>
                              <a:rPr lang="en-US" sz="2400" b="0" i="1" dirty="0" smtClean="0">
                                <a:latin typeface="Cambria Math" panose="02040503050406030204" pitchFamily="18" charset="0"/>
                              </a:rPr>
                            </m:ctrlPr>
                          </m:fPr>
                          <m:num>
                            <m:r>
                              <a:rPr lang="en-US" sz="2400" b="0" i="1" dirty="0" smtClean="0">
                                <a:latin typeface="Cambria Math" panose="02040503050406030204" pitchFamily="18" charset="0"/>
                              </a:rPr>
                              <m:t>𝑘</m:t>
                            </m:r>
                            <m:r>
                              <a:rPr lang="en-US" sz="2400" b="0" i="1" dirty="0" smtClean="0">
                                <a:latin typeface="Cambria Math" panose="02040503050406030204" pitchFamily="18" charset="0"/>
                              </a:rPr>
                              <m:t>2</m:t>
                            </m:r>
                          </m:num>
                          <m:den>
                            <m:r>
                              <a:rPr lang="en-US" sz="2400" b="0" i="1" dirty="0" smtClean="0">
                                <a:latin typeface="Cambria Math" panose="02040503050406030204" pitchFamily="18" charset="0"/>
                              </a:rPr>
                              <m:t>𝑘</m:t>
                            </m:r>
                            <m:r>
                              <a:rPr lang="en-US" sz="2400" b="0" i="1" dirty="0" smtClean="0">
                                <a:latin typeface="Cambria Math" panose="02040503050406030204" pitchFamily="18" charset="0"/>
                              </a:rPr>
                              <m:t>5</m:t>
                            </m:r>
                          </m:den>
                        </m:f>
                        <m:r>
                          <a:rPr lang="en-US" sz="2400" b="0" i="1" dirty="0" smtClean="0">
                            <a:latin typeface="Cambria Math" panose="02040503050406030204" pitchFamily="18" charset="0"/>
                          </a:rPr>
                          <m:t>+</m:t>
                        </m:r>
                        <m:sSup>
                          <m:sSupPr>
                            <m:ctrlPr>
                              <a:rPr lang="en-US" sz="2400" b="0" i="1" dirty="0" smtClean="0">
                                <a:latin typeface="Cambria Math" panose="02040503050406030204" pitchFamily="18" charset="0"/>
                              </a:rPr>
                            </m:ctrlPr>
                          </m:sSupPr>
                          <m:e>
                            <m:r>
                              <a:rPr lang="en-US" sz="2400" b="0" i="1" dirty="0" smtClean="0">
                                <a:latin typeface="Cambria Math" panose="02040503050406030204" pitchFamily="18" charset="0"/>
                              </a:rPr>
                              <m:t>[</m:t>
                            </m:r>
                            <m:r>
                              <a:rPr lang="en-US" sz="2400" b="0" i="1" dirty="0" smtClean="0">
                                <a:latin typeface="Cambria Math" panose="02040503050406030204" pitchFamily="18" charset="0"/>
                              </a:rPr>
                              <m:t>𝑈</m:t>
                            </m:r>
                            <m:r>
                              <a:rPr lang="en-US" sz="2400" b="0" i="1" dirty="0" smtClean="0">
                                <a:latin typeface="Cambria Math" panose="02040503050406030204" pitchFamily="18" charset="0"/>
                              </a:rPr>
                              <m:t>]</m:t>
                            </m:r>
                          </m:e>
                          <m:sup>
                            <m:r>
                              <m:rPr>
                                <m:nor/>
                              </m:rPr>
                              <a:rPr lang="el-GR" sz="2400" dirty="0"/>
                              <m:t>γ</m:t>
                            </m:r>
                          </m:sup>
                        </m:sSup>
                        <m:r>
                          <a:rPr lang="en-US" sz="2400" b="0" i="1" dirty="0" smtClean="0">
                            <a:latin typeface="Cambria Math" panose="02040503050406030204" pitchFamily="18" charset="0"/>
                          </a:rPr>
                          <m:t>)</m:t>
                        </m:r>
                      </m:den>
                    </m:f>
                    <m:r>
                      <a:rPr lang="en-US" sz="2400" b="0" i="0" dirty="0" smtClean="0">
                        <a:latin typeface="Cambria Math" panose="02040503050406030204" pitchFamily="18" charset="0"/>
                      </a:rPr>
                      <m:t>)</m:t>
                    </m:r>
                  </m:oMath>
                </a14:m>
                <a:r>
                  <a:rPr lang="en-US" sz="2400" dirty="0"/>
                  <a:t>-k8*[V]</a:t>
                </a:r>
              </a:p>
            </p:txBody>
          </p:sp>
        </mc:Choice>
        <mc:Fallback xmlns="">
          <p:sp>
            <p:nvSpPr>
              <p:cNvPr id="32" name="TextBox 31">
                <a:extLst>
                  <a:ext uri="{FF2B5EF4-FFF2-40B4-BE49-F238E27FC236}">
                    <a16:creationId xmlns:a16="http://schemas.microsoft.com/office/drawing/2014/main" id="{157083FE-7CEE-429B-9C68-72CFCAF0810C}"/>
                  </a:ext>
                </a:extLst>
              </p:cNvPr>
              <p:cNvSpPr txBox="1">
                <a:spLocks noRot="1" noChangeAspect="1" noMove="1" noResize="1" noEditPoints="1" noAdjustHandles="1" noChangeArrowheads="1" noChangeShapeType="1" noTextEdit="1"/>
              </p:cNvSpPr>
              <p:nvPr/>
            </p:nvSpPr>
            <p:spPr>
              <a:xfrm>
                <a:off x="5703157" y="4049519"/>
                <a:ext cx="5762793" cy="709297"/>
              </a:xfrm>
              <a:prstGeom prst="rect">
                <a:avLst/>
              </a:prstGeom>
              <a:blipFill>
                <a:blip r:embed="rId11"/>
                <a:stretch>
                  <a:fillRect l="-106" t="-855"/>
                </a:stretch>
              </a:blipFill>
            </p:spPr>
            <p:txBody>
              <a:bodyPr/>
              <a:lstStyle/>
              <a:p>
                <a:r>
                  <a:rPr lang="en-US">
                    <a:noFill/>
                  </a:rPr>
                  <a:t> </a:t>
                </a:r>
              </a:p>
            </p:txBody>
          </p:sp>
        </mc:Fallback>
      </mc:AlternateContent>
      <p:sp>
        <p:nvSpPr>
          <p:cNvPr id="33" name="Rectangle 32">
            <a:extLst>
              <a:ext uri="{FF2B5EF4-FFF2-40B4-BE49-F238E27FC236}">
                <a16:creationId xmlns:a16="http://schemas.microsoft.com/office/drawing/2014/main" id="{0EC6A871-05A4-4F5E-AB1E-C337809FB76D}"/>
              </a:ext>
            </a:extLst>
          </p:cNvPr>
          <p:cNvSpPr/>
          <p:nvPr/>
        </p:nvSpPr>
        <p:spPr>
          <a:xfrm>
            <a:off x="6391073" y="1259593"/>
            <a:ext cx="2246881" cy="709298"/>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362854B5-7DBB-42C8-95D1-683D0754AF8C}"/>
              </a:ext>
            </a:extLst>
          </p:cNvPr>
          <p:cNvSpPr/>
          <p:nvPr/>
        </p:nvSpPr>
        <p:spPr>
          <a:xfrm>
            <a:off x="6371408" y="3983692"/>
            <a:ext cx="2266545" cy="709298"/>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39917BCA-4376-48E5-B226-8B954B4A71D2}"/>
                  </a:ext>
                </a:extLst>
              </p:cNvPr>
              <p:cNvSpPr txBox="1"/>
              <p:nvPr/>
            </p:nvSpPr>
            <p:spPr>
              <a:xfrm>
                <a:off x="6275311" y="4570586"/>
                <a:ext cx="648383"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800" i="1" smtClean="0">
                              <a:solidFill>
                                <a:srgbClr val="FF0000"/>
                              </a:solidFill>
                              <a:latin typeface="Cambria Math" panose="02040503050406030204" pitchFamily="18" charset="0"/>
                            </a:rPr>
                          </m:ctrlPr>
                        </m:sSubPr>
                        <m:e>
                          <m:r>
                            <a:rPr lang="en-US" sz="2800" i="1" smtClean="0">
                              <a:solidFill>
                                <a:srgbClr val="FF0000"/>
                              </a:solidFill>
                              <a:latin typeface="Cambria Math" panose="02040503050406030204" pitchFamily="18" charset="0"/>
                              <a:ea typeface="Cambria Math" panose="02040503050406030204" pitchFamily="18" charset="0"/>
                            </a:rPr>
                            <m:t>𝛼</m:t>
                          </m:r>
                        </m:e>
                        <m:sub>
                          <m:r>
                            <a:rPr lang="en-US" sz="2800" b="0" i="1" smtClean="0">
                              <a:solidFill>
                                <a:srgbClr val="FF0000"/>
                              </a:solidFill>
                              <a:latin typeface="Cambria Math" panose="02040503050406030204" pitchFamily="18" charset="0"/>
                            </a:rPr>
                            <m:t>2</m:t>
                          </m:r>
                        </m:sub>
                      </m:sSub>
                    </m:oMath>
                  </m:oMathPara>
                </a14:m>
                <a:endParaRPr lang="en-US" sz="2800" dirty="0">
                  <a:solidFill>
                    <a:srgbClr val="FF0000"/>
                  </a:solidFill>
                </a:endParaRPr>
              </a:p>
            </p:txBody>
          </p:sp>
        </mc:Choice>
        <mc:Fallback xmlns="">
          <p:sp>
            <p:nvSpPr>
              <p:cNvPr id="36" name="TextBox 35">
                <a:extLst>
                  <a:ext uri="{FF2B5EF4-FFF2-40B4-BE49-F238E27FC236}">
                    <a16:creationId xmlns:a16="http://schemas.microsoft.com/office/drawing/2014/main" id="{39917BCA-4376-48E5-B226-8B954B4A71D2}"/>
                  </a:ext>
                </a:extLst>
              </p:cNvPr>
              <p:cNvSpPr txBox="1">
                <a:spLocks noRot="1" noChangeAspect="1" noMove="1" noResize="1" noEditPoints="1" noAdjustHandles="1" noChangeArrowheads="1" noChangeShapeType="1" noTextEdit="1"/>
              </p:cNvSpPr>
              <p:nvPr/>
            </p:nvSpPr>
            <p:spPr>
              <a:xfrm>
                <a:off x="6275311" y="4570586"/>
                <a:ext cx="648383" cy="523220"/>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1F6DD250-43F6-42C4-9BF5-D98EB80940C8}"/>
                  </a:ext>
                </a:extLst>
              </p:cNvPr>
              <p:cNvSpPr txBox="1"/>
              <p:nvPr/>
            </p:nvSpPr>
            <p:spPr>
              <a:xfrm>
                <a:off x="6275311" y="1829985"/>
                <a:ext cx="640111"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800" i="1" smtClean="0">
                              <a:solidFill>
                                <a:srgbClr val="FF0000"/>
                              </a:solidFill>
                              <a:latin typeface="Cambria Math" panose="02040503050406030204" pitchFamily="18" charset="0"/>
                            </a:rPr>
                          </m:ctrlPr>
                        </m:sSubPr>
                        <m:e>
                          <m:r>
                            <a:rPr lang="en-US" sz="2800" i="1" smtClean="0">
                              <a:solidFill>
                                <a:srgbClr val="FF0000"/>
                              </a:solidFill>
                              <a:latin typeface="Cambria Math" panose="02040503050406030204" pitchFamily="18" charset="0"/>
                              <a:ea typeface="Cambria Math" panose="02040503050406030204" pitchFamily="18" charset="0"/>
                            </a:rPr>
                            <m:t>𝛼</m:t>
                          </m:r>
                        </m:e>
                        <m:sub>
                          <m:r>
                            <a:rPr lang="en-US" sz="2800" b="0" i="1" smtClean="0">
                              <a:solidFill>
                                <a:srgbClr val="FF0000"/>
                              </a:solidFill>
                              <a:latin typeface="Cambria Math" panose="02040503050406030204" pitchFamily="18" charset="0"/>
                            </a:rPr>
                            <m:t>1</m:t>
                          </m:r>
                        </m:sub>
                      </m:sSub>
                    </m:oMath>
                  </m:oMathPara>
                </a14:m>
                <a:endParaRPr lang="en-US" sz="2800" dirty="0">
                  <a:solidFill>
                    <a:srgbClr val="FF0000"/>
                  </a:solidFill>
                </a:endParaRPr>
              </a:p>
            </p:txBody>
          </p:sp>
        </mc:Choice>
        <mc:Fallback xmlns="">
          <p:sp>
            <p:nvSpPr>
              <p:cNvPr id="37" name="TextBox 36">
                <a:extLst>
                  <a:ext uri="{FF2B5EF4-FFF2-40B4-BE49-F238E27FC236}">
                    <a16:creationId xmlns:a16="http://schemas.microsoft.com/office/drawing/2014/main" id="{1F6DD250-43F6-42C4-9BF5-D98EB80940C8}"/>
                  </a:ext>
                </a:extLst>
              </p:cNvPr>
              <p:cNvSpPr txBox="1">
                <a:spLocks noRot="1" noChangeAspect="1" noMove="1" noResize="1" noEditPoints="1" noAdjustHandles="1" noChangeArrowheads="1" noChangeShapeType="1" noTextEdit="1"/>
              </p:cNvSpPr>
              <p:nvPr/>
            </p:nvSpPr>
            <p:spPr>
              <a:xfrm>
                <a:off x="6275311" y="1829985"/>
                <a:ext cx="640111" cy="523220"/>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80AA820B-F13D-4A5D-9E9B-BAC513BBFD62}"/>
                  </a:ext>
                </a:extLst>
              </p:cNvPr>
              <p:cNvSpPr txBox="1"/>
              <p:nvPr/>
            </p:nvSpPr>
            <p:spPr>
              <a:xfrm>
                <a:off x="7148262" y="2203794"/>
                <a:ext cx="2940284" cy="698653"/>
              </a:xfrm>
              <a:prstGeom prst="rect">
                <a:avLst/>
              </a:prstGeom>
              <a:noFill/>
            </p:spPr>
            <p:txBody>
              <a:bodyPr wrap="square" lIns="0" tIns="0" rIns="0" bIns="0" rtlCol="0">
                <a:spAutoFit/>
              </a:bodyPr>
              <a:lstStyle/>
              <a:p>
                <a14:m>
                  <m:oMath xmlns:m="http://schemas.openxmlformats.org/officeDocument/2006/math">
                    <m:f>
                      <m:fPr>
                        <m:ctrlPr>
                          <a:rPr lang="en-US" sz="2400" i="1" smtClean="0">
                            <a:latin typeface="Cambria Math" panose="02040503050406030204" pitchFamily="18" charset="0"/>
                          </a:rPr>
                        </m:ctrlPr>
                      </m:fPr>
                      <m:num>
                        <m:r>
                          <a:rPr lang="en-US" sz="2400" b="0" i="1" smtClean="0">
                            <a:latin typeface="Cambria Math" panose="02040503050406030204" pitchFamily="18" charset="0"/>
                          </a:rPr>
                          <m:t>𝑑</m:t>
                        </m:r>
                        <m:r>
                          <a:rPr lang="en-US" sz="2400" b="0" i="1" smtClean="0">
                            <a:latin typeface="Cambria Math" panose="02040503050406030204" pitchFamily="18" charset="0"/>
                          </a:rPr>
                          <m:t>[</m:t>
                        </m:r>
                        <m:r>
                          <a:rPr lang="en-US" sz="2400" b="0" i="1" smtClean="0">
                            <a:latin typeface="Cambria Math" panose="02040503050406030204" pitchFamily="18" charset="0"/>
                          </a:rPr>
                          <m:t>𝑈</m:t>
                        </m:r>
                        <m:r>
                          <a:rPr lang="en-US" sz="2400" b="0" i="1" smtClean="0">
                            <a:latin typeface="Cambria Math" panose="02040503050406030204" pitchFamily="18" charset="0"/>
                          </a:rPr>
                          <m:t>]</m:t>
                        </m:r>
                      </m:num>
                      <m:den>
                        <m:r>
                          <a:rPr lang="en-US" sz="2400" b="0" i="1" smtClean="0">
                            <a:latin typeface="Cambria Math" panose="02040503050406030204" pitchFamily="18" charset="0"/>
                          </a:rPr>
                          <m:t>𝑑𝑡</m:t>
                        </m:r>
                      </m:den>
                    </m:f>
                  </m:oMath>
                </a14:m>
                <a:r>
                  <a:rPr lang="en-US" sz="2400" dirty="0"/>
                  <a:t>=</a:t>
                </a:r>
                <a14:m>
                  <m:oMath xmlns:m="http://schemas.openxmlformats.org/officeDocument/2006/math">
                    <m:r>
                      <a:rPr lang="en-US" sz="2400" i="1" smtClean="0">
                        <a:latin typeface="Cambria Math" panose="02040503050406030204" pitchFamily="18" charset="0"/>
                      </a:rPr>
                      <m:t> </m:t>
                    </m:r>
                  </m:oMath>
                </a14:m>
                <a:r>
                  <a:rPr lang="en-US" sz="2400" dirty="0"/>
                  <a:t>(</a:t>
                </a:r>
                <a14:m>
                  <m:oMath xmlns:m="http://schemas.openxmlformats.org/officeDocument/2006/math">
                    <m:f>
                      <m:fPr>
                        <m:ctrlPr>
                          <a:rPr lang="en-US" sz="2400" i="1" dirty="0" smtClean="0">
                            <a:latin typeface="Cambria Math" panose="02040503050406030204" pitchFamily="18" charset="0"/>
                          </a:rPr>
                        </m:ctrlPr>
                      </m:fPr>
                      <m:num>
                        <m:sSub>
                          <m:sSubPr>
                            <m:ctrlPr>
                              <a:rPr lang="en-US" sz="2400" i="1">
                                <a:solidFill>
                                  <a:srgbClr val="FF0000"/>
                                </a:solidFill>
                                <a:latin typeface="Cambria Math" panose="02040503050406030204" pitchFamily="18" charset="0"/>
                              </a:rPr>
                            </m:ctrlPr>
                          </m:sSubPr>
                          <m:e>
                            <m:r>
                              <a:rPr lang="en-US" sz="2400" i="1">
                                <a:solidFill>
                                  <a:srgbClr val="FF0000"/>
                                </a:solidFill>
                                <a:latin typeface="Cambria Math" panose="02040503050406030204" pitchFamily="18" charset="0"/>
                                <a:ea typeface="Cambria Math" panose="02040503050406030204" pitchFamily="18" charset="0"/>
                              </a:rPr>
                              <m:t>𝛼</m:t>
                            </m:r>
                          </m:e>
                          <m:sub>
                            <m:r>
                              <a:rPr lang="en-US" sz="2400" i="1">
                                <a:solidFill>
                                  <a:srgbClr val="FF0000"/>
                                </a:solidFill>
                                <a:latin typeface="Cambria Math" panose="02040503050406030204" pitchFamily="18" charset="0"/>
                              </a:rPr>
                              <m:t>1</m:t>
                            </m:r>
                          </m:sub>
                        </m:sSub>
                      </m:num>
                      <m:den>
                        <m:r>
                          <a:rPr lang="en-US" sz="2400" b="0" i="1" dirty="0" smtClean="0">
                            <a:latin typeface="Cambria Math" panose="02040503050406030204" pitchFamily="18" charset="0"/>
                          </a:rPr>
                          <m:t>(</m:t>
                        </m:r>
                        <m:f>
                          <m:fPr>
                            <m:ctrlPr>
                              <a:rPr lang="en-US" sz="2400" b="0" i="1" dirty="0" smtClean="0">
                                <a:latin typeface="Cambria Math" panose="02040503050406030204" pitchFamily="18" charset="0"/>
                              </a:rPr>
                            </m:ctrlPr>
                          </m:fPr>
                          <m:num>
                            <m:r>
                              <a:rPr lang="en-US" sz="2400" b="0" i="1" dirty="0" smtClean="0">
                                <a:latin typeface="Cambria Math" panose="02040503050406030204" pitchFamily="18" charset="0"/>
                              </a:rPr>
                              <m:t>𝑘</m:t>
                            </m:r>
                            <m:r>
                              <a:rPr lang="en-US" sz="2400" b="0" i="1" dirty="0" smtClean="0">
                                <a:latin typeface="Cambria Math" panose="02040503050406030204" pitchFamily="18" charset="0"/>
                              </a:rPr>
                              <m:t>1</m:t>
                            </m:r>
                          </m:num>
                          <m:den>
                            <m:r>
                              <a:rPr lang="en-US" sz="2400" b="0" i="1" dirty="0" smtClean="0">
                                <a:latin typeface="Cambria Math" panose="02040503050406030204" pitchFamily="18" charset="0"/>
                              </a:rPr>
                              <m:t>𝑘</m:t>
                            </m:r>
                            <m:r>
                              <a:rPr lang="en-US" sz="2400" b="0" i="1" dirty="0" smtClean="0">
                                <a:latin typeface="Cambria Math" panose="02040503050406030204" pitchFamily="18" charset="0"/>
                              </a:rPr>
                              <m:t>6</m:t>
                            </m:r>
                          </m:den>
                        </m:f>
                        <m:r>
                          <a:rPr lang="en-US" sz="2400" b="0" i="1" dirty="0" smtClean="0">
                            <a:latin typeface="Cambria Math" panose="02040503050406030204" pitchFamily="18" charset="0"/>
                          </a:rPr>
                          <m:t>+</m:t>
                        </m:r>
                        <m:sSup>
                          <m:sSupPr>
                            <m:ctrlPr>
                              <a:rPr lang="en-US" sz="2400" b="0" i="1" dirty="0" smtClean="0">
                                <a:latin typeface="Cambria Math" panose="02040503050406030204" pitchFamily="18" charset="0"/>
                              </a:rPr>
                            </m:ctrlPr>
                          </m:sSupPr>
                          <m:e>
                            <m:r>
                              <a:rPr lang="en-US" sz="2400" b="0" i="1" dirty="0" smtClean="0">
                                <a:latin typeface="Cambria Math" panose="02040503050406030204" pitchFamily="18" charset="0"/>
                              </a:rPr>
                              <m:t>[</m:t>
                            </m:r>
                            <m:r>
                              <a:rPr lang="en-US" sz="2400" b="0" i="1" dirty="0" smtClean="0">
                                <a:latin typeface="Cambria Math" panose="02040503050406030204" pitchFamily="18" charset="0"/>
                              </a:rPr>
                              <m:t>𝑉</m:t>
                            </m:r>
                            <m:r>
                              <a:rPr lang="en-US" sz="2400" b="0" i="1" dirty="0" smtClean="0">
                                <a:latin typeface="Cambria Math" panose="02040503050406030204" pitchFamily="18" charset="0"/>
                              </a:rPr>
                              <m:t>]</m:t>
                            </m:r>
                          </m:e>
                          <m:sup>
                            <m:r>
                              <m:rPr>
                                <m:nor/>
                              </m:rPr>
                              <a:rPr lang="el-GR" sz="2400" dirty="0">
                                <a:latin typeface="Gulim" panose="020B0600000101010101" pitchFamily="34" charset="-127"/>
                                <a:ea typeface="Gulim" panose="020B0600000101010101" pitchFamily="34" charset="-127"/>
                              </a:rPr>
                              <m:t>β</m:t>
                            </m:r>
                          </m:sup>
                        </m:sSup>
                        <m:r>
                          <a:rPr lang="en-US" sz="2400" b="0" i="1" dirty="0" smtClean="0">
                            <a:latin typeface="Cambria Math" panose="02040503050406030204" pitchFamily="18" charset="0"/>
                          </a:rPr>
                          <m:t>)</m:t>
                        </m:r>
                      </m:den>
                    </m:f>
                    <m:r>
                      <a:rPr lang="en-US" sz="2400" b="0" i="0" dirty="0" smtClean="0">
                        <a:latin typeface="Cambria Math" panose="02040503050406030204" pitchFamily="18" charset="0"/>
                      </a:rPr>
                      <m:t>)</m:t>
                    </m:r>
                  </m:oMath>
                </a14:m>
                <a:r>
                  <a:rPr lang="en-US" sz="2400" dirty="0"/>
                  <a:t>-k7*[U]</a:t>
                </a:r>
              </a:p>
            </p:txBody>
          </p:sp>
        </mc:Choice>
        <mc:Fallback xmlns="">
          <p:sp>
            <p:nvSpPr>
              <p:cNvPr id="39" name="TextBox 38">
                <a:extLst>
                  <a:ext uri="{FF2B5EF4-FFF2-40B4-BE49-F238E27FC236}">
                    <a16:creationId xmlns:a16="http://schemas.microsoft.com/office/drawing/2014/main" id="{80AA820B-F13D-4A5D-9E9B-BAC513BBFD62}"/>
                  </a:ext>
                </a:extLst>
              </p:cNvPr>
              <p:cNvSpPr txBox="1">
                <a:spLocks noRot="1" noChangeAspect="1" noMove="1" noResize="1" noEditPoints="1" noAdjustHandles="1" noChangeArrowheads="1" noChangeShapeType="1" noTextEdit="1"/>
              </p:cNvSpPr>
              <p:nvPr/>
            </p:nvSpPr>
            <p:spPr>
              <a:xfrm>
                <a:off x="7148262" y="2203794"/>
                <a:ext cx="2940284" cy="698653"/>
              </a:xfrm>
              <a:prstGeom prst="rect">
                <a:avLst/>
              </a:prstGeom>
              <a:blipFill>
                <a:blip r:embed="rId14"/>
                <a:stretch>
                  <a:fillRect l="-207" t="-4386" r="-43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B8C105CB-92B9-4C23-AEAA-57548CD1F56B}"/>
                  </a:ext>
                </a:extLst>
              </p:cNvPr>
              <p:cNvSpPr txBox="1"/>
              <p:nvPr/>
            </p:nvSpPr>
            <p:spPr>
              <a:xfrm>
                <a:off x="7148261" y="2995186"/>
                <a:ext cx="2670375" cy="615361"/>
              </a:xfrm>
              <a:prstGeom prst="rect">
                <a:avLst/>
              </a:prstGeom>
              <a:noFill/>
            </p:spPr>
            <p:txBody>
              <a:bodyPr wrap="square" lIns="0" tIns="0" rIns="0" bIns="0" rtlCol="0">
                <a:spAutoFit/>
              </a:bodyPr>
              <a:lstStyle/>
              <a:p>
                <a14:m>
                  <m:oMath xmlns:m="http://schemas.openxmlformats.org/officeDocument/2006/math">
                    <m:f>
                      <m:fPr>
                        <m:ctrlPr>
                          <a:rPr lang="en-US" sz="2400" i="1" smtClean="0">
                            <a:latin typeface="Cambria Math" panose="02040503050406030204" pitchFamily="18" charset="0"/>
                          </a:rPr>
                        </m:ctrlPr>
                      </m:fPr>
                      <m:num>
                        <m:r>
                          <a:rPr lang="en-US" sz="2400" b="0" i="1" smtClean="0">
                            <a:latin typeface="Cambria Math" panose="02040503050406030204" pitchFamily="18" charset="0"/>
                          </a:rPr>
                          <m:t>𝑑</m:t>
                        </m:r>
                        <m:r>
                          <a:rPr lang="en-US" sz="2400" b="0" i="1" smtClean="0">
                            <a:latin typeface="Cambria Math" panose="02040503050406030204" pitchFamily="18" charset="0"/>
                          </a:rPr>
                          <m:t>[</m:t>
                        </m:r>
                        <m:r>
                          <a:rPr lang="en-US" sz="2400" b="0" i="1" smtClean="0">
                            <a:latin typeface="Cambria Math" panose="02040503050406030204" pitchFamily="18" charset="0"/>
                          </a:rPr>
                          <m:t>𝑈</m:t>
                        </m:r>
                        <m:r>
                          <a:rPr lang="en-US" sz="2400" b="0" i="1" smtClean="0">
                            <a:latin typeface="Cambria Math" panose="02040503050406030204" pitchFamily="18" charset="0"/>
                          </a:rPr>
                          <m:t>]</m:t>
                        </m:r>
                      </m:num>
                      <m:den>
                        <m:r>
                          <a:rPr lang="en-US" sz="2400" b="0" i="1" smtClean="0">
                            <a:latin typeface="Cambria Math" panose="02040503050406030204" pitchFamily="18" charset="0"/>
                          </a:rPr>
                          <m:t>𝑑𝑡</m:t>
                        </m:r>
                      </m:den>
                    </m:f>
                  </m:oMath>
                </a14:m>
                <a:r>
                  <a:rPr lang="en-US" sz="2400" dirty="0"/>
                  <a:t>=</a:t>
                </a:r>
                <a14:m>
                  <m:oMath xmlns:m="http://schemas.openxmlformats.org/officeDocument/2006/math">
                    <m:r>
                      <a:rPr lang="en-US" sz="2400" i="1" smtClean="0">
                        <a:latin typeface="Cambria Math" panose="02040503050406030204" pitchFamily="18" charset="0"/>
                      </a:rPr>
                      <m:t> </m:t>
                    </m:r>
                  </m:oMath>
                </a14:m>
                <a:r>
                  <a:rPr lang="en-US" sz="2400" dirty="0"/>
                  <a:t>(</a:t>
                </a:r>
                <a14:m>
                  <m:oMath xmlns:m="http://schemas.openxmlformats.org/officeDocument/2006/math">
                    <m:f>
                      <m:fPr>
                        <m:ctrlPr>
                          <a:rPr lang="en-US" sz="2400" i="1" dirty="0" smtClean="0">
                            <a:latin typeface="Cambria Math" panose="02040503050406030204" pitchFamily="18" charset="0"/>
                          </a:rPr>
                        </m:ctrlPr>
                      </m:fPr>
                      <m:num>
                        <m:sSub>
                          <m:sSubPr>
                            <m:ctrlPr>
                              <a:rPr lang="en-US" sz="2400" i="1">
                                <a:solidFill>
                                  <a:srgbClr val="FF0000"/>
                                </a:solidFill>
                                <a:latin typeface="Cambria Math" panose="02040503050406030204" pitchFamily="18" charset="0"/>
                              </a:rPr>
                            </m:ctrlPr>
                          </m:sSubPr>
                          <m:e>
                            <m:r>
                              <a:rPr lang="en-US" sz="2400" i="1">
                                <a:solidFill>
                                  <a:srgbClr val="FF0000"/>
                                </a:solidFill>
                                <a:latin typeface="Cambria Math" panose="02040503050406030204" pitchFamily="18" charset="0"/>
                                <a:ea typeface="Cambria Math" panose="02040503050406030204" pitchFamily="18" charset="0"/>
                              </a:rPr>
                              <m:t>𝛼</m:t>
                            </m:r>
                          </m:e>
                          <m:sub>
                            <m:r>
                              <a:rPr lang="en-US" sz="2400" i="1">
                                <a:solidFill>
                                  <a:srgbClr val="FF0000"/>
                                </a:solidFill>
                                <a:latin typeface="Cambria Math" panose="02040503050406030204" pitchFamily="18" charset="0"/>
                              </a:rPr>
                              <m:t>1</m:t>
                            </m:r>
                          </m:sub>
                        </m:sSub>
                      </m:num>
                      <m:den>
                        <m:r>
                          <a:rPr lang="en-US" sz="2400" b="0" i="1" dirty="0" smtClean="0">
                            <a:latin typeface="Cambria Math" panose="02040503050406030204" pitchFamily="18" charset="0"/>
                          </a:rPr>
                          <m:t>(1+</m:t>
                        </m:r>
                        <m:sSup>
                          <m:sSupPr>
                            <m:ctrlPr>
                              <a:rPr lang="en-US" sz="2400" b="0" i="1" dirty="0" smtClean="0">
                                <a:latin typeface="Cambria Math" panose="02040503050406030204" pitchFamily="18" charset="0"/>
                              </a:rPr>
                            </m:ctrlPr>
                          </m:sSupPr>
                          <m:e>
                            <m:r>
                              <a:rPr lang="en-US" sz="2400" b="0" i="1" dirty="0" smtClean="0">
                                <a:latin typeface="Cambria Math" panose="02040503050406030204" pitchFamily="18" charset="0"/>
                              </a:rPr>
                              <m:t>[</m:t>
                            </m:r>
                            <m:r>
                              <a:rPr lang="en-US" sz="2400" b="0" i="1" dirty="0" smtClean="0">
                                <a:latin typeface="Cambria Math" panose="02040503050406030204" pitchFamily="18" charset="0"/>
                              </a:rPr>
                              <m:t>𝑉</m:t>
                            </m:r>
                            <m:r>
                              <a:rPr lang="en-US" sz="2400" b="0" i="1" dirty="0" smtClean="0">
                                <a:latin typeface="Cambria Math" panose="02040503050406030204" pitchFamily="18" charset="0"/>
                              </a:rPr>
                              <m:t>]</m:t>
                            </m:r>
                          </m:e>
                          <m:sup>
                            <m:r>
                              <m:rPr>
                                <m:nor/>
                              </m:rPr>
                              <a:rPr lang="el-GR" sz="2400" dirty="0">
                                <a:latin typeface="Gulim" panose="020B0600000101010101" pitchFamily="34" charset="-127"/>
                                <a:ea typeface="Gulim" panose="020B0600000101010101" pitchFamily="34" charset="-127"/>
                              </a:rPr>
                              <m:t>β</m:t>
                            </m:r>
                          </m:sup>
                        </m:sSup>
                        <m:r>
                          <a:rPr lang="en-US" sz="2400" b="0" i="1" dirty="0" smtClean="0">
                            <a:latin typeface="Cambria Math" panose="02040503050406030204" pitchFamily="18" charset="0"/>
                          </a:rPr>
                          <m:t>)</m:t>
                        </m:r>
                      </m:den>
                    </m:f>
                    <m:r>
                      <a:rPr lang="en-US" sz="2400" b="0" i="0" dirty="0" smtClean="0">
                        <a:latin typeface="Cambria Math" panose="02040503050406030204" pitchFamily="18" charset="0"/>
                      </a:rPr>
                      <m:t>)</m:t>
                    </m:r>
                  </m:oMath>
                </a14:m>
                <a:r>
                  <a:rPr lang="en-US" sz="2400" dirty="0"/>
                  <a:t>-[U]</a:t>
                </a:r>
              </a:p>
            </p:txBody>
          </p:sp>
        </mc:Choice>
        <mc:Fallback xmlns="">
          <p:sp>
            <p:nvSpPr>
              <p:cNvPr id="40" name="TextBox 39">
                <a:extLst>
                  <a:ext uri="{FF2B5EF4-FFF2-40B4-BE49-F238E27FC236}">
                    <a16:creationId xmlns:a16="http://schemas.microsoft.com/office/drawing/2014/main" id="{B8C105CB-92B9-4C23-AEAA-57548CD1F56B}"/>
                  </a:ext>
                </a:extLst>
              </p:cNvPr>
              <p:cNvSpPr txBox="1">
                <a:spLocks noRot="1" noChangeAspect="1" noMove="1" noResize="1" noEditPoints="1" noAdjustHandles="1" noChangeArrowheads="1" noChangeShapeType="1" noTextEdit="1"/>
              </p:cNvSpPr>
              <p:nvPr/>
            </p:nvSpPr>
            <p:spPr>
              <a:xfrm>
                <a:off x="7148261" y="2995186"/>
                <a:ext cx="2670375" cy="615361"/>
              </a:xfrm>
              <a:prstGeom prst="rect">
                <a:avLst/>
              </a:prstGeom>
              <a:blipFill>
                <a:blip r:embed="rId15"/>
                <a:stretch>
                  <a:fillRect l="-228" t="-3960" b="-198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FC67E4B2-1CD5-4C95-98BB-0D7DE220C892}"/>
                  </a:ext>
                </a:extLst>
              </p:cNvPr>
              <p:cNvSpPr txBox="1"/>
              <p:nvPr/>
            </p:nvSpPr>
            <p:spPr>
              <a:xfrm>
                <a:off x="7148261" y="4934009"/>
                <a:ext cx="2873895" cy="674736"/>
              </a:xfrm>
              <a:prstGeom prst="rect">
                <a:avLst/>
              </a:prstGeom>
              <a:noFill/>
            </p:spPr>
            <p:txBody>
              <a:bodyPr wrap="square" lIns="0" tIns="0" rIns="0" bIns="0" rtlCol="0">
                <a:spAutoFit/>
              </a:bodyPr>
              <a:lstStyle/>
              <a:p>
                <a14:m>
                  <m:oMath xmlns:m="http://schemas.openxmlformats.org/officeDocument/2006/math">
                    <m:f>
                      <m:fPr>
                        <m:ctrlPr>
                          <a:rPr lang="en-US" sz="2400" i="1" smtClean="0">
                            <a:latin typeface="Cambria Math" panose="02040503050406030204" pitchFamily="18" charset="0"/>
                          </a:rPr>
                        </m:ctrlPr>
                      </m:fPr>
                      <m:num>
                        <m:r>
                          <a:rPr lang="en-US" sz="2400" b="0" i="1" smtClean="0">
                            <a:latin typeface="Cambria Math" panose="02040503050406030204" pitchFamily="18" charset="0"/>
                          </a:rPr>
                          <m:t>𝑑</m:t>
                        </m:r>
                        <m:r>
                          <a:rPr lang="en-US" sz="2400" b="0" i="1" smtClean="0">
                            <a:latin typeface="Cambria Math" panose="02040503050406030204" pitchFamily="18" charset="0"/>
                          </a:rPr>
                          <m:t>[</m:t>
                        </m:r>
                        <m:r>
                          <a:rPr lang="en-US" sz="2400" b="0" i="1" smtClean="0">
                            <a:latin typeface="Cambria Math" panose="02040503050406030204" pitchFamily="18" charset="0"/>
                          </a:rPr>
                          <m:t>𝑉</m:t>
                        </m:r>
                        <m:r>
                          <a:rPr lang="en-US" sz="2400" b="0" i="1" smtClean="0">
                            <a:latin typeface="Cambria Math" panose="02040503050406030204" pitchFamily="18" charset="0"/>
                          </a:rPr>
                          <m:t>]</m:t>
                        </m:r>
                      </m:num>
                      <m:den>
                        <m:r>
                          <a:rPr lang="en-US" sz="2400" b="0" i="1" smtClean="0">
                            <a:latin typeface="Cambria Math" panose="02040503050406030204" pitchFamily="18" charset="0"/>
                          </a:rPr>
                          <m:t>𝑑𝑡</m:t>
                        </m:r>
                      </m:den>
                    </m:f>
                  </m:oMath>
                </a14:m>
                <a:r>
                  <a:rPr lang="en-US" sz="2400" dirty="0"/>
                  <a:t>= (</a:t>
                </a:r>
                <a14:m>
                  <m:oMath xmlns:m="http://schemas.openxmlformats.org/officeDocument/2006/math">
                    <m:f>
                      <m:fPr>
                        <m:ctrlPr>
                          <a:rPr lang="en-US" sz="2400" i="1" dirty="0" smtClean="0">
                            <a:latin typeface="Cambria Math" panose="02040503050406030204" pitchFamily="18" charset="0"/>
                          </a:rPr>
                        </m:ctrlPr>
                      </m:fPr>
                      <m:num>
                        <m:sSub>
                          <m:sSubPr>
                            <m:ctrlPr>
                              <a:rPr lang="en-US" sz="2400" i="1">
                                <a:solidFill>
                                  <a:srgbClr val="FF0000"/>
                                </a:solidFill>
                                <a:latin typeface="Cambria Math" panose="02040503050406030204" pitchFamily="18" charset="0"/>
                              </a:rPr>
                            </m:ctrlPr>
                          </m:sSubPr>
                          <m:e>
                            <m:r>
                              <a:rPr lang="en-US" sz="2400" i="1">
                                <a:solidFill>
                                  <a:srgbClr val="FF0000"/>
                                </a:solidFill>
                                <a:latin typeface="Cambria Math" panose="02040503050406030204" pitchFamily="18" charset="0"/>
                                <a:ea typeface="Cambria Math" panose="02040503050406030204" pitchFamily="18" charset="0"/>
                              </a:rPr>
                              <m:t>𝛼</m:t>
                            </m:r>
                          </m:e>
                          <m:sub>
                            <m:r>
                              <a:rPr lang="en-US" sz="2400" i="1">
                                <a:solidFill>
                                  <a:srgbClr val="FF0000"/>
                                </a:solidFill>
                                <a:latin typeface="Cambria Math" panose="02040503050406030204" pitchFamily="18" charset="0"/>
                              </a:rPr>
                              <m:t>2</m:t>
                            </m:r>
                          </m:sub>
                        </m:sSub>
                      </m:num>
                      <m:den>
                        <m:r>
                          <a:rPr lang="en-US" sz="2400" b="0" i="1" dirty="0" smtClean="0">
                            <a:latin typeface="Cambria Math" panose="02040503050406030204" pitchFamily="18" charset="0"/>
                          </a:rPr>
                          <m:t>(</m:t>
                        </m:r>
                        <m:f>
                          <m:fPr>
                            <m:ctrlPr>
                              <a:rPr lang="en-US" sz="2400" b="0" i="1" dirty="0" smtClean="0">
                                <a:latin typeface="Cambria Math" panose="02040503050406030204" pitchFamily="18" charset="0"/>
                              </a:rPr>
                            </m:ctrlPr>
                          </m:fPr>
                          <m:num>
                            <m:r>
                              <a:rPr lang="en-US" sz="2400" b="0" i="1" dirty="0" smtClean="0">
                                <a:latin typeface="Cambria Math" panose="02040503050406030204" pitchFamily="18" charset="0"/>
                              </a:rPr>
                              <m:t>𝑘</m:t>
                            </m:r>
                            <m:r>
                              <a:rPr lang="en-US" sz="2400" b="0" i="1" dirty="0" smtClean="0">
                                <a:latin typeface="Cambria Math" panose="02040503050406030204" pitchFamily="18" charset="0"/>
                              </a:rPr>
                              <m:t>2</m:t>
                            </m:r>
                          </m:num>
                          <m:den>
                            <m:r>
                              <a:rPr lang="en-US" sz="2400" b="0" i="1" dirty="0" smtClean="0">
                                <a:latin typeface="Cambria Math" panose="02040503050406030204" pitchFamily="18" charset="0"/>
                              </a:rPr>
                              <m:t>𝑘</m:t>
                            </m:r>
                            <m:r>
                              <a:rPr lang="en-US" sz="2400" b="0" i="1" dirty="0" smtClean="0">
                                <a:latin typeface="Cambria Math" panose="02040503050406030204" pitchFamily="18" charset="0"/>
                              </a:rPr>
                              <m:t>5</m:t>
                            </m:r>
                          </m:den>
                        </m:f>
                        <m:r>
                          <a:rPr lang="en-US" sz="2400" b="0" i="1" dirty="0" smtClean="0">
                            <a:latin typeface="Cambria Math" panose="02040503050406030204" pitchFamily="18" charset="0"/>
                          </a:rPr>
                          <m:t>+</m:t>
                        </m:r>
                        <m:sSup>
                          <m:sSupPr>
                            <m:ctrlPr>
                              <a:rPr lang="en-US" sz="2400" b="0" i="1" dirty="0" smtClean="0">
                                <a:latin typeface="Cambria Math" panose="02040503050406030204" pitchFamily="18" charset="0"/>
                              </a:rPr>
                            </m:ctrlPr>
                          </m:sSupPr>
                          <m:e>
                            <m:r>
                              <a:rPr lang="en-US" sz="2400" b="0" i="1" dirty="0" smtClean="0">
                                <a:latin typeface="Cambria Math" panose="02040503050406030204" pitchFamily="18" charset="0"/>
                              </a:rPr>
                              <m:t>[</m:t>
                            </m:r>
                            <m:r>
                              <a:rPr lang="en-US" sz="2400" b="0" i="1" dirty="0" smtClean="0">
                                <a:latin typeface="Cambria Math" panose="02040503050406030204" pitchFamily="18" charset="0"/>
                              </a:rPr>
                              <m:t>𝑈</m:t>
                            </m:r>
                            <m:r>
                              <a:rPr lang="en-US" sz="2400" b="0" i="1" dirty="0" smtClean="0">
                                <a:latin typeface="Cambria Math" panose="02040503050406030204" pitchFamily="18" charset="0"/>
                              </a:rPr>
                              <m:t>]</m:t>
                            </m:r>
                          </m:e>
                          <m:sup>
                            <m:r>
                              <m:rPr>
                                <m:nor/>
                              </m:rPr>
                              <a:rPr lang="el-GR" sz="2400" dirty="0"/>
                              <m:t>γ</m:t>
                            </m:r>
                          </m:sup>
                        </m:sSup>
                        <m:r>
                          <a:rPr lang="en-US" sz="2400" b="0" i="1" dirty="0" smtClean="0">
                            <a:latin typeface="Cambria Math" panose="02040503050406030204" pitchFamily="18" charset="0"/>
                          </a:rPr>
                          <m:t>)</m:t>
                        </m:r>
                      </m:den>
                    </m:f>
                    <m:r>
                      <a:rPr lang="en-US" sz="2400" b="0" i="0" dirty="0" smtClean="0">
                        <a:latin typeface="Cambria Math" panose="02040503050406030204" pitchFamily="18" charset="0"/>
                      </a:rPr>
                      <m:t>)</m:t>
                    </m:r>
                  </m:oMath>
                </a14:m>
                <a:r>
                  <a:rPr lang="en-US" sz="2400" dirty="0"/>
                  <a:t>-k8*[V]</a:t>
                </a:r>
              </a:p>
            </p:txBody>
          </p:sp>
        </mc:Choice>
        <mc:Fallback xmlns="">
          <p:sp>
            <p:nvSpPr>
              <p:cNvPr id="41" name="TextBox 40">
                <a:extLst>
                  <a:ext uri="{FF2B5EF4-FFF2-40B4-BE49-F238E27FC236}">
                    <a16:creationId xmlns:a16="http://schemas.microsoft.com/office/drawing/2014/main" id="{FC67E4B2-1CD5-4C95-98BB-0D7DE220C892}"/>
                  </a:ext>
                </a:extLst>
              </p:cNvPr>
              <p:cNvSpPr txBox="1">
                <a:spLocks noRot="1" noChangeAspect="1" noMove="1" noResize="1" noEditPoints="1" noAdjustHandles="1" noChangeArrowheads="1" noChangeShapeType="1" noTextEdit="1"/>
              </p:cNvSpPr>
              <p:nvPr/>
            </p:nvSpPr>
            <p:spPr>
              <a:xfrm>
                <a:off x="7148261" y="4934009"/>
                <a:ext cx="2873895" cy="674736"/>
              </a:xfrm>
              <a:prstGeom prst="rect">
                <a:avLst/>
              </a:prstGeom>
              <a:blipFill>
                <a:blip r:embed="rId16"/>
                <a:stretch>
                  <a:fillRect l="-212" t="-3604" r="-48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2304F156-CF3A-41DA-98C0-0EC1E8EC94A5}"/>
                  </a:ext>
                </a:extLst>
              </p:cNvPr>
              <p:cNvSpPr txBox="1"/>
              <p:nvPr/>
            </p:nvSpPr>
            <p:spPr>
              <a:xfrm>
                <a:off x="7148262" y="5736634"/>
                <a:ext cx="2377576" cy="553741"/>
              </a:xfrm>
              <a:prstGeom prst="rect">
                <a:avLst/>
              </a:prstGeom>
              <a:noFill/>
            </p:spPr>
            <p:txBody>
              <a:bodyPr wrap="square" lIns="0" tIns="0" rIns="0" bIns="0" rtlCol="0">
                <a:spAutoFit/>
              </a:bodyPr>
              <a:lstStyle/>
              <a:p>
                <a14:m>
                  <m:oMath xmlns:m="http://schemas.openxmlformats.org/officeDocument/2006/math">
                    <m:f>
                      <m:fPr>
                        <m:ctrlPr>
                          <a:rPr lang="en-US" sz="2400" i="1" smtClean="0">
                            <a:latin typeface="Cambria Math" panose="02040503050406030204" pitchFamily="18" charset="0"/>
                          </a:rPr>
                        </m:ctrlPr>
                      </m:fPr>
                      <m:num>
                        <m:r>
                          <a:rPr lang="en-US" sz="2400" b="0" i="1" smtClean="0">
                            <a:latin typeface="Cambria Math" panose="02040503050406030204" pitchFamily="18" charset="0"/>
                          </a:rPr>
                          <m:t>𝑑</m:t>
                        </m:r>
                        <m:r>
                          <a:rPr lang="en-US" sz="2400" b="0" i="1" smtClean="0">
                            <a:latin typeface="Cambria Math" panose="02040503050406030204" pitchFamily="18" charset="0"/>
                          </a:rPr>
                          <m:t>[</m:t>
                        </m:r>
                        <m:r>
                          <a:rPr lang="en-US" sz="2400" b="0" i="1" smtClean="0">
                            <a:latin typeface="Cambria Math" panose="02040503050406030204" pitchFamily="18" charset="0"/>
                          </a:rPr>
                          <m:t>𝑉</m:t>
                        </m:r>
                        <m:r>
                          <a:rPr lang="en-US" sz="2400" b="0" i="1" smtClean="0">
                            <a:latin typeface="Cambria Math" panose="02040503050406030204" pitchFamily="18" charset="0"/>
                          </a:rPr>
                          <m:t>]</m:t>
                        </m:r>
                      </m:num>
                      <m:den>
                        <m:r>
                          <a:rPr lang="en-US" sz="2400" b="0" i="1" smtClean="0">
                            <a:latin typeface="Cambria Math" panose="02040503050406030204" pitchFamily="18" charset="0"/>
                          </a:rPr>
                          <m:t>𝑑𝑡</m:t>
                        </m:r>
                      </m:den>
                    </m:f>
                  </m:oMath>
                </a14:m>
                <a:r>
                  <a:rPr lang="en-US" sz="2400" dirty="0"/>
                  <a:t>= (</a:t>
                </a:r>
                <a14:m>
                  <m:oMath xmlns:m="http://schemas.openxmlformats.org/officeDocument/2006/math">
                    <m:f>
                      <m:fPr>
                        <m:ctrlPr>
                          <a:rPr lang="en-US" sz="2400" i="1" dirty="0" smtClean="0">
                            <a:latin typeface="Cambria Math" panose="02040503050406030204" pitchFamily="18" charset="0"/>
                          </a:rPr>
                        </m:ctrlPr>
                      </m:fPr>
                      <m:num>
                        <m:sSub>
                          <m:sSubPr>
                            <m:ctrlPr>
                              <a:rPr lang="en-US" sz="2400" i="1">
                                <a:solidFill>
                                  <a:srgbClr val="FF0000"/>
                                </a:solidFill>
                                <a:latin typeface="Cambria Math" panose="02040503050406030204" pitchFamily="18" charset="0"/>
                              </a:rPr>
                            </m:ctrlPr>
                          </m:sSubPr>
                          <m:e>
                            <m:r>
                              <a:rPr lang="en-US" sz="2400" i="1">
                                <a:solidFill>
                                  <a:srgbClr val="FF0000"/>
                                </a:solidFill>
                                <a:latin typeface="Cambria Math" panose="02040503050406030204" pitchFamily="18" charset="0"/>
                                <a:ea typeface="Cambria Math" panose="02040503050406030204" pitchFamily="18" charset="0"/>
                              </a:rPr>
                              <m:t>𝛼</m:t>
                            </m:r>
                          </m:e>
                          <m:sub>
                            <m:r>
                              <a:rPr lang="en-US" sz="2400" i="1">
                                <a:solidFill>
                                  <a:srgbClr val="FF0000"/>
                                </a:solidFill>
                                <a:latin typeface="Cambria Math" panose="02040503050406030204" pitchFamily="18" charset="0"/>
                              </a:rPr>
                              <m:t>2</m:t>
                            </m:r>
                          </m:sub>
                        </m:sSub>
                      </m:num>
                      <m:den>
                        <m:r>
                          <a:rPr lang="en-US" sz="2400" b="0" i="1" dirty="0" smtClean="0">
                            <a:latin typeface="Cambria Math" panose="02040503050406030204" pitchFamily="18" charset="0"/>
                          </a:rPr>
                          <m:t>(1+</m:t>
                        </m:r>
                        <m:sSup>
                          <m:sSupPr>
                            <m:ctrlPr>
                              <a:rPr lang="en-US" sz="2400" b="0" i="1" dirty="0" smtClean="0">
                                <a:latin typeface="Cambria Math" panose="02040503050406030204" pitchFamily="18" charset="0"/>
                              </a:rPr>
                            </m:ctrlPr>
                          </m:sSupPr>
                          <m:e>
                            <m:r>
                              <a:rPr lang="en-US" sz="2400" b="0" i="1" dirty="0" smtClean="0">
                                <a:latin typeface="Cambria Math" panose="02040503050406030204" pitchFamily="18" charset="0"/>
                              </a:rPr>
                              <m:t>[</m:t>
                            </m:r>
                            <m:r>
                              <a:rPr lang="en-US" sz="2400" b="0" i="1" dirty="0" smtClean="0">
                                <a:latin typeface="Cambria Math" panose="02040503050406030204" pitchFamily="18" charset="0"/>
                              </a:rPr>
                              <m:t>𝑈</m:t>
                            </m:r>
                            <m:r>
                              <a:rPr lang="en-US" sz="2400" b="0" i="1" dirty="0" smtClean="0">
                                <a:latin typeface="Cambria Math" panose="02040503050406030204" pitchFamily="18" charset="0"/>
                              </a:rPr>
                              <m:t>]</m:t>
                            </m:r>
                          </m:e>
                          <m:sup>
                            <m:r>
                              <m:rPr>
                                <m:nor/>
                              </m:rPr>
                              <a:rPr lang="el-GR" sz="2400" dirty="0"/>
                              <m:t>γ</m:t>
                            </m:r>
                          </m:sup>
                        </m:sSup>
                        <m:r>
                          <a:rPr lang="en-US" sz="2400" b="0" i="1" dirty="0" smtClean="0">
                            <a:latin typeface="Cambria Math" panose="02040503050406030204" pitchFamily="18" charset="0"/>
                          </a:rPr>
                          <m:t>)</m:t>
                        </m:r>
                      </m:den>
                    </m:f>
                    <m:r>
                      <a:rPr lang="en-US" sz="2400" b="0" i="0" dirty="0" smtClean="0">
                        <a:latin typeface="Cambria Math" panose="02040503050406030204" pitchFamily="18" charset="0"/>
                      </a:rPr>
                      <m:t>)</m:t>
                    </m:r>
                  </m:oMath>
                </a14:m>
                <a:r>
                  <a:rPr lang="en-US" sz="2400" dirty="0"/>
                  <a:t>-[V]</a:t>
                </a:r>
              </a:p>
            </p:txBody>
          </p:sp>
        </mc:Choice>
        <mc:Fallback xmlns="">
          <p:sp>
            <p:nvSpPr>
              <p:cNvPr id="42" name="TextBox 41">
                <a:extLst>
                  <a:ext uri="{FF2B5EF4-FFF2-40B4-BE49-F238E27FC236}">
                    <a16:creationId xmlns:a16="http://schemas.microsoft.com/office/drawing/2014/main" id="{2304F156-CF3A-41DA-98C0-0EC1E8EC94A5}"/>
                  </a:ext>
                </a:extLst>
              </p:cNvPr>
              <p:cNvSpPr txBox="1">
                <a:spLocks noRot="1" noChangeAspect="1" noMove="1" noResize="1" noEditPoints="1" noAdjustHandles="1" noChangeArrowheads="1" noChangeShapeType="1" noTextEdit="1"/>
              </p:cNvSpPr>
              <p:nvPr/>
            </p:nvSpPr>
            <p:spPr>
              <a:xfrm>
                <a:off x="7148262" y="5736634"/>
                <a:ext cx="2377576" cy="553741"/>
              </a:xfrm>
              <a:prstGeom prst="rect">
                <a:avLst/>
              </a:prstGeom>
              <a:blipFill>
                <a:blip r:embed="rId17"/>
                <a:stretch>
                  <a:fillRect l="-256" t="-4396" r="-3590" b="-12088"/>
                </a:stretch>
              </a:blipFill>
            </p:spPr>
            <p:txBody>
              <a:bodyPr/>
              <a:lstStyle/>
              <a:p>
                <a:r>
                  <a:rPr lang="en-US">
                    <a:noFill/>
                  </a:rPr>
                  <a:t> </a:t>
                </a:r>
              </a:p>
            </p:txBody>
          </p:sp>
        </mc:Fallback>
      </mc:AlternateContent>
      <p:sp>
        <p:nvSpPr>
          <p:cNvPr id="43" name="Rectangle 42">
            <a:extLst>
              <a:ext uri="{FF2B5EF4-FFF2-40B4-BE49-F238E27FC236}">
                <a16:creationId xmlns:a16="http://schemas.microsoft.com/office/drawing/2014/main" id="{3129E333-D8D7-4F5C-B9B6-12E62F8D777B}"/>
              </a:ext>
            </a:extLst>
          </p:cNvPr>
          <p:cNvSpPr/>
          <p:nvPr/>
        </p:nvSpPr>
        <p:spPr>
          <a:xfrm>
            <a:off x="7980178" y="5197788"/>
            <a:ext cx="279567" cy="444321"/>
          </a:xfrm>
          <a:prstGeom prst="rect">
            <a:avLst/>
          </a:prstGeom>
          <a:noFill/>
          <a:ln w="317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1700BD69-902B-49F3-9769-31C9C1CB77BB}"/>
              </a:ext>
            </a:extLst>
          </p:cNvPr>
          <p:cNvSpPr/>
          <p:nvPr/>
        </p:nvSpPr>
        <p:spPr>
          <a:xfrm>
            <a:off x="9179887" y="5043106"/>
            <a:ext cx="279567" cy="263756"/>
          </a:xfrm>
          <a:prstGeom prst="rect">
            <a:avLst/>
          </a:prstGeom>
          <a:noFill/>
          <a:ln w="317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24D4C8D0-9F8F-40EA-9FF8-24877DE32A76}"/>
              </a:ext>
            </a:extLst>
          </p:cNvPr>
          <p:cNvSpPr/>
          <p:nvPr/>
        </p:nvSpPr>
        <p:spPr>
          <a:xfrm>
            <a:off x="9205715" y="2325051"/>
            <a:ext cx="279567" cy="263756"/>
          </a:xfrm>
          <a:prstGeom prst="rect">
            <a:avLst/>
          </a:prstGeom>
          <a:noFill/>
          <a:ln w="317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FA0721F5-D310-48D9-BB65-36E49C0B1FAE}"/>
              </a:ext>
            </a:extLst>
          </p:cNvPr>
          <p:cNvSpPr/>
          <p:nvPr/>
        </p:nvSpPr>
        <p:spPr>
          <a:xfrm>
            <a:off x="8001115" y="2501799"/>
            <a:ext cx="279567" cy="444321"/>
          </a:xfrm>
          <a:prstGeom prst="rect">
            <a:avLst/>
          </a:prstGeom>
          <a:noFill/>
          <a:ln w="317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1" name="Group 60">
            <a:extLst>
              <a:ext uri="{FF2B5EF4-FFF2-40B4-BE49-F238E27FC236}">
                <a16:creationId xmlns:a16="http://schemas.microsoft.com/office/drawing/2014/main" id="{99243DB0-F259-460A-BECA-DC216286CFCD}"/>
              </a:ext>
            </a:extLst>
          </p:cNvPr>
          <p:cNvGrpSpPr/>
          <p:nvPr/>
        </p:nvGrpSpPr>
        <p:grpSpPr>
          <a:xfrm>
            <a:off x="622665" y="741858"/>
            <a:ext cx="4521469" cy="5737378"/>
            <a:chOff x="6552415" y="716453"/>
            <a:chExt cx="4521469" cy="5737378"/>
          </a:xfrm>
        </p:grpSpPr>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65B10013-9262-4E15-8722-188A0FFE67D5}"/>
                    </a:ext>
                  </a:extLst>
                </p:cNvPr>
                <p:cNvSpPr txBox="1"/>
                <p:nvPr/>
              </p:nvSpPr>
              <p:spPr>
                <a:xfrm>
                  <a:off x="6749540" y="1544657"/>
                  <a:ext cx="3560398" cy="276999"/>
                </a:xfrm>
                <a:prstGeom prst="rect">
                  <a:avLst/>
                </a:prstGeom>
                <a:noFill/>
              </p:spPr>
              <p:txBody>
                <a:bodyPr wrap="none" lIns="0" tIns="0" rIns="0" bIns="0" rtlCol="0">
                  <a:spAutoFit/>
                </a:bodyPr>
                <a:lstStyle/>
                <a:p>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1</m:t>
                          </m:r>
                          <m:r>
                            <a:rPr lang="en-US" b="0" i="1" smtClean="0">
                              <a:latin typeface="Cambria Math" panose="02040503050406030204" pitchFamily="18" charset="0"/>
                            </a:rPr>
                            <m:t>𝑂𝑁</m:t>
                          </m:r>
                        </m:sub>
                      </m:sSub>
                      <m:r>
                        <a:rPr lang="en-US" b="0" i="0" smtClean="0">
                          <a:latin typeface="Cambria Math" panose="02040503050406030204" pitchFamily="18" charset="0"/>
                        </a:rPr>
                        <m:t> </m:t>
                      </m:r>
                    </m:oMath>
                  </a14:m>
                  <a:r>
                    <a:rPr lang="en-US" dirty="0">
                      <a:sym typeface="Wingdings" panose="05000000000000000000" pitchFamily="2" charset="2"/>
                    </a:rPr>
                    <a:t></a:t>
                  </a:r>
                  <a14:m>
                    <m:oMath xmlns:m="http://schemas.openxmlformats.org/officeDocument/2006/math">
                      <m:sSub>
                        <m:sSubPr>
                          <m:ctrlPr>
                            <a:rPr lang="en-US" i="1" smtClean="0">
                              <a:latin typeface="Cambria Math" panose="02040503050406030204" pitchFamily="18" charset="0"/>
                              <a:sym typeface="Wingdings" panose="05000000000000000000" pitchFamily="2" charset="2"/>
                            </a:rPr>
                          </m:ctrlPr>
                        </m:sSubPr>
                        <m:e>
                          <m:r>
                            <a:rPr lang="en-US" b="0" i="1" smtClean="0">
                              <a:latin typeface="Cambria Math" panose="02040503050406030204" pitchFamily="18" charset="0"/>
                              <a:sym typeface="Wingdings" panose="05000000000000000000" pitchFamily="2" charset="2"/>
                            </a:rPr>
                            <m:t>  </m:t>
                          </m:r>
                          <m:r>
                            <a:rPr lang="en-US" b="0" i="1" smtClean="0">
                              <a:latin typeface="Cambria Math" panose="02040503050406030204" pitchFamily="18" charset="0"/>
                              <a:sym typeface="Wingdings" panose="05000000000000000000" pitchFamily="2" charset="2"/>
                            </a:rPr>
                            <m:t>𝑚𝑅𝑁𝐴</m:t>
                          </m:r>
                        </m:e>
                        <m:sub>
                          <m:r>
                            <a:rPr lang="en-US" b="0" i="1" smtClean="0">
                              <a:latin typeface="Cambria Math" panose="02040503050406030204" pitchFamily="18" charset="0"/>
                              <a:sym typeface="Wingdings" panose="05000000000000000000" pitchFamily="2" charset="2"/>
                            </a:rPr>
                            <m:t>1</m:t>
                          </m:r>
                        </m:sub>
                      </m:sSub>
                    </m:oMath>
                  </a14:m>
                  <a:r>
                    <a:rPr lang="en-US" dirty="0"/>
                    <a:t>  (rate constant = K1)</a:t>
                  </a:r>
                </a:p>
              </p:txBody>
            </p:sp>
          </mc:Choice>
          <mc:Fallback xmlns="">
            <p:sp>
              <p:nvSpPr>
                <p:cNvPr id="62" name="TextBox 61">
                  <a:extLst>
                    <a:ext uri="{FF2B5EF4-FFF2-40B4-BE49-F238E27FC236}">
                      <a16:creationId xmlns:a16="http://schemas.microsoft.com/office/drawing/2014/main" id="{65B10013-9262-4E15-8722-188A0FFE67D5}"/>
                    </a:ext>
                  </a:extLst>
                </p:cNvPr>
                <p:cNvSpPr txBox="1">
                  <a:spLocks noRot="1" noChangeAspect="1" noMove="1" noResize="1" noEditPoints="1" noAdjustHandles="1" noChangeArrowheads="1" noChangeShapeType="1" noTextEdit="1"/>
                </p:cNvSpPr>
                <p:nvPr/>
              </p:nvSpPr>
              <p:spPr>
                <a:xfrm>
                  <a:off x="6749540" y="1544657"/>
                  <a:ext cx="3560398" cy="276999"/>
                </a:xfrm>
                <a:prstGeom prst="rect">
                  <a:avLst/>
                </a:prstGeom>
                <a:blipFill>
                  <a:blip r:embed="rId18"/>
                  <a:stretch>
                    <a:fillRect l="-2393" t="-31111" r="-3248" b="-5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9C336142-E400-40FE-A395-E0B31B140CE6}"/>
                    </a:ext>
                  </a:extLst>
                </p:cNvPr>
                <p:cNvSpPr txBox="1"/>
                <p:nvPr/>
              </p:nvSpPr>
              <p:spPr>
                <a:xfrm>
                  <a:off x="6749540" y="1821656"/>
                  <a:ext cx="3518143" cy="276999"/>
                </a:xfrm>
                <a:prstGeom prst="rect">
                  <a:avLst/>
                </a:prstGeom>
                <a:noFill/>
              </p:spPr>
              <p:txBody>
                <a:bodyPr wrap="none" lIns="0" tIns="0" rIns="0" bIns="0" rtlCol="0">
                  <a:spAutoFit/>
                </a:bodyPr>
                <a:lstStyle/>
                <a:p>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2</m:t>
                          </m:r>
                          <m:r>
                            <a:rPr lang="en-US" b="0" i="1" smtClean="0">
                              <a:latin typeface="Cambria Math" panose="02040503050406030204" pitchFamily="18" charset="0"/>
                            </a:rPr>
                            <m:t>𝑂𝑁</m:t>
                          </m:r>
                        </m:sub>
                      </m:sSub>
                      <m:r>
                        <a:rPr lang="en-US" b="0" i="0" smtClean="0">
                          <a:latin typeface="Cambria Math" panose="02040503050406030204" pitchFamily="18" charset="0"/>
                        </a:rPr>
                        <m:t> </m:t>
                      </m:r>
                    </m:oMath>
                  </a14:m>
                  <a:r>
                    <a:rPr lang="en-US" dirty="0">
                      <a:sym typeface="Wingdings" panose="05000000000000000000" pitchFamily="2" charset="2"/>
                    </a:rPr>
                    <a:t></a:t>
                  </a:r>
                  <a14:m>
                    <m:oMath xmlns:m="http://schemas.openxmlformats.org/officeDocument/2006/math">
                      <m:sSub>
                        <m:sSubPr>
                          <m:ctrlPr>
                            <a:rPr lang="en-US" i="1" smtClean="0">
                              <a:latin typeface="Cambria Math" panose="02040503050406030204" pitchFamily="18" charset="0"/>
                              <a:sym typeface="Wingdings" panose="05000000000000000000" pitchFamily="2" charset="2"/>
                            </a:rPr>
                          </m:ctrlPr>
                        </m:sSubPr>
                        <m:e>
                          <m:r>
                            <a:rPr lang="en-US" b="0" i="1" smtClean="0">
                              <a:latin typeface="Cambria Math" panose="02040503050406030204" pitchFamily="18" charset="0"/>
                              <a:sym typeface="Wingdings" panose="05000000000000000000" pitchFamily="2" charset="2"/>
                            </a:rPr>
                            <m:t>  </m:t>
                          </m:r>
                          <m:r>
                            <a:rPr lang="en-US" b="0" i="1" smtClean="0">
                              <a:latin typeface="Cambria Math" panose="02040503050406030204" pitchFamily="18" charset="0"/>
                              <a:sym typeface="Wingdings" panose="05000000000000000000" pitchFamily="2" charset="2"/>
                            </a:rPr>
                            <m:t>𝑚𝑅𝑁𝐴</m:t>
                          </m:r>
                        </m:e>
                        <m:sub>
                          <m:r>
                            <a:rPr lang="en-US" b="0" i="1" smtClean="0">
                              <a:latin typeface="Cambria Math" panose="02040503050406030204" pitchFamily="18" charset="0"/>
                              <a:sym typeface="Wingdings" panose="05000000000000000000" pitchFamily="2" charset="2"/>
                            </a:rPr>
                            <m:t>2</m:t>
                          </m:r>
                        </m:sub>
                      </m:sSub>
                    </m:oMath>
                  </a14:m>
                  <a:r>
                    <a:rPr lang="en-US" dirty="0"/>
                    <a:t> (rate constant = K2)</a:t>
                  </a:r>
                </a:p>
              </p:txBody>
            </p:sp>
          </mc:Choice>
          <mc:Fallback xmlns="">
            <p:sp>
              <p:nvSpPr>
                <p:cNvPr id="63" name="TextBox 62">
                  <a:extLst>
                    <a:ext uri="{FF2B5EF4-FFF2-40B4-BE49-F238E27FC236}">
                      <a16:creationId xmlns:a16="http://schemas.microsoft.com/office/drawing/2014/main" id="{9C336142-E400-40FE-A395-E0B31B140CE6}"/>
                    </a:ext>
                  </a:extLst>
                </p:cNvPr>
                <p:cNvSpPr txBox="1">
                  <a:spLocks noRot="1" noChangeAspect="1" noMove="1" noResize="1" noEditPoints="1" noAdjustHandles="1" noChangeArrowheads="1" noChangeShapeType="1" noTextEdit="1"/>
                </p:cNvSpPr>
                <p:nvPr/>
              </p:nvSpPr>
              <p:spPr>
                <a:xfrm>
                  <a:off x="6749540" y="1821656"/>
                  <a:ext cx="3518143" cy="276999"/>
                </a:xfrm>
                <a:prstGeom prst="rect">
                  <a:avLst/>
                </a:prstGeom>
                <a:blipFill>
                  <a:blip r:embed="rId19"/>
                  <a:stretch>
                    <a:fillRect l="-2422" t="-31111" r="-3287" b="-51111"/>
                  </a:stretch>
                </a:blipFill>
              </p:spPr>
              <p:txBody>
                <a:bodyPr/>
                <a:lstStyle/>
                <a:p>
                  <a:r>
                    <a:rPr lang="en-US">
                      <a:noFill/>
                    </a:rPr>
                    <a:t> </a:t>
                  </a:r>
                </a:p>
              </p:txBody>
            </p:sp>
          </mc:Fallback>
        </mc:AlternateContent>
        <p:sp>
          <p:nvSpPr>
            <p:cNvPr id="64" name="TextBox 63">
              <a:extLst>
                <a:ext uri="{FF2B5EF4-FFF2-40B4-BE49-F238E27FC236}">
                  <a16:creationId xmlns:a16="http://schemas.microsoft.com/office/drawing/2014/main" id="{8A8FC63D-10A7-4428-99FF-ABFE0C222911}"/>
                </a:ext>
              </a:extLst>
            </p:cNvPr>
            <p:cNvSpPr txBox="1"/>
            <p:nvPr/>
          </p:nvSpPr>
          <p:spPr>
            <a:xfrm>
              <a:off x="7200990" y="1166917"/>
              <a:ext cx="2655022" cy="369332"/>
            </a:xfrm>
            <a:prstGeom prst="rect">
              <a:avLst/>
            </a:prstGeom>
            <a:noFill/>
          </p:spPr>
          <p:txBody>
            <a:bodyPr wrap="none" rtlCol="0">
              <a:spAutoFit/>
            </a:bodyPr>
            <a:lstStyle/>
            <a:p>
              <a:r>
                <a:rPr lang="en-US" u="sng" dirty="0"/>
                <a:t>Transcription: DNA to RNA</a:t>
              </a:r>
            </a:p>
          </p:txBody>
        </p:sp>
        <p:sp>
          <p:nvSpPr>
            <p:cNvPr id="65" name="TextBox 64">
              <a:extLst>
                <a:ext uri="{FF2B5EF4-FFF2-40B4-BE49-F238E27FC236}">
                  <a16:creationId xmlns:a16="http://schemas.microsoft.com/office/drawing/2014/main" id="{1E5F1C50-F88B-45B5-B180-205A0013CB98}"/>
                </a:ext>
              </a:extLst>
            </p:cNvPr>
            <p:cNvSpPr txBox="1"/>
            <p:nvPr/>
          </p:nvSpPr>
          <p:spPr>
            <a:xfrm>
              <a:off x="6552415" y="716453"/>
              <a:ext cx="3952172" cy="461665"/>
            </a:xfrm>
            <a:prstGeom prst="rect">
              <a:avLst/>
            </a:prstGeom>
            <a:noFill/>
          </p:spPr>
          <p:txBody>
            <a:bodyPr wrap="none" rtlCol="0">
              <a:spAutoFit/>
            </a:bodyPr>
            <a:lstStyle/>
            <a:p>
              <a:r>
                <a:rPr lang="en-US" sz="2400" u="sng" dirty="0"/>
                <a:t>MATHEMATICAL DESCRIPTION</a:t>
              </a:r>
            </a:p>
          </p:txBody>
        </p: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33BA81DB-9375-4278-8EC6-A6566BDF6103}"/>
                    </a:ext>
                  </a:extLst>
                </p:cNvPr>
                <p:cNvSpPr txBox="1"/>
                <p:nvPr/>
              </p:nvSpPr>
              <p:spPr>
                <a:xfrm>
                  <a:off x="6749540" y="2990352"/>
                  <a:ext cx="4045851" cy="276999"/>
                </a:xfrm>
                <a:prstGeom prst="rect">
                  <a:avLst/>
                </a:prstGeom>
                <a:noFill/>
              </p:spPr>
              <p:txBody>
                <a:bodyPr wrap="none" lIns="0" tIns="0" rIns="0" bIns="0" rtlCol="0">
                  <a:spAutoFit/>
                </a:bodyPr>
                <a:lstStyle/>
                <a:p>
                  <a14:m>
                    <m:oMath xmlns:m="http://schemas.openxmlformats.org/officeDocument/2006/math">
                      <m:sSub>
                        <m:sSubPr>
                          <m:ctrlPr>
                            <a:rPr lang="en-US" i="1" smtClean="0">
                              <a:latin typeface="Cambria Math" panose="02040503050406030204" pitchFamily="18" charset="0"/>
                              <a:sym typeface="Wingdings" panose="05000000000000000000" pitchFamily="2" charset="2"/>
                            </a:rPr>
                          </m:ctrlPr>
                        </m:sSubPr>
                        <m:e>
                          <m:r>
                            <a:rPr lang="en-US" b="0" i="1" smtClean="0">
                              <a:latin typeface="Cambria Math" panose="02040503050406030204" pitchFamily="18" charset="0"/>
                              <a:sym typeface="Wingdings" panose="05000000000000000000" pitchFamily="2" charset="2"/>
                            </a:rPr>
                            <m:t>𝑚𝑅𝑁𝐴</m:t>
                          </m:r>
                        </m:e>
                        <m:sub>
                          <m:r>
                            <a:rPr lang="en-US" b="0" i="1" smtClean="0">
                              <a:latin typeface="Cambria Math" panose="02040503050406030204" pitchFamily="18" charset="0"/>
                              <a:sym typeface="Wingdings" panose="05000000000000000000" pitchFamily="2" charset="2"/>
                            </a:rPr>
                            <m:t>2</m:t>
                          </m:r>
                        </m:sub>
                      </m:sSub>
                    </m:oMath>
                  </a14:m>
                  <a:r>
                    <a:rPr lang="en-US" dirty="0"/>
                    <a:t> </a:t>
                  </a:r>
                  <a:r>
                    <a:rPr lang="en-US" dirty="0">
                      <a:sym typeface="Wingdings" panose="05000000000000000000" pitchFamily="2" charset="2"/>
                    </a:rPr>
                    <a:t> V + </a:t>
                  </a:r>
                  <a14:m>
                    <m:oMath xmlns:m="http://schemas.openxmlformats.org/officeDocument/2006/math">
                      <m:sSub>
                        <m:sSubPr>
                          <m:ctrlPr>
                            <a:rPr lang="en-US" i="1">
                              <a:latin typeface="Cambria Math" panose="02040503050406030204" pitchFamily="18" charset="0"/>
                              <a:sym typeface="Wingdings" panose="05000000000000000000" pitchFamily="2" charset="2"/>
                            </a:rPr>
                          </m:ctrlPr>
                        </m:sSubPr>
                        <m:e>
                          <m:r>
                            <a:rPr lang="en-US" i="1">
                              <a:latin typeface="Cambria Math" panose="02040503050406030204" pitchFamily="18" charset="0"/>
                              <a:sym typeface="Wingdings" panose="05000000000000000000" pitchFamily="2" charset="2"/>
                            </a:rPr>
                            <m:t>𝑚𝑅𝑁𝐴</m:t>
                          </m:r>
                        </m:e>
                        <m:sub>
                          <m:r>
                            <a:rPr lang="en-US" i="1">
                              <a:latin typeface="Cambria Math" panose="02040503050406030204" pitchFamily="18" charset="0"/>
                              <a:sym typeface="Wingdings" panose="05000000000000000000" pitchFamily="2" charset="2"/>
                            </a:rPr>
                            <m:t>2</m:t>
                          </m:r>
                        </m:sub>
                      </m:sSub>
                      <m:r>
                        <m:rPr>
                          <m:nor/>
                        </m:rPr>
                        <a:rPr lang="en-US" dirty="0"/>
                        <m:t>(</m:t>
                      </m:r>
                      <m:r>
                        <m:rPr>
                          <m:nor/>
                        </m:rPr>
                        <a:rPr lang="en-US" dirty="0"/>
                        <m:t>rate</m:t>
                      </m:r>
                      <m:r>
                        <m:rPr>
                          <m:nor/>
                        </m:rPr>
                        <a:rPr lang="en-US" dirty="0"/>
                        <m:t> </m:t>
                      </m:r>
                      <m:r>
                        <m:rPr>
                          <m:nor/>
                        </m:rPr>
                        <a:rPr lang="en-US" dirty="0"/>
                        <m:t>constant</m:t>
                      </m:r>
                      <m:r>
                        <m:rPr>
                          <m:nor/>
                        </m:rPr>
                        <a:rPr lang="en-US" dirty="0"/>
                        <m:t> = </m:t>
                      </m:r>
                      <m:r>
                        <m:rPr>
                          <m:nor/>
                        </m:rPr>
                        <a:rPr lang="en-US" dirty="0"/>
                        <m:t>K</m:t>
                      </m:r>
                      <m:r>
                        <m:rPr>
                          <m:nor/>
                        </m:rPr>
                        <a:rPr lang="en-US" b="0" i="0" dirty="0" smtClean="0"/>
                        <m:t>4</m:t>
                      </m:r>
                      <m:r>
                        <m:rPr>
                          <m:nor/>
                        </m:rPr>
                        <a:rPr lang="en-US" dirty="0"/>
                        <m:t>)</m:t>
                      </m:r>
                    </m:oMath>
                  </a14:m>
                  <a:endParaRPr lang="en-US" dirty="0"/>
                </a:p>
              </p:txBody>
            </p:sp>
          </mc:Choice>
          <mc:Fallback xmlns="">
            <p:sp>
              <p:nvSpPr>
                <p:cNvPr id="66" name="TextBox 65">
                  <a:extLst>
                    <a:ext uri="{FF2B5EF4-FFF2-40B4-BE49-F238E27FC236}">
                      <a16:creationId xmlns:a16="http://schemas.microsoft.com/office/drawing/2014/main" id="{33BA81DB-9375-4278-8EC6-A6566BDF6103}"/>
                    </a:ext>
                  </a:extLst>
                </p:cNvPr>
                <p:cNvSpPr txBox="1">
                  <a:spLocks noRot="1" noChangeAspect="1" noMove="1" noResize="1" noEditPoints="1" noAdjustHandles="1" noChangeArrowheads="1" noChangeShapeType="1" noTextEdit="1"/>
                </p:cNvSpPr>
                <p:nvPr/>
              </p:nvSpPr>
              <p:spPr>
                <a:xfrm>
                  <a:off x="6749540" y="2990352"/>
                  <a:ext cx="4045851" cy="276999"/>
                </a:xfrm>
                <a:prstGeom prst="rect">
                  <a:avLst/>
                </a:prstGeom>
                <a:blipFill>
                  <a:blip r:embed="rId20"/>
                  <a:stretch>
                    <a:fillRect l="-1958" t="-31111" r="-1807" b="-5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56A24F53-6D89-4EE8-8326-6BD72DDC9D40}"/>
                    </a:ext>
                  </a:extLst>
                </p:cNvPr>
                <p:cNvSpPr txBox="1"/>
                <p:nvPr/>
              </p:nvSpPr>
              <p:spPr>
                <a:xfrm>
                  <a:off x="6749540" y="2715300"/>
                  <a:ext cx="4068871" cy="276999"/>
                </a:xfrm>
                <a:prstGeom prst="rect">
                  <a:avLst/>
                </a:prstGeom>
                <a:noFill/>
              </p:spPr>
              <p:txBody>
                <a:bodyPr wrap="none" lIns="0" tIns="0" rIns="0" bIns="0" rtlCol="0">
                  <a:spAutoFit/>
                </a:bodyPr>
                <a:lstStyle/>
                <a:p>
                  <a14:m>
                    <m:oMath xmlns:m="http://schemas.openxmlformats.org/officeDocument/2006/math">
                      <m:sSub>
                        <m:sSubPr>
                          <m:ctrlPr>
                            <a:rPr lang="en-US" i="1" smtClean="0">
                              <a:latin typeface="Cambria Math" panose="02040503050406030204" pitchFamily="18" charset="0"/>
                              <a:sym typeface="Wingdings" panose="05000000000000000000" pitchFamily="2" charset="2"/>
                            </a:rPr>
                          </m:ctrlPr>
                        </m:sSubPr>
                        <m:e>
                          <m:r>
                            <a:rPr lang="en-US" b="0" i="1" smtClean="0">
                              <a:latin typeface="Cambria Math" panose="02040503050406030204" pitchFamily="18" charset="0"/>
                              <a:sym typeface="Wingdings" panose="05000000000000000000" pitchFamily="2" charset="2"/>
                            </a:rPr>
                            <m:t>𝑚𝑅𝑁𝐴</m:t>
                          </m:r>
                        </m:e>
                        <m:sub>
                          <m:r>
                            <a:rPr lang="en-US" b="0" i="1" smtClean="0">
                              <a:latin typeface="Cambria Math" panose="02040503050406030204" pitchFamily="18" charset="0"/>
                              <a:sym typeface="Wingdings" panose="05000000000000000000" pitchFamily="2" charset="2"/>
                            </a:rPr>
                            <m:t>1</m:t>
                          </m:r>
                        </m:sub>
                      </m:sSub>
                    </m:oMath>
                  </a14:m>
                  <a:r>
                    <a:rPr lang="en-US" dirty="0"/>
                    <a:t> </a:t>
                  </a:r>
                  <a:r>
                    <a:rPr lang="en-US" dirty="0">
                      <a:sym typeface="Wingdings" panose="05000000000000000000" pitchFamily="2" charset="2"/>
                    </a:rPr>
                    <a:t> U + </a:t>
                  </a:r>
                  <a14:m>
                    <m:oMath xmlns:m="http://schemas.openxmlformats.org/officeDocument/2006/math">
                      <m:sSub>
                        <m:sSubPr>
                          <m:ctrlPr>
                            <a:rPr lang="en-US" i="1">
                              <a:latin typeface="Cambria Math" panose="02040503050406030204" pitchFamily="18" charset="0"/>
                              <a:sym typeface="Wingdings" panose="05000000000000000000" pitchFamily="2" charset="2"/>
                            </a:rPr>
                          </m:ctrlPr>
                        </m:sSubPr>
                        <m:e>
                          <m:r>
                            <a:rPr lang="en-US" i="1">
                              <a:latin typeface="Cambria Math" panose="02040503050406030204" pitchFamily="18" charset="0"/>
                              <a:sym typeface="Wingdings" panose="05000000000000000000" pitchFamily="2" charset="2"/>
                            </a:rPr>
                            <m:t>𝑚𝑅𝑁𝐴</m:t>
                          </m:r>
                        </m:e>
                        <m:sub>
                          <m:r>
                            <a:rPr lang="en-US" b="0" i="1" smtClean="0">
                              <a:latin typeface="Cambria Math" panose="02040503050406030204" pitchFamily="18" charset="0"/>
                              <a:sym typeface="Wingdings" panose="05000000000000000000" pitchFamily="2" charset="2"/>
                            </a:rPr>
                            <m:t>1</m:t>
                          </m:r>
                        </m:sub>
                      </m:sSub>
                      <m:r>
                        <m:rPr>
                          <m:nor/>
                        </m:rPr>
                        <a:rPr lang="en-US" dirty="0"/>
                        <m:t>(</m:t>
                      </m:r>
                      <m:r>
                        <m:rPr>
                          <m:nor/>
                        </m:rPr>
                        <a:rPr lang="en-US" dirty="0"/>
                        <m:t>rate</m:t>
                      </m:r>
                      <m:r>
                        <m:rPr>
                          <m:nor/>
                        </m:rPr>
                        <a:rPr lang="en-US" dirty="0"/>
                        <m:t> </m:t>
                      </m:r>
                      <m:r>
                        <m:rPr>
                          <m:nor/>
                        </m:rPr>
                        <a:rPr lang="en-US" dirty="0"/>
                        <m:t>constant</m:t>
                      </m:r>
                      <m:r>
                        <m:rPr>
                          <m:nor/>
                        </m:rPr>
                        <a:rPr lang="en-US" dirty="0"/>
                        <m:t> = </m:t>
                      </m:r>
                      <m:r>
                        <m:rPr>
                          <m:nor/>
                        </m:rPr>
                        <a:rPr lang="en-US" dirty="0"/>
                        <m:t>K</m:t>
                      </m:r>
                      <m:r>
                        <m:rPr>
                          <m:nor/>
                        </m:rPr>
                        <a:rPr lang="en-US" b="0" i="0" dirty="0" smtClean="0"/>
                        <m:t>3</m:t>
                      </m:r>
                      <m:r>
                        <m:rPr>
                          <m:nor/>
                        </m:rPr>
                        <a:rPr lang="en-US" dirty="0"/>
                        <m:t>)</m:t>
                      </m:r>
                    </m:oMath>
                  </a14:m>
                  <a:endParaRPr lang="en-US" dirty="0"/>
                </a:p>
              </p:txBody>
            </p:sp>
          </mc:Choice>
          <mc:Fallback xmlns="">
            <p:sp>
              <p:nvSpPr>
                <p:cNvPr id="67" name="TextBox 66">
                  <a:extLst>
                    <a:ext uri="{FF2B5EF4-FFF2-40B4-BE49-F238E27FC236}">
                      <a16:creationId xmlns:a16="http://schemas.microsoft.com/office/drawing/2014/main" id="{56A24F53-6D89-4EE8-8326-6BD72DDC9D40}"/>
                    </a:ext>
                  </a:extLst>
                </p:cNvPr>
                <p:cNvSpPr txBox="1">
                  <a:spLocks noRot="1" noChangeAspect="1" noMove="1" noResize="1" noEditPoints="1" noAdjustHandles="1" noChangeArrowheads="1" noChangeShapeType="1" noTextEdit="1"/>
                </p:cNvSpPr>
                <p:nvPr/>
              </p:nvSpPr>
              <p:spPr>
                <a:xfrm>
                  <a:off x="6749540" y="2715300"/>
                  <a:ext cx="4068871" cy="276999"/>
                </a:xfrm>
                <a:prstGeom prst="rect">
                  <a:avLst/>
                </a:prstGeom>
                <a:blipFill>
                  <a:blip r:embed="rId21"/>
                  <a:stretch>
                    <a:fillRect l="-1946" t="-31111" r="-1347" b="-51111"/>
                  </a:stretch>
                </a:blipFill>
              </p:spPr>
              <p:txBody>
                <a:bodyPr/>
                <a:lstStyle/>
                <a:p>
                  <a:r>
                    <a:rPr lang="en-US">
                      <a:noFill/>
                    </a:rPr>
                    <a:t> </a:t>
                  </a:r>
                </a:p>
              </p:txBody>
            </p:sp>
          </mc:Fallback>
        </mc:AlternateContent>
        <p:sp>
          <p:nvSpPr>
            <p:cNvPr id="68" name="TextBox 67">
              <a:extLst>
                <a:ext uri="{FF2B5EF4-FFF2-40B4-BE49-F238E27FC236}">
                  <a16:creationId xmlns:a16="http://schemas.microsoft.com/office/drawing/2014/main" id="{768A0FB6-51F3-4050-AFEF-35DF2EDB7C6B}"/>
                </a:ext>
              </a:extLst>
            </p:cNvPr>
            <p:cNvSpPr txBox="1"/>
            <p:nvPr/>
          </p:nvSpPr>
          <p:spPr>
            <a:xfrm>
              <a:off x="7200990" y="2375654"/>
              <a:ext cx="2721451" cy="369332"/>
            </a:xfrm>
            <a:prstGeom prst="rect">
              <a:avLst/>
            </a:prstGeom>
            <a:noFill/>
          </p:spPr>
          <p:txBody>
            <a:bodyPr wrap="none" rtlCol="0">
              <a:spAutoFit/>
            </a:bodyPr>
            <a:lstStyle/>
            <a:p>
              <a:r>
                <a:rPr lang="en-US" u="sng" dirty="0"/>
                <a:t>Translation: RNA to Protein</a:t>
              </a:r>
            </a:p>
          </p:txBody>
        </p:sp>
        <p:sp>
          <p:nvSpPr>
            <p:cNvPr id="69" name="TextBox 68">
              <a:extLst>
                <a:ext uri="{FF2B5EF4-FFF2-40B4-BE49-F238E27FC236}">
                  <a16:creationId xmlns:a16="http://schemas.microsoft.com/office/drawing/2014/main" id="{E99C367C-CC0D-432C-96D1-AE97206C1C22}"/>
                </a:ext>
              </a:extLst>
            </p:cNvPr>
            <p:cNvSpPr txBox="1"/>
            <p:nvPr/>
          </p:nvSpPr>
          <p:spPr>
            <a:xfrm>
              <a:off x="6758381" y="3867144"/>
              <a:ext cx="2536400" cy="276999"/>
            </a:xfrm>
            <a:prstGeom prst="rect">
              <a:avLst/>
            </a:prstGeom>
            <a:noFill/>
          </p:spPr>
          <p:txBody>
            <a:bodyPr wrap="none" lIns="0" tIns="0" rIns="0" bIns="0" rtlCol="0">
              <a:spAutoFit/>
            </a:bodyPr>
            <a:lstStyle/>
            <a:p>
              <a:r>
                <a:rPr lang="en-US" dirty="0"/>
                <a:t>U </a:t>
              </a:r>
              <a:r>
                <a:rPr lang="en-US" dirty="0">
                  <a:sym typeface="Wingdings" panose="05000000000000000000" pitchFamily="2" charset="2"/>
                </a:rPr>
                <a:t> 0 </a:t>
              </a:r>
              <a:r>
                <a:rPr lang="en-US" dirty="0"/>
                <a:t>(rate constant = K7)</a:t>
              </a:r>
              <a:r>
                <a:rPr lang="en-US" dirty="0">
                  <a:sym typeface="Wingdings" panose="05000000000000000000" pitchFamily="2" charset="2"/>
                </a:rPr>
                <a:t> </a:t>
              </a:r>
              <a:endParaRPr lang="en-US" dirty="0"/>
            </a:p>
          </p:txBody>
        </p:sp>
        <p:sp>
          <p:nvSpPr>
            <p:cNvPr id="70" name="TextBox 69">
              <a:extLst>
                <a:ext uri="{FF2B5EF4-FFF2-40B4-BE49-F238E27FC236}">
                  <a16:creationId xmlns:a16="http://schemas.microsoft.com/office/drawing/2014/main" id="{8D294A94-EBA0-4DF5-AA7C-8DC41F158386}"/>
                </a:ext>
              </a:extLst>
            </p:cNvPr>
            <p:cNvSpPr txBox="1"/>
            <p:nvPr/>
          </p:nvSpPr>
          <p:spPr>
            <a:xfrm>
              <a:off x="6767499" y="4144143"/>
              <a:ext cx="2520370" cy="276999"/>
            </a:xfrm>
            <a:prstGeom prst="rect">
              <a:avLst/>
            </a:prstGeom>
            <a:noFill/>
          </p:spPr>
          <p:txBody>
            <a:bodyPr wrap="none" lIns="0" tIns="0" rIns="0" bIns="0" rtlCol="0">
              <a:spAutoFit/>
            </a:bodyPr>
            <a:lstStyle/>
            <a:p>
              <a:r>
                <a:rPr lang="en-US" dirty="0"/>
                <a:t>V </a:t>
              </a:r>
              <a:r>
                <a:rPr lang="en-US" dirty="0">
                  <a:sym typeface="Wingdings" panose="05000000000000000000" pitchFamily="2" charset="2"/>
                </a:rPr>
                <a:t> 0 </a:t>
              </a:r>
              <a:r>
                <a:rPr lang="en-US" dirty="0"/>
                <a:t>(rate constant = K8)</a:t>
              </a:r>
              <a:r>
                <a:rPr lang="en-US" dirty="0">
                  <a:sym typeface="Wingdings" panose="05000000000000000000" pitchFamily="2" charset="2"/>
                </a:rPr>
                <a:t> </a:t>
              </a:r>
              <a:endParaRPr lang="en-US" dirty="0"/>
            </a:p>
          </p:txBody>
        </p:sp>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8A5DBBEF-1637-4DB8-BD39-6ABA3D52A8CA}"/>
                    </a:ext>
                  </a:extLst>
                </p:cNvPr>
                <p:cNvSpPr txBox="1"/>
                <p:nvPr/>
              </p:nvSpPr>
              <p:spPr>
                <a:xfrm>
                  <a:off x="6776617" y="4395781"/>
                  <a:ext cx="3146567" cy="276999"/>
                </a:xfrm>
                <a:prstGeom prst="rect">
                  <a:avLst/>
                </a:prstGeom>
                <a:noFill/>
              </p:spPr>
              <p:txBody>
                <a:bodyPr wrap="none" lIns="0" tIns="0" rIns="0" bIns="0" rtlCol="0">
                  <a:spAutoFit/>
                </a:bodyPr>
                <a:lstStyle/>
                <a:p>
                  <a14:m>
                    <m:oMath xmlns:m="http://schemas.openxmlformats.org/officeDocument/2006/math">
                      <m:sSub>
                        <m:sSubPr>
                          <m:ctrlPr>
                            <a:rPr lang="en-US" i="1">
                              <a:latin typeface="Cambria Math" panose="02040503050406030204" pitchFamily="18" charset="0"/>
                              <a:sym typeface="Wingdings" panose="05000000000000000000" pitchFamily="2" charset="2"/>
                            </a:rPr>
                          </m:ctrlPr>
                        </m:sSubPr>
                        <m:e>
                          <m:r>
                            <a:rPr lang="en-US" i="1">
                              <a:latin typeface="Cambria Math" panose="02040503050406030204" pitchFamily="18" charset="0"/>
                              <a:sym typeface="Wingdings" panose="05000000000000000000" pitchFamily="2" charset="2"/>
                            </a:rPr>
                            <m:t>𝑚𝑅𝑁𝐴</m:t>
                          </m:r>
                        </m:e>
                        <m:sub>
                          <m:r>
                            <a:rPr lang="en-US" i="1">
                              <a:latin typeface="Cambria Math" panose="02040503050406030204" pitchFamily="18" charset="0"/>
                              <a:sym typeface="Wingdings" panose="05000000000000000000" pitchFamily="2" charset="2"/>
                            </a:rPr>
                            <m:t>1</m:t>
                          </m:r>
                        </m:sub>
                      </m:sSub>
                    </m:oMath>
                  </a14:m>
                  <a:r>
                    <a:rPr lang="en-US" dirty="0"/>
                    <a:t> </a:t>
                  </a:r>
                  <a:r>
                    <a:rPr lang="en-US" dirty="0">
                      <a:sym typeface="Wingdings" panose="05000000000000000000" pitchFamily="2" charset="2"/>
                    </a:rPr>
                    <a:t> 0 </a:t>
                  </a:r>
                  <a:r>
                    <a:rPr lang="en-US" dirty="0"/>
                    <a:t>(rate constant = K9)</a:t>
                  </a:r>
                  <a:r>
                    <a:rPr lang="en-US" dirty="0">
                      <a:sym typeface="Wingdings" panose="05000000000000000000" pitchFamily="2" charset="2"/>
                    </a:rPr>
                    <a:t> </a:t>
                  </a:r>
                  <a:endParaRPr lang="en-US" dirty="0"/>
                </a:p>
              </p:txBody>
            </p:sp>
          </mc:Choice>
          <mc:Fallback xmlns="">
            <p:sp>
              <p:nvSpPr>
                <p:cNvPr id="71" name="TextBox 70">
                  <a:extLst>
                    <a:ext uri="{FF2B5EF4-FFF2-40B4-BE49-F238E27FC236}">
                      <a16:creationId xmlns:a16="http://schemas.microsoft.com/office/drawing/2014/main" id="{8A5DBBEF-1637-4DB8-BD39-6ABA3D52A8CA}"/>
                    </a:ext>
                  </a:extLst>
                </p:cNvPr>
                <p:cNvSpPr txBox="1">
                  <a:spLocks noRot="1" noChangeAspect="1" noMove="1" noResize="1" noEditPoints="1" noAdjustHandles="1" noChangeArrowheads="1" noChangeShapeType="1" noTextEdit="1"/>
                </p:cNvSpPr>
                <p:nvPr/>
              </p:nvSpPr>
              <p:spPr>
                <a:xfrm>
                  <a:off x="6776617" y="4395781"/>
                  <a:ext cx="3146567" cy="276999"/>
                </a:xfrm>
                <a:prstGeom prst="rect">
                  <a:avLst/>
                </a:prstGeom>
                <a:blipFill>
                  <a:blip r:embed="rId22"/>
                  <a:stretch>
                    <a:fillRect l="-2713" t="-30435" r="-1938" b="-5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30BBDBF4-37CA-4B1A-AFBF-25BEB19E4896}"/>
                    </a:ext>
                  </a:extLst>
                </p:cNvPr>
                <p:cNvSpPr txBox="1"/>
                <p:nvPr/>
              </p:nvSpPr>
              <p:spPr>
                <a:xfrm>
                  <a:off x="6773107" y="4647419"/>
                  <a:ext cx="3268908" cy="276999"/>
                </a:xfrm>
                <a:prstGeom prst="rect">
                  <a:avLst/>
                </a:prstGeom>
                <a:noFill/>
              </p:spPr>
              <p:txBody>
                <a:bodyPr wrap="none" lIns="0" tIns="0" rIns="0" bIns="0" rtlCol="0">
                  <a:spAutoFit/>
                </a:bodyPr>
                <a:lstStyle/>
                <a:p>
                  <a14:m>
                    <m:oMath xmlns:m="http://schemas.openxmlformats.org/officeDocument/2006/math">
                      <m:sSub>
                        <m:sSubPr>
                          <m:ctrlPr>
                            <a:rPr lang="en-US" i="1" smtClean="0">
                              <a:latin typeface="Cambria Math" panose="02040503050406030204" pitchFamily="18" charset="0"/>
                              <a:sym typeface="Wingdings" panose="05000000000000000000" pitchFamily="2" charset="2"/>
                            </a:rPr>
                          </m:ctrlPr>
                        </m:sSubPr>
                        <m:e>
                          <m:r>
                            <a:rPr lang="en-US" i="1">
                              <a:latin typeface="Cambria Math" panose="02040503050406030204" pitchFamily="18" charset="0"/>
                              <a:sym typeface="Wingdings" panose="05000000000000000000" pitchFamily="2" charset="2"/>
                            </a:rPr>
                            <m:t>𝑚𝑅𝑁𝐴</m:t>
                          </m:r>
                        </m:e>
                        <m:sub>
                          <m:r>
                            <a:rPr lang="en-US" b="0" i="1" smtClean="0">
                              <a:latin typeface="Cambria Math" panose="02040503050406030204" pitchFamily="18" charset="0"/>
                              <a:sym typeface="Wingdings" panose="05000000000000000000" pitchFamily="2" charset="2"/>
                            </a:rPr>
                            <m:t>2</m:t>
                          </m:r>
                        </m:sub>
                      </m:sSub>
                    </m:oMath>
                  </a14:m>
                  <a:r>
                    <a:rPr lang="en-US" dirty="0"/>
                    <a:t> </a:t>
                  </a:r>
                  <a:r>
                    <a:rPr lang="en-US" dirty="0">
                      <a:sym typeface="Wingdings" panose="05000000000000000000" pitchFamily="2" charset="2"/>
                    </a:rPr>
                    <a:t> 0 </a:t>
                  </a:r>
                  <a:r>
                    <a:rPr lang="en-US" dirty="0"/>
                    <a:t>(rate constant = K10)</a:t>
                  </a:r>
                  <a:r>
                    <a:rPr lang="en-US" dirty="0">
                      <a:sym typeface="Wingdings" panose="05000000000000000000" pitchFamily="2" charset="2"/>
                    </a:rPr>
                    <a:t> </a:t>
                  </a:r>
                  <a:endParaRPr lang="en-US" dirty="0"/>
                </a:p>
              </p:txBody>
            </p:sp>
          </mc:Choice>
          <mc:Fallback xmlns="">
            <p:sp>
              <p:nvSpPr>
                <p:cNvPr id="72" name="TextBox 71">
                  <a:extLst>
                    <a:ext uri="{FF2B5EF4-FFF2-40B4-BE49-F238E27FC236}">
                      <a16:creationId xmlns:a16="http://schemas.microsoft.com/office/drawing/2014/main" id="{30BBDBF4-37CA-4B1A-AFBF-25BEB19E4896}"/>
                    </a:ext>
                  </a:extLst>
                </p:cNvPr>
                <p:cNvSpPr txBox="1">
                  <a:spLocks noRot="1" noChangeAspect="1" noMove="1" noResize="1" noEditPoints="1" noAdjustHandles="1" noChangeArrowheads="1" noChangeShapeType="1" noTextEdit="1"/>
                </p:cNvSpPr>
                <p:nvPr/>
              </p:nvSpPr>
              <p:spPr>
                <a:xfrm>
                  <a:off x="6773107" y="4647419"/>
                  <a:ext cx="3268908" cy="276999"/>
                </a:xfrm>
                <a:prstGeom prst="rect">
                  <a:avLst/>
                </a:prstGeom>
                <a:blipFill>
                  <a:blip r:embed="rId23"/>
                  <a:stretch>
                    <a:fillRect l="-2421" t="-31111" r="-1862" b="-51111"/>
                  </a:stretch>
                </a:blipFill>
              </p:spPr>
              <p:txBody>
                <a:bodyPr/>
                <a:lstStyle/>
                <a:p>
                  <a:r>
                    <a:rPr lang="en-US">
                      <a:noFill/>
                    </a:rPr>
                    <a:t> </a:t>
                  </a:r>
                </a:p>
              </p:txBody>
            </p:sp>
          </mc:Fallback>
        </mc:AlternateContent>
        <p:sp>
          <p:nvSpPr>
            <p:cNvPr id="73" name="TextBox 72">
              <a:extLst>
                <a:ext uri="{FF2B5EF4-FFF2-40B4-BE49-F238E27FC236}">
                  <a16:creationId xmlns:a16="http://schemas.microsoft.com/office/drawing/2014/main" id="{D1D6871F-B959-4D07-9471-0F9730BC0F73}"/>
                </a:ext>
              </a:extLst>
            </p:cNvPr>
            <p:cNvSpPr txBox="1"/>
            <p:nvPr/>
          </p:nvSpPr>
          <p:spPr>
            <a:xfrm>
              <a:off x="7200990" y="3488767"/>
              <a:ext cx="2936060" cy="369332"/>
            </a:xfrm>
            <a:prstGeom prst="rect">
              <a:avLst/>
            </a:prstGeom>
            <a:noFill/>
          </p:spPr>
          <p:txBody>
            <a:bodyPr wrap="none" rtlCol="0">
              <a:spAutoFit/>
            </a:bodyPr>
            <a:lstStyle/>
            <a:p>
              <a:r>
                <a:rPr lang="en-US" u="sng" dirty="0"/>
                <a:t>Macromolecular Degradation</a:t>
              </a:r>
            </a:p>
          </p:txBody>
        </p:sp>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238879E0-3E2E-49FF-96A5-E7601D8EE5EF}"/>
                    </a:ext>
                  </a:extLst>
                </p:cNvPr>
                <p:cNvSpPr txBox="1"/>
                <p:nvPr/>
              </p:nvSpPr>
              <p:spPr>
                <a:xfrm>
                  <a:off x="6758381" y="5812056"/>
                  <a:ext cx="4296689" cy="276999"/>
                </a:xfrm>
                <a:prstGeom prst="rect">
                  <a:avLst/>
                </a:prstGeom>
                <a:noFill/>
              </p:spPr>
              <p:txBody>
                <a:bodyPr wrap="none" lIns="0" tIns="0" rIns="0" bIns="0" rtlCol="0">
                  <a:spAutoFit/>
                </a:bodyPr>
                <a:lstStyle/>
                <a:p>
                  <a:r>
                    <a:rPr lang="el-GR" dirty="0"/>
                    <a:t>γ</a:t>
                  </a:r>
                  <a:r>
                    <a:rPr lang="en-US" dirty="0"/>
                    <a:t>*U +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b="0" i="1" smtClean="0">
                              <a:latin typeface="Cambria Math" panose="02040503050406030204" pitchFamily="18" charset="0"/>
                            </a:rPr>
                            <m:t>2</m:t>
                          </m:r>
                          <m:r>
                            <a:rPr lang="en-US" i="1">
                              <a:latin typeface="Cambria Math" panose="02040503050406030204" pitchFamily="18" charset="0"/>
                            </a:rPr>
                            <m:t>𝑂𝑁</m:t>
                          </m:r>
                        </m:sub>
                      </m:sSub>
                      <m:r>
                        <a:rPr lang="en-US">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i="1">
                              <a:latin typeface="Cambria Math" panose="02040503050406030204" pitchFamily="18" charset="0"/>
                            </a:rPr>
                            <m:t>2</m:t>
                          </m:r>
                          <m:r>
                            <a:rPr lang="en-US" i="1">
                              <a:latin typeface="Cambria Math" panose="02040503050406030204" pitchFamily="18" charset="0"/>
                            </a:rPr>
                            <m:t>𝑂𝐹𝐹</m:t>
                          </m:r>
                        </m:sub>
                      </m:sSub>
                    </m:oMath>
                  </a14:m>
                  <a:r>
                    <a:rPr lang="en-US" dirty="0"/>
                    <a:t> (rate constant = K5, K-5)</a:t>
                  </a:r>
                </a:p>
              </p:txBody>
            </p:sp>
          </mc:Choice>
          <mc:Fallback xmlns="">
            <p:sp>
              <p:nvSpPr>
                <p:cNvPr id="74" name="TextBox 73">
                  <a:extLst>
                    <a:ext uri="{FF2B5EF4-FFF2-40B4-BE49-F238E27FC236}">
                      <a16:creationId xmlns:a16="http://schemas.microsoft.com/office/drawing/2014/main" id="{238879E0-3E2E-49FF-96A5-E7601D8EE5EF}"/>
                    </a:ext>
                  </a:extLst>
                </p:cNvPr>
                <p:cNvSpPr txBox="1">
                  <a:spLocks noRot="1" noChangeAspect="1" noMove="1" noResize="1" noEditPoints="1" noAdjustHandles="1" noChangeArrowheads="1" noChangeShapeType="1" noTextEdit="1"/>
                </p:cNvSpPr>
                <p:nvPr/>
              </p:nvSpPr>
              <p:spPr>
                <a:xfrm>
                  <a:off x="6758381" y="5812056"/>
                  <a:ext cx="4296689" cy="276999"/>
                </a:xfrm>
                <a:prstGeom prst="rect">
                  <a:avLst/>
                </a:prstGeom>
                <a:blipFill>
                  <a:blip r:embed="rId24"/>
                  <a:stretch>
                    <a:fillRect l="-3404" t="-28889" r="-2411" b="-5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067BAF93-AFC6-46E5-9B7A-AAB7C8049260}"/>
                    </a:ext>
                  </a:extLst>
                </p:cNvPr>
                <p:cNvSpPr txBox="1"/>
                <p:nvPr/>
              </p:nvSpPr>
              <p:spPr>
                <a:xfrm>
                  <a:off x="6776617" y="6176832"/>
                  <a:ext cx="4297267" cy="276999"/>
                </a:xfrm>
                <a:prstGeom prst="rect">
                  <a:avLst/>
                </a:prstGeom>
                <a:noFill/>
              </p:spPr>
              <p:txBody>
                <a:bodyPr wrap="none" lIns="0" tIns="0" rIns="0" bIns="0" rtlCol="0">
                  <a:spAutoFit/>
                </a:bodyPr>
                <a:lstStyle/>
                <a:p>
                  <a:r>
                    <a:rPr lang="el-GR" dirty="0">
                      <a:latin typeface="Gulim" panose="020B0600000101010101" pitchFamily="34" charset="-127"/>
                      <a:ea typeface="Gulim" panose="020B0600000101010101" pitchFamily="34" charset="-127"/>
                    </a:rPr>
                    <a:t>β</a:t>
                  </a:r>
                  <a:r>
                    <a:rPr lang="en-US" dirty="0"/>
                    <a:t>*V +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b="0" i="1" smtClean="0">
                              <a:latin typeface="Cambria Math" panose="02040503050406030204" pitchFamily="18" charset="0"/>
                            </a:rPr>
                            <m:t>1</m:t>
                          </m:r>
                          <m:r>
                            <a:rPr lang="en-US" i="1">
                              <a:latin typeface="Cambria Math" panose="02040503050406030204" pitchFamily="18" charset="0"/>
                            </a:rPr>
                            <m:t>𝑂𝑁</m:t>
                          </m:r>
                        </m:sub>
                      </m:sSub>
                      <m:r>
                        <a:rPr lang="en-US">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b="0" i="1" smtClean="0">
                              <a:latin typeface="Cambria Math" panose="02040503050406030204" pitchFamily="18" charset="0"/>
                            </a:rPr>
                            <m:t>1</m:t>
                          </m:r>
                          <m:r>
                            <a:rPr lang="en-US" i="1">
                              <a:latin typeface="Cambria Math" panose="02040503050406030204" pitchFamily="18" charset="0"/>
                            </a:rPr>
                            <m:t>𝑂</m:t>
                          </m:r>
                          <m:r>
                            <a:rPr lang="en-US" b="0" i="1" smtClean="0">
                              <a:latin typeface="Cambria Math" panose="02040503050406030204" pitchFamily="18" charset="0"/>
                            </a:rPr>
                            <m:t>𝐹𝐹</m:t>
                          </m:r>
                        </m:sub>
                      </m:sSub>
                    </m:oMath>
                  </a14:m>
                  <a:r>
                    <a:rPr lang="en-US" dirty="0"/>
                    <a:t> (rate constant = K6, K-6)</a:t>
                  </a:r>
                </a:p>
              </p:txBody>
            </p:sp>
          </mc:Choice>
          <mc:Fallback xmlns="">
            <p:sp>
              <p:nvSpPr>
                <p:cNvPr id="75" name="TextBox 74">
                  <a:extLst>
                    <a:ext uri="{FF2B5EF4-FFF2-40B4-BE49-F238E27FC236}">
                      <a16:creationId xmlns:a16="http://schemas.microsoft.com/office/drawing/2014/main" id="{067BAF93-AFC6-46E5-9B7A-AAB7C8049260}"/>
                    </a:ext>
                  </a:extLst>
                </p:cNvPr>
                <p:cNvSpPr txBox="1">
                  <a:spLocks noRot="1" noChangeAspect="1" noMove="1" noResize="1" noEditPoints="1" noAdjustHandles="1" noChangeArrowheads="1" noChangeShapeType="1" noTextEdit="1"/>
                </p:cNvSpPr>
                <p:nvPr/>
              </p:nvSpPr>
              <p:spPr>
                <a:xfrm>
                  <a:off x="6776617" y="6176832"/>
                  <a:ext cx="4297267" cy="276999"/>
                </a:xfrm>
                <a:prstGeom prst="rect">
                  <a:avLst/>
                </a:prstGeom>
                <a:blipFill>
                  <a:blip r:embed="rId25"/>
                  <a:stretch>
                    <a:fillRect l="-3404" t="-34783" r="-2411" b="-52174"/>
                  </a:stretch>
                </a:blipFill>
              </p:spPr>
              <p:txBody>
                <a:bodyPr/>
                <a:lstStyle/>
                <a:p>
                  <a:r>
                    <a:rPr lang="en-US">
                      <a:noFill/>
                    </a:rPr>
                    <a:t> </a:t>
                  </a:r>
                </a:p>
              </p:txBody>
            </p:sp>
          </mc:Fallback>
        </mc:AlternateContent>
        <p:sp>
          <p:nvSpPr>
            <p:cNvPr id="76" name="TextBox 75">
              <a:extLst>
                <a:ext uri="{FF2B5EF4-FFF2-40B4-BE49-F238E27FC236}">
                  <a16:creationId xmlns:a16="http://schemas.microsoft.com/office/drawing/2014/main" id="{F9298755-FD65-47EC-9B73-88283D007B8B}"/>
                </a:ext>
              </a:extLst>
            </p:cNvPr>
            <p:cNvSpPr txBox="1"/>
            <p:nvPr/>
          </p:nvSpPr>
          <p:spPr>
            <a:xfrm>
              <a:off x="6925902" y="5439237"/>
              <a:ext cx="3165418" cy="369332"/>
            </a:xfrm>
            <a:prstGeom prst="rect">
              <a:avLst/>
            </a:prstGeom>
            <a:noFill/>
          </p:spPr>
          <p:txBody>
            <a:bodyPr wrap="none" rtlCol="0">
              <a:spAutoFit/>
            </a:bodyPr>
            <a:lstStyle/>
            <a:p>
              <a:r>
                <a:rPr lang="en-US" u="sng" dirty="0"/>
                <a:t>Circuit Design: Gene Repression</a:t>
              </a:r>
            </a:p>
          </p:txBody>
        </p:sp>
      </p:grpSp>
      <p:sp>
        <p:nvSpPr>
          <p:cNvPr id="2" name="Rectangle 1">
            <a:extLst>
              <a:ext uri="{FF2B5EF4-FFF2-40B4-BE49-F238E27FC236}">
                <a16:creationId xmlns:a16="http://schemas.microsoft.com/office/drawing/2014/main" id="{744C93AB-F8CB-4629-BA62-CBDB1289AA8C}"/>
              </a:ext>
            </a:extLst>
          </p:cNvPr>
          <p:cNvSpPr/>
          <p:nvPr/>
        </p:nvSpPr>
        <p:spPr>
          <a:xfrm>
            <a:off x="373224" y="2203794"/>
            <a:ext cx="11392678" cy="2129615"/>
          </a:xfrm>
          <a:prstGeom prst="rect">
            <a:avLst/>
          </a:prstGeom>
          <a:noFill/>
          <a:ln w="889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Arrow: Pentagon 34">
            <a:extLst>
              <a:ext uri="{FF2B5EF4-FFF2-40B4-BE49-F238E27FC236}">
                <a16:creationId xmlns:a16="http://schemas.microsoft.com/office/drawing/2014/main" id="{9D4C1271-EC2E-4A33-9B8C-F3AF1ADC02BC}"/>
              </a:ext>
            </a:extLst>
          </p:cNvPr>
          <p:cNvSpPr/>
          <p:nvPr/>
        </p:nvSpPr>
        <p:spPr>
          <a:xfrm>
            <a:off x="184727" y="187611"/>
            <a:ext cx="2315405" cy="584775"/>
          </a:xfrm>
          <a:prstGeom prst="homePlat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46A11239-EB65-4A11-9251-06637F93E9A7}"/>
              </a:ext>
            </a:extLst>
          </p:cNvPr>
          <p:cNvSpPr txBox="1"/>
          <p:nvPr/>
        </p:nvSpPr>
        <p:spPr>
          <a:xfrm>
            <a:off x="526473" y="187611"/>
            <a:ext cx="1771639" cy="584775"/>
          </a:xfrm>
          <a:prstGeom prst="rect">
            <a:avLst/>
          </a:prstGeom>
          <a:noFill/>
        </p:spPr>
        <p:txBody>
          <a:bodyPr wrap="none" rtlCol="0">
            <a:spAutoFit/>
          </a:bodyPr>
          <a:lstStyle/>
          <a:p>
            <a:r>
              <a:rPr lang="en-US" sz="3200" dirty="0"/>
              <a:t>Modeling</a:t>
            </a:r>
          </a:p>
        </p:txBody>
      </p:sp>
    </p:spTree>
    <p:extLst>
      <p:ext uri="{BB962C8B-B14F-4D97-AF65-F5344CB8AC3E}">
        <p14:creationId xmlns:p14="http://schemas.microsoft.com/office/powerpoint/2010/main" val="2850113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randombar(horizontal)">
                                      <p:cBhvr>
                                        <p:cTn id="7" dur="500"/>
                                        <p:tgtEl>
                                          <p:spTgt spid="32"/>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randombar(horizontal)">
                                      <p:cBhvr>
                                        <p:cTn id="10" dur="500"/>
                                        <p:tgtEl>
                                          <p:spTgt spid="25"/>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31"/>
                                        </p:tgtEl>
                                        <p:attrNameLst>
                                          <p:attrName>style.visibility</p:attrName>
                                        </p:attrNameLst>
                                      </p:cBhvr>
                                      <p:to>
                                        <p:strVal val="visible"/>
                                      </p:to>
                                    </p:set>
                                    <p:animEffect transition="in" filter="randombar(horizontal)">
                                      <p:cBhvr>
                                        <p:cTn id="13" dur="500"/>
                                        <p:tgtEl>
                                          <p:spTgt spid="31"/>
                                        </p:tgtEl>
                                      </p:cBhvr>
                                    </p:animEffect>
                                  </p:childTnLst>
                                </p:cTn>
                              </p:par>
                            </p:childTnLst>
                          </p:cTn>
                        </p:par>
                      </p:childTnLst>
                    </p:cTn>
                  </p:par>
                  <p:par>
                    <p:cTn id="14" fill="hold">
                      <p:stCondLst>
                        <p:cond delay="indefinite"/>
                      </p:stCondLst>
                      <p:childTnLst>
                        <p:par>
                          <p:cTn id="15" fill="hold">
                            <p:stCondLst>
                              <p:cond delay="0"/>
                            </p:stCondLst>
                            <p:childTnLst>
                              <p:par>
                                <p:cTn id="16" presetID="14" presetClass="entr" presetSubtype="10" fill="hold" grpId="0" nodeType="clickEffect">
                                  <p:stCondLst>
                                    <p:cond delay="0"/>
                                  </p:stCondLst>
                                  <p:childTnLst>
                                    <p:set>
                                      <p:cBhvr>
                                        <p:cTn id="17" dur="1" fill="hold">
                                          <p:stCondLst>
                                            <p:cond delay="0"/>
                                          </p:stCondLst>
                                        </p:cTn>
                                        <p:tgtEl>
                                          <p:spTgt spid="37"/>
                                        </p:tgtEl>
                                        <p:attrNameLst>
                                          <p:attrName>style.visibility</p:attrName>
                                        </p:attrNameLst>
                                      </p:cBhvr>
                                      <p:to>
                                        <p:strVal val="visible"/>
                                      </p:to>
                                    </p:set>
                                    <p:animEffect transition="in" filter="randombar(horizontal)">
                                      <p:cBhvr>
                                        <p:cTn id="18" dur="500"/>
                                        <p:tgtEl>
                                          <p:spTgt spid="37"/>
                                        </p:tgtEl>
                                      </p:cBhvr>
                                    </p:animEffect>
                                  </p:childTnLst>
                                </p:cTn>
                              </p:par>
                              <p:par>
                                <p:cTn id="19" presetID="14" presetClass="entr" presetSubtype="10" fill="hold" grpId="0" nodeType="withEffect">
                                  <p:stCondLst>
                                    <p:cond delay="0"/>
                                  </p:stCondLst>
                                  <p:childTnLst>
                                    <p:set>
                                      <p:cBhvr>
                                        <p:cTn id="20" dur="1" fill="hold">
                                          <p:stCondLst>
                                            <p:cond delay="0"/>
                                          </p:stCondLst>
                                        </p:cTn>
                                        <p:tgtEl>
                                          <p:spTgt spid="33"/>
                                        </p:tgtEl>
                                        <p:attrNameLst>
                                          <p:attrName>style.visibility</p:attrName>
                                        </p:attrNameLst>
                                      </p:cBhvr>
                                      <p:to>
                                        <p:strVal val="visible"/>
                                      </p:to>
                                    </p:set>
                                    <p:animEffect transition="in" filter="randombar(horizontal)">
                                      <p:cBhvr>
                                        <p:cTn id="21" dur="500"/>
                                        <p:tgtEl>
                                          <p:spTgt spid="33"/>
                                        </p:tgtEl>
                                      </p:cBhvr>
                                    </p:animEffect>
                                  </p:childTnLst>
                                </p:cTn>
                              </p:par>
                              <p:par>
                                <p:cTn id="22" presetID="14" presetClass="entr" presetSubtype="10" fill="hold" grpId="0" nodeType="withEffect">
                                  <p:stCondLst>
                                    <p:cond delay="0"/>
                                  </p:stCondLst>
                                  <p:childTnLst>
                                    <p:set>
                                      <p:cBhvr>
                                        <p:cTn id="23" dur="1" fill="hold">
                                          <p:stCondLst>
                                            <p:cond delay="0"/>
                                          </p:stCondLst>
                                        </p:cTn>
                                        <p:tgtEl>
                                          <p:spTgt spid="36"/>
                                        </p:tgtEl>
                                        <p:attrNameLst>
                                          <p:attrName>style.visibility</p:attrName>
                                        </p:attrNameLst>
                                      </p:cBhvr>
                                      <p:to>
                                        <p:strVal val="visible"/>
                                      </p:to>
                                    </p:set>
                                    <p:animEffect transition="in" filter="randombar(horizontal)">
                                      <p:cBhvr>
                                        <p:cTn id="24" dur="500"/>
                                        <p:tgtEl>
                                          <p:spTgt spid="36"/>
                                        </p:tgtEl>
                                      </p:cBhvr>
                                    </p:animEffect>
                                  </p:childTnLst>
                                </p:cTn>
                              </p:par>
                              <p:par>
                                <p:cTn id="25" presetID="14" presetClass="entr" presetSubtype="10" fill="hold" grpId="0" nodeType="withEffect">
                                  <p:stCondLst>
                                    <p:cond delay="0"/>
                                  </p:stCondLst>
                                  <p:childTnLst>
                                    <p:set>
                                      <p:cBhvr>
                                        <p:cTn id="26" dur="1" fill="hold">
                                          <p:stCondLst>
                                            <p:cond delay="0"/>
                                          </p:stCondLst>
                                        </p:cTn>
                                        <p:tgtEl>
                                          <p:spTgt spid="34"/>
                                        </p:tgtEl>
                                        <p:attrNameLst>
                                          <p:attrName>style.visibility</p:attrName>
                                        </p:attrNameLst>
                                      </p:cBhvr>
                                      <p:to>
                                        <p:strVal val="visible"/>
                                      </p:to>
                                    </p:set>
                                    <p:animEffect transition="in" filter="randombar(horizontal)">
                                      <p:cBhvr>
                                        <p:cTn id="27" dur="500"/>
                                        <p:tgtEl>
                                          <p:spTgt spid="34"/>
                                        </p:tgtEl>
                                      </p:cBhvr>
                                    </p:animEffect>
                                  </p:childTnLst>
                                </p:cTn>
                              </p:par>
                            </p:childTnLst>
                          </p:cTn>
                        </p:par>
                      </p:childTnLst>
                    </p:cTn>
                  </p:par>
                  <p:par>
                    <p:cTn id="28" fill="hold">
                      <p:stCondLst>
                        <p:cond delay="indefinite"/>
                      </p:stCondLst>
                      <p:childTnLst>
                        <p:par>
                          <p:cTn id="29" fill="hold">
                            <p:stCondLst>
                              <p:cond delay="0"/>
                            </p:stCondLst>
                            <p:childTnLst>
                              <p:par>
                                <p:cTn id="30" presetID="14" presetClass="entr" presetSubtype="10" fill="hold" grpId="0" nodeType="clickEffect">
                                  <p:stCondLst>
                                    <p:cond delay="0"/>
                                  </p:stCondLst>
                                  <p:childTnLst>
                                    <p:set>
                                      <p:cBhvr>
                                        <p:cTn id="31" dur="1" fill="hold">
                                          <p:stCondLst>
                                            <p:cond delay="0"/>
                                          </p:stCondLst>
                                        </p:cTn>
                                        <p:tgtEl>
                                          <p:spTgt spid="39"/>
                                        </p:tgtEl>
                                        <p:attrNameLst>
                                          <p:attrName>style.visibility</p:attrName>
                                        </p:attrNameLst>
                                      </p:cBhvr>
                                      <p:to>
                                        <p:strVal val="visible"/>
                                      </p:to>
                                    </p:set>
                                    <p:animEffect transition="in" filter="randombar(horizontal)">
                                      <p:cBhvr>
                                        <p:cTn id="32" dur="500"/>
                                        <p:tgtEl>
                                          <p:spTgt spid="39"/>
                                        </p:tgtEl>
                                      </p:cBhvr>
                                    </p:animEffect>
                                  </p:childTnLst>
                                </p:cTn>
                              </p:par>
                              <p:par>
                                <p:cTn id="33" presetID="14" presetClass="entr" presetSubtype="10" fill="hold" grpId="0" nodeType="withEffect">
                                  <p:stCondLst>
                                    <p:cond delay="0"/>
                                  </p:stCondLst>
                                  <p:childTnLst>
                                    <p:set>
                                      <p:cBhvr>
                                        <p:cTn id="34" dur="1" fill="hold">
                                          <p:stCondLst>
                                            <p:cond delay="0"/>
                                          </p:stCondLst>
                                        </p:cTn>
                                        <p:tgtEl>
                                          <p:spTgt spid="41"/>
                                        </p:tgtEl>
                                        <p:attrNameLst>
                                          <p:attrName>style.visibility</p:attrName>
                                        </p:attrNameLst>
                                      </p:cBhvr>
                                      <p:to>
                                        <p:strVal val="visible"/>
                                      </p:to>
                                    </p:set>
                                    <p:animEffect transition="in" filter="randombar(horizontal)">
                                      <p:cBhvr>
                                        <p:cTn id="35" dur="500"/>
                                        <p:tgtEl>
                                          <p:spTgt spid="41"/>
                                        </p:tgtEl>
                                      </p:cBhvr>
                                    </p:animEffect>
                                  </p:childTnLst>
                                </p:cTn>
                              </p:par>
                            </p:childTnLst>
                          </p:cTn>
                        </p:par>
                      </p:childTnLst>
                    </p:cTn>
                  </p:par>
                  <p:par>
                    <p:cTn id="36" fill="hold">
                      <p:stCondLst>
                        <p:cond delay="indefinite"/>
                      </p:stCondLst>
                      <p:childTnLst>
                        <p:par>
                          <p:cTn id="37" fill="hold">
                            <p:stCondLst>
                              <p:cond delay="0"/>
                            </p:stCondLst>
                            <p:childTnLst>
                              <p:par>
                                <p:cTn id="38" presetID="14" presetClass="entr" presetSubtype="10" fill="hold" grpId="0" nodeType="clickEffect">
                                  <p:stCondLst>
                                    <p:cond delay="0"/>
                                  </p:stCondLst>
                                  <p:childTnLst>
                                    <p:set>
                                      <p:cBhvr>
                                        <p:cTn id="39" dur="1" fill="hold">
                                          <p:stCondLst>
                                            <p:cond delay="0"/>
                                          </p:stCondLst>
                                        </p:cTn>
                                        <p:tgtEl>
                                          <p:spTgt spid="46"/>
                                        </p:tgtEl>
                                        <p:attrNameLst>
                                          <p:attrName>style.visibility</p:attrName>
                                        </p:attrNameLst>
                                      </p:cBhvr>
                                      <p:to>
                                        <p:strVal val="visible"/>
                                      </p:to>
                                    </p:set>
                                    <p:animEffect transition="in" filter="randombar(horizontal)">
                                      <p:cBhvr>
                                        <p:cTn id="40" dur="500"/>
                                        <p:tgtEl>
                                          <p:spTgt spid="46"/>
                                        </p:tgtEl>
                                      </p:cBhvr>
                                    </p:animEffect>
                                  </p:childTnLst>
                                </p:cTn>
                              </p:par>
                              <p:par>
                                <p:cTn id="41" presetID="14" presetClass="entr" presetSubtype="10" fill="hold" grpId="0" nodeType="withEffect">
                                  <p:stCondLst>
                                    <p:cond delay="0"/>
                                  </p:stCondLst>
                                  <p:childTnLst>
                                    <p:set>
                                      <p:cBhvr>
                                        <p:cTn id="42" dur="1" fill="hold">
                                          <p:stCondLst>
                                            <p:cond delay="0"/>
                                          </p:stCondLst>
                                        </p:cTn>
                                        <p:tgtEl>
                                          <p:spTgt spid="45"/>
                                        </p:tgtEl>
                                        <p:attrNameLst>
                                          <p:attrName>style.visibility</p:attrName>
                                        </p:attrNameLst>
                                      </p:cBhvr>
                                      <p:to>
                                        <p:strVal val="visible"/>
                                      </p:to>
                                    </p:set>
                                    <p:animEffect transition="in" filter="randombar(horizontal)">
                                      <p:cBhvr>
                                        <p:cTn id="43" dur="500"/>
                                        <p:tgtEl>
                                          <p:spTgt spid="45"/>
                                        </p:tgtEl>
                                      </p:cBhvr>
                                    </p:animEffect>
                                  </p:childTnLst>
                                </p:cTn>
                              </p:par>
                              <p:par>
                                <p:cTn id="44" presetID="14" presetClass="entr" presetSubtype="10" fill="hold" grpId="0" nodeType="withEffect">
                                  <p:stCondLst>
                                    <p:cond delay="0"/>
                                  </p:stCondLst>
                                  <p:childTnLst>
                                    <p:set>
                                      <p:cBhvr>
                                        <p:cTn id="45" dur="1" fill="hold">
                                          <p:stCondLst>
                                            <p:cond delay="0"/>
                                          </p:stCondLst>
                                        </p:cTn>
                                        <p:tgtEl>
                                          <p:spTgt spid="43"/>
                                        </p:tgtEl>
                                        <p:attrNameLst>
                                          <p:attrName>style.visibility</p:attrName>
                                        </p:attrNameLst>
                                      </p:cBhvr>
                                      <p:to>
                                        <p:strVal val="visible"/>
                                      </p:to>
                                    </p:set>
                                    <p:animEffect transition="in" filter="randombar(horizontal)">
                                      <p:cBhvr>
                                        <p:cTn id="46" dur="500"/>
                                        <p:tgtEl>
                                          <p:spTgt spid="43"/>
                                        </p:tgtEl>
                                      </p:cBhvr>
                                    </p:animEffect>
                                  </p:childTnLst>
                                </p:cTn>
                              </p:par>
                              <p:par>
                                <p:cTn id="47" presetID="14" presetClass="entr" presetSubtype="10" fill="hold" grpId="0" nodeType="withEffect">
                                  <p:stCondLst>
                                    <p:cond delay="0"/>
                                  </p:stCondLst>
                                  <p:childTnLst>
                                    <p:set>
                                      <p:cBhvr>
                                        <p:cTn id="48" dur="1" fill="hold">
                                          <p:stCondLst>
                                            <p:cond delay="0"/>
                                          </p:stCondLst>
                                        </p:cTn>
                                        <p:tgtEl>
                                          <p:spTgt spid="44"/>
                                        </p:tgtEl>
                                        <p:attrNameLst>
                                          <p:attrName>style.visibility</p:attrName>
                                        </p:attrNameLst>
                                      </p:cBhvr>
                                      <p:to>
                                        <p:strVal val="visible"/>
                                      </p:to>
                                    </p:set>
                                    <p:animEffect transition="in" filter="randombar(horizontal)">
                                      <p:cBhvr>
                                        <p:cTn id="49" dur="500"/>
                                        <p:tgtEl>
                                          <p:spTgt spid="44"/>
                                        </p:tgtEl>
                                      </p:cBhvr>
                                    </p:animEffect>
                                  </p:childTnLst>
                                </p:cTn>
                              </p:par>
                            </p:childTnLst>
                          </p:cTn>
                        </p:par>
                      </p:childTnLst>
                    </p:cTn>
                  </p:par>
                  <p:par>
                    <p:cTn id="50" fill="hold">
                      <p:stCondLst>
                        <p:cond delay="indefinite"/>
                      </p:stCondLst>
                      <p:childTnLst>
                        <p:par>
                          <p:cTn id="51" fill="hold">
                            <p:stCondLst>
                              <p:cond delay="0"/>
                            </p:stCondLst>
                            <p:childTnLst>
                              <p:par>
                                <p:cTn id="52" presetID="14" presetClass="entr" presetSubtype="10" fill="hold" grpId="0" nodeType="clickEffect">
                                  <p:stCondLst>
                                    <p:cond delay="0"/>
                                  </p:stCondLst>
                                  <p:childTnLst>
                                    <p:set>
                                      <p:cBhvr>
                                        <p:cTn id="53" dur="1" fill="hold">
                                          <p:stCondLst>
                                            <p:cond delay="0"/>
                                          </p:stCondLst>
                                        </p:cTn>
                                        <p:tgtEl>
                                          <p:spTgt spid="40"/>
                                        </p:tgtEl>
                                        <p:attrNameLst>
                                          <p:attrName>style.visibility</p:attrName>
                                        </p:attrNameLst>
                                      </p:cBhvr>
                                      <p:to>
                                        <p:strVal val="visible"/>
                                      </p:to>
                                    </p:set>
                                    <p:animEffect transition="in" filter="randombar(horizontal)">
                                      <p:cBhvr>
                                        <p:cTn id="54" dur="500"/>
                                        <p:tgtEl>
                                          <p:spTgt spid="40"/>
                                        </p:tgtEl>
                                      </p:cBhvr>
                                    </p:animEffect>
                                  </p:childTnLst>
                                </p:cTn>
                              </p:par>
                              <p:par>
                                <p:cTn id="55" presetID="14" presetClass="entr" presetSubtype="10" fill="hold" grpId="0" nodeType="withEffect">
                                  <p:stCondLst>
                                    <p:cond delay="0"/>
                                  </p:stCondLst>
                                  <p:childTnLst>
                                    <p:set>
                                      <p:cBhvr>
                                        <p:cTn id="56" dur="1" fill="hold">
                                          <p:stCondLst>
                                            <p:cond delay="0"/>
                                          </p:stCondLst>
                                        </p:cTn>
                                        <p:tgtEl>
                                          <p:spTgt spid="42"/>
                                        </p:tgtEl>
                                        <p:attrNameLst>
                                          <p:attrName>style.visibility</p:attrName>
                                        </p:attrNameLst>
                                      </p:cBhvr>
                                      <p:to>
                                        <p:strVal val="visible"/>
                                      </p:to>
                                    </p:set>
                                    <p:animEffect transition="in" filter="randombar(horizontal)">
                                      <p:cBhvr>
                                        <p:cTn id="57" dur="500"/>
                                        <p:tgtEl>
                                          <p:spTgt spid="42"/>
                                        </p:tgtEl>
                                      </p:cBhvr>
                                    </p:animEffect>
                                  </p:childTnLst>
                                </p:cTn>
                              </p:par>
                            </p:childTnLst>
                          </p:cTn>
                        </p:par>
                      </p:childTnLst>
                    </p:cTn>
                  </p:par>
                  <p:par>
                    <p:cTn id="58" fill="hold">
                      <p:stCondLst>
                        <p:cond delay="indefinite"/>
                      </p:stCondLst>
                      <p:childTnLst>
                        <p:par>
                          <p:cTn id="59" fill="hold">
                            <p:stCondLst>
                              <p:cond delay="0"/>
                            </p:stCondLst>
                            <p:childTnLst>
                              <p:par>
                                <p:cTn id="60" presetID="14" presetClass="exit" presetSubtype="10" fill="hold" grpId="1" nodeType="clickEffect">
                                  <p:stCondLst>
                                    <p:cond delay="0"/>
                                  </p:stCondLst>
                                  <p:childTnLst>
                                    <p:animEffect transition="out" filter="randombar(horizontal)">
                                      <p:cBhvr>
                                        <p:cTn id="61" dur="500"/>
                                        <p:tgtEl>
                                          <p:spTgt spid="32"/>
                                        </p:tgtEl>
                                      </p:cBhvr>
                                    </p:animEffect>
                                    <p:set>
                                      <p:cBhvr>
                                        <p:cTn id="62" dur="1" fill="hold">
                                          <p:stCondLst>
                                            <p:cond delay="499"/>
                                          </p:stCondLst>
                                        </p:cTn>
                                        <p:tgtEl>
                                          <p:spTgt spid="32"/>
                                        </p:tgtEl>
                                        <p:attrNameLst>
                                          <p:attrName>style.visibility</p:attrName>
                                        </p:attrNameLst>
                                      </p:cBhvr>
                                      <p:to>
                                        <p:strVal val="hidden"/>
                                      </p:to>
                                    </p:set>
                                  </p:childTnLst>
                                </p:cTn>
                              </p:par>
                              <p:par>
                                <p:cTn id="63" presetID="14" presetClass="exit" presetSubtype="10" fill="hold" grpId="1" nodeType="withEffect">
                                  <p:stCondLst>
                                    <p:cond delay="0"/>
                                  </p:stCondLst>
                                  <p:childTnLst>
                                    <p:animEffect transition="out" filter="randombar(horizontal)">
                                      <p:cBhvr>
                                        <p:cTn id="64" dur="500"/>
                                        <p:tgtEl>
                                          <p:spTgt spid="25"/>
                                        </p:tgtEl>
                                      </p:cBhvr>
                                    </p:animEffect>
                                    <p:set>
                                      <p:cBhvr>
                                        <p:cTn id="65" dur="1" fill="hold">
                                          <p:stCondLst>
                                            <p:cond delay="499"/>
                                          </p:stCondLst>
                                        </p:cTn>
                                        <p:tgtEl>
                                          <p:spTgt spid="25"/>
                                        </p:tgtEl>
                                        <p:attrNameLst>
                                          <p:attrName>style.visibility</p:attrName>
                                        </p:attrNameLst>
                                      </p:cBhvr>
                                      <p:to>
                                        <p:strVal val="hidden"/>
                                      </p:to>
                                    </p:set>
                                  </p:childTnLst>
                                </p:cTn>
                              </p:par>
                              <p:par>
                                <p:cTn id="66" presetID="14" presetClass="exit" presetSubtype="10" fill="hold" grpId="1" nodeType="withEffect">
                                  <p:stCondLst>
                                    <p:cond delay="0"/>
                                  </p:stCondLst>
                                  <p:childTnLst>
                                    <p:animEffect transition="out" filter="randombar(horizontal)">
                                      <p:cBhvr>
                                        <p:cTn id="67" dur="500"/>
                                        <p:tgtEl>
                                          <p:spTgt spid="31"/>
                                        </p:tgtEl>
                                      </p:cBhvr>
                                    </p:animEffect>
                                    <p:set>
                                      <p:cBhvr>
                                        <p:cTn id="68" dur="1" fill="hold">
                                          <p:stCondLst>
                                            <p:cond delay="499"/>
                                          </p:stCondLst>
                                        </p:cTn>
                                        <p:tgtEl>
                                          <p:spTgt spid="31"/>
                                        </p:tgtEl>
                                        <p:attrNameLst>
                                          <p:attrName>style.visibility</p:attrName>
                                        </p:attrNameLst>
                                      </p:cBhvr>
                                      <p:to>
                                        <p:strVal val="hidden"/>
                                      </p:to>
                                    </p:set>
                                  </p:childTnLst>
                                </p:cTn>
                              </p:par>
                              <p:par>
                                <p:cTn id="69" presetID="14" presetClass="exit" presetSubtype="10" fill="hold" grpId="1" nodeType="withEffect">
                                  <p:stCondLst>
                                    <p:cond delay="0"/>
                                  </p:stCondLst>
                                  <p:childTnLst>
                                    <p:animEffect transition="out" filter="randombar(horizontal)">
                                      <p:cBhvr>
                                        <p:cTn id="70" dur="500"/>
                                        <p:tgtEl>
                                          <p:spTgt spid="37"/>
                                        </p:tgtEl>
                                      </p:cBhvr>
                                    </p:animEffect>
                                    <p:set>
                                      <p:cBhvr>
                                        <p:cTn id="71" dur="1" fill="hold">
                                          <p:stCondLst>
                                            <p:cond delay="499"/>
                                          </p:stCondLst>
                                        </p:cTn>
                                        <p:tgtEl>
                                          <p:spTgt spid="37"/>
                                        </p:tgtEl>
                                        <p:attrNameLst>
                                          <p:attrName>style.visibility</p:attrName>
                                        </p:attrNameLst>
                                      </p:cBhvr>
                                      <p:to>
                                        <p:strVal val="hidden"/>
                                      </p:to>
                                    </p:set>
                                  </p:childTnLst>
                                </p:cTn>
                              </p:par>
                              <p:par>
                                <p:cTn id="72" presetID="14" presetClass="exit" presetSubtype="10" fill="hold" grpId="1" nodeType="withEffect">
                                  <p:stCondLst>
                                    <p:cond delay="0"/>
                                  </p:stCondLst>
                                  <p:childTnLst>
                                    <p:animEffect transition="out" filter="randombar(horizontal)">
                                      <p:cBhvr>
                                        <p:cTn id="73" dur="500"/>
                                        <p:tgtEl>
                                          <p:spTgt spid="33"/>
                                        </p:tgtEl>
                                      </p:cBhvr>
                                    </p:animEffect>
                                    <p:set>
                                      <p:cBhvr>
                                        <p:cTn id="74" dur="1" fill="hold">
                                          <p:stCondLst>
                                            <p:cond delay="499"/>
                                          </p:stCondLst>
                                        </p:cTn>
                                        <p:tgtEl>
                                          <p:spTgt spid="33"/>
                                        </p:tgtEl>
                                        <p:attrNameLst>
                                          <p:attrName>style.visibility</p:attrName>
                                        </p:attrNameLst>
                                      </p:cBhvr>
                                      <p:to>
                                        <p:strVal val="hidden"/>
                                      </p:to>
                                    </p:set>
                                  </p:childTnLst>
                                </p:cTn>
                              </p:par>
                              <p:par>
                                <p:cTn id="75" presetID="14" presetClass="exit" presetSubtype="10" fill="hold" grpId="1" nodeType="withEffect">
                                  <p:stCondLst>
                                    <p:cond delay="0"/>
                                  </p:stCondLst>
                                  <p:childTnLst>
                                    <p:animEffect transition="out" filter="randombar(horizontal)">
                                      <p:cBhvr>
                                        <p:cTn id="76" dur="500"/>
                                        <p:tgtEl>
                                          <p:spTgt spid="36"/>
                                        </p:tgtEl>
                                      </p:cBhvr>
                                    </p:animEffect>
                                    <p:set>
                                      <p:cBhvr>
                                        <p:cTn id="77" dur="1" fill="hold">
                                          <p:stCondLst>
                                            <p:cond delay="499"/>
                                          </p:stCondLst>
                                        </p:cTn>
                                        <p:tgtEl>
                                          <p:spTgt spid="36"/>
                                        </p:tgtEl>
                                        <p:attrNameLst>
                                          <p:attrName>style.visibility</p:attrName>
                                        </p:attrNameLst>
                                      </p:cBhvr>
                                      <p:to>
                                        <p:strVal val="hidden"/>
                                      </p:to>
                                    </p:set>
                                  </p:childTnLst>
                                </p:cTn>
                              </p:par>
                              <p:par>
                                <p:cTn id="78" presetID="14" presetClass="exit" presetSubtype="10" fill="hold" grpId="1" nodeType="withEffect">
                                  <p:stCondLst>
                                    <p:cond delay="0"/>
                                  </p:stCondLst>
                                  <p:childTnLst>
                                    <p:animEffect transition="out" filter="randombar(horizontal)">
                                      <p:cBhvr>
                                        <p:cTn id="79" dur="500"/>
                                        <p:tgtEl>
                                          <p:spTgt spid="34"/>
                                        </p:tgtEl>
                                      </p:cBhvr>
                                    </p:animEffect>
                                    <p:set>
                                      <p:cBhvr>
                                        <p:cTn id="80" dur="1" fill="hold">
                                          <p:stCondLst>
                                            <p:cond delay="499"/>
                                          </p:stCondLst>
                                        </p:cTn>
                                        <p:tgtEl>
                                          <p:spTgt spid="34"/>
                                        </p:tgtEl>
                                        <p:attrNameLst>
                                          <p:attrName>style.visibility</p:attrName>
                                        </p:attrNameLst>
                                      </p:cBhvr>
                                      <p:to>
                                        <p:strVal val="hidden"/>
                                      </p:to>
                                    </p:set>
                                  </p:childTnLst>
                                </p:cTn>
                              </p:par>
                              <p:par>
                                <p:cTn id="81" presetID="14" presetClass="exit" presetSubtype="10" fill="hold" grpId="1" nodeType="withEffect">
                                  <p:stCondLst>
                                    <p:cond delay="0"/>
                                  </p:stCondLst>
                                  <p:childTnLst>
                                    <p:animEffect transition="out" filter="randombar(horizontal)">
                                      <p:cBhvr>
                                        <p:cTn id="82" dur="500"/>
                                        <p:tgtEl>
                                          <p:spTgt spid="39"/>
                                        </p:tgtEl>
                                      </p:cBhvr>
                                    </p:animEffect>
                                    <p:set>
                                      <p:cBhvr>
                                        <p:cTn id="83" dur="1" fill="hold">
                                          <p:stCondLst>
                                            <p:cond delay="499"/>
                                          </p:stCondLst>
                                        </p:cTn>
                                        <p:tgtEl>
                                          <p:spTgt spid="39"/>
                                        </p:tgtEl>
                                        <p:attrNameLst>
                                          <p:attrName>style.visibility</p:attrName>
                                        </p:attrNameLst>
                                      </p:cBhvr>
                                      <p:to>
                                        <p:strVal val="hidden"/>
                                      </p:to>
                                    </p:set>
                                  </p:childTnLst>
                                </p:cTn>
                              </p:par>
                              <p:par>
                                <p:cTn id="84" presetID="14" presetClass="exit" presetSubtype="10" fill="hold" grpId="1" nodeType="withEffect">
                                  <p:stCondLst>
                                    <p:cond delay="0"/>
                                  </p:stCondLst>
                                  <p:childTnLst>
                                    <p:animEffect transition="out" filter="randombar(horizontal)">
                                      <p:cBhvr>
                                        <p:cTn id="85" dur="500"/>
                                        <p:tgtEl>
                                          <p:spTgt spid="41"/>
                                        </p:tgtEl>
                                      </p:cBhvr>
                                    </p:animEffect>
                                    <p:set>
                                      <p:cBhvr>
                                        <p:cTn id="86" dur="1" fill="hold">
                                          <p:stCondLst>
                                            <p:cond delay="499"/>
                                          </p:stCondLst>
                                        </p:cTn>
                                        <p:tgtEl>
                                          <p:spTgt spid="41"/>
                                        </p:tgtEl>
                                        <p:attrNameLst>
                                          <p:attrName>style.visibility</p:attrName>
                                        </p:attrNameLst>
                                      </p:cBhvr>
                                      <p:to>
                                        <p:strVal val="hidden"/>
                                      </p:to>
                                    </p:set>
                                  </p:childTnLst>
                                </p:cTn>
                              </p:par>
                              <p:par>
                                <p:cTn id="87" presetID="14" presetClass="exit" presetSubtype="10" fill="hold" grpId="1" nodeType="withEffect">
                                  <p:stCondLst>
                                    <p:cond delay="0"/>
                                  </p:stCondLst>
                                  <p:childTnLst>
                                    <p:animEffect transition="out" filter="randombar(horizontal)">
                                      <p:cBhvr>
                                        <p:cTn id="88" dur="500"/>
                                        <p:tgtEl>
                                          <p:spTgt spid="46"/>
                                        </p:tgtEl>
                                      </p:cBhvr>
                                    </p:animEffect>
                                    <p:set>
                                      <p:cBhvr>
                                        <p:cTn id="89" dur="1" fill="hold">
                                          <p:stCondLst>
                                            <p:cond delay="499"/>
                                          </p:stCondLst>
                                        </p:cTn>
                                        <p:tgtEl>
                                          <p:spTgt spid="46"/>
                                        </p:tgtEl>
                                        <p:attrNameLst>
                                          <p:attrName>style.visibility</p:attrName>
                                        </p:attrNameLst>
                                      </p:cBhvr>
                                      <p:to>
                                        <p:strVal val="hidden"/>
                                      </p:to>
                                    </p:set>
                                  </p:childTnLst>
                                </p:cTn>
                              </p:par>
                              <p:par>
                                <p:cTn id="90" presetID="14" presetClass="exit" presetSubtype="10" fill="hold" grpId="1" nodeType="withEffect">
                                  <p:stCondLst>
                                    <p:cond delay="0"/>
                                  </p:stCondLst>
                                  <p:childTnLst>
                                    <p:animEffect transition="out" filter="randombar(horizontal)">
                                      <p:cBhvr>
                                        <p:cTn id="91" dur="500"/>
                                        <p:tgtEl>
                                          <p:spTgt spid="45"/>
                                        </p:tgtEl>
                                      </p:cBhvr>
                                    </p:animEffect>
                                    <p:set>
                                      <p:cBhvr>
                                        <p:cTn id="92" dur="1" fill="hold">
                                          <p:stCondLst>
                                            <p:cond delay="499"/>
                                          </p:stCondLst>
                                        </p:cTn>
                                        <p:tgtEl>
                                          <p:spTgt spid="45"/>
                                        </p:tgtEl>
                                        <p:attrNameLst>
                                          <p:attrName>style.visibility</p:attrName>
                                        </p:attrNameLst>
                                      </p:cBhvr>
                                      <p:to>
                                        <p:strVal val="hidden"/>
                                      </p:to>
                                    </p:set>
                                  </p:childTnLst>
                                </p:cTn>
                              </p:par>
                              <p:par>
                                <p:cTn id="93" presetID="14" presetClass="exit" presetSubtype="10" fill="hold" grpId="1" nodeType="withEffect">
                                  <p:stCondLst>
                                    <p:cond delay="0"/>
                                  </p:stCondLst>
                                  <p:childTnLst>
                                    <p:animEffect transition="out" filter="randombar(horizontal)">
                                      <p:cBhvr>
                                        <p:cTn id="94" dur="500"/>
                                        <p:tgtEl>
                                          <p:spTgt spid="43"/>
                                        </p:tgtEl>
                                      </p:cBhvr>
                                    </p:animEffect>
                                    <p:set>
                                      <p:cBhvr>
                                        <p:cTn id="95" dur="1" fill="hold">
                                          <p:stCondLst>
                                            <p:cond delay="499"/>
                                          </p:stCondLst>
                                        </p:cTn>
                                        <p:tgtEl>
                                          <p:spTgt spid="43"/>
                                        </p:tgtEl>
                                        <p:attrNameLst>
                                          <p:attrName>style.visibility</p:attrName>
                                        </p:attrNameLst>
                                      </p:cBhvr>
                                      <p:to>
                                        <p:strVal val="hidden"/>
                                      </p:to>
                                    </p:set>
                                  </p:childTnLst>
                                </p:cTn>
                              </p:par>
                              <p:par>
                                <p:cTn id="96" presetID="14" presetClass="exit" presetSubtype="10" fill="hold" grpId="1" nodeType="withEffect">
                                  <p:stCondLst>
                                    <p:cond delay="0"/>
                                  </p:stCondLst>
                                  <p:childTnLst>
                                    <p:animEffect transition="out" filter="randombar(horizontal)">
                                      <p:cBhvr>
                                        <p:cTn id="97" dur="500"/>
                                        <p:tgtEl>
                                          <p:spTgt spid="44"/>
                                        </p:tgtEl>
                                      </p:cBhvr>
                                    </p:animEffect>
                                    <p:set>
                                      <p:cBhvr>
                                        <p:cTn id="98" dur="1" fill="hold">
                                          <p:stCondLst>
                                            <p:cond delay="499"/>
                                          </p:stCondLst>
                                        </p:cTn>
                                        <p:tgtEl>
                                          <p:spTgt spid="44"/>
                                        </p:tgtEl>
                                        <p:attrNameLst>
                                          <p:attrName>style.visibility</p:attrName>
                                        </p:attrNameLst>
                                      </p:cBhvr>
                                      <p:to>
                                        <p:strVal val="hidden"/>
                                      </p:to>
                                    </p:set>
                                  </p:childTnLst>
                                </p:cTn>
                              </p:par>
                              <p:par>
                                <p:cTn id="99" presetID="14" presetClass="exit" presetSubtype="10" fill="hold" nodeType="withEffect">
                                  <p:stCondLst>
                                    <p:cond delay="0"/>
                                  </p:stCondLst>
                                  <p:childTnLst>
                                    <p:animEffect transition="out" filter="randombar(horizontal)">
                                      <p:cBhvr>
                                        <p:cTn id="100" dur="500"/>
                                        <p:tgtEl>
                                          <p:spTgt spid="61"/>
                                        </p:tgtEl>
                                      </p:cBhvr>
                                    </p:animEffect>
                                    <p:set>
                                      <p:cBhvr>
                                        <p:cTn id="101" dur="1" fill="hold">
                                          <p:stCondLst>
                                            <p:cond delay="499"/>
                                          </p:stCondLst>
                                        </p:cTn>
                                        <p:tgtEl>
                                          <p:spTgt spid="61"/>
                                        </p:tgtEl>
                                        <p:attrNameLst>
                                          <p:attrName>style.visibility</p:attrName>
                                        </p:attrNameLst>
                                      </p:cBhvr>
                                      <p:to>
                                        <p:strVal val="hidden"/>
                                      </p:to>
                                    </p:set>
                                  </p:childTnLst>
                                </p:cTn>
                              </p:par>
                            </p:childTnLst>
                          </p:cTn>
                        </p:par>
                      </p:childTnLst>
                    </p:cTn>
                  </p:par>
                  <p:par>
                    <p:cTn id="102" fill="hold">
                      <p:stCondLst>
                        <p:cond delay="indefinite"/>
                      </p:stCondLst>
                      <p:childTnLst>
                        <p:par>
                          <p:cTn id="103" fill="hold">
                            <p:stCondLst>
                              <p:cond delay="0"/>
                            </p:stCondLst>
                            <p:childTnLst>
                              <p:par>
                                <p:cTn id="104" presetID="42" presetClass="path" presetSubtype="0" accel="50000" decel="50000" fill="hold" grpId="1" nodeType="clickEffect">
                                  <p:stCondLst>
                                    <p:cond delay="0"/>
                                  </p:stCondLst>
                                  <p:childTnLst>
                                    <p:animMotion origin="layout" path="M -3.33333E-6 -1.48148E-6 L -0.48229 0.00417 " pathEditMode="relative" rAng="0" ptsTypes="AA">
                                      <p:cBhvr>
                                        <p:cTn id="105" dur="2000" fill="hold"/>
                                        <p:tgtEl>
                                          <p:spTgt spid="40"/>
                                        </p:tgtEl>
                                        <p:attrNameLst>
                                          <p:attrName>ppt_x</p:attrName>
                                          <p:attrName>ppt_y</p:attrName>
                                        </p:attrNameLst>
                                      </p:cBhvr>
                                      <p:rCtr x="-24115" y="208"/>
                                    </p:animMotion>
                                  </p:childTnLst>
                                </p:cTn>
                              </p:par>
                              <p:par>
                                <p:cTn id="106" presetID="42" presetClass="path" presetSubtype="0" accel="50000" decel="50000" fill="hold" grpId="1" nodeType="withEffect">
                                  <p:stCondLst>
                                    <p:cond delay="0"/>
                                  </p:stCondLst>
                                  <p:childTnLst>
                                    <p:animMotion origin="layout" path="M -0.01171 -0.00278 L 0.00105 -0.39815 " pathEditMode="relative" rAng="0" ptsTypes="AA">
                                      <p:cBhvr>
                                        <p:cTn id="107" dur="2000" fill="hold"/>
                                        <p:tgtEl>
                                          <p:spTgt spid="42"/>
                                        </p:tgtEl>
                                        <p:attrNameLst>
                                          <p:attrName>ppt_x</p:attrName>
                                          <p:attrName>ppt_y</p:attrName>
                                        </p:attrNameLst>
                                      </p:cBhvr>
                                      <p:rCtr x="638" y="-19769"/>
                                    </p:animMotion>
                                  </p:childTnLst>
                                </p:cTn>
                              </p:par>
                            </p:childTnLst>
                          </p:cTn>
                        </p:par>
                      </p:childTnLst>
                    </p:cTn>
                  </p:par>
                  <p:par>
                    <p:cTn id="108" fill="hold">
                      <p:stCondLst>
                        <p:cond delay="indefinite"/>
                      </p:stCondLst>
                      <p:childTnLst>
                        <p:par>
                          <p:cTn id="109" fill="hold">
                            <p:stCondLst>
                              <p:cond delay="0"/>
                            </p:stCondLst>
                            <p:childTnLst>
                              <p:par>
                                <p:cTn id="110" presetID="14" presetClass="entr" presetSubtype="10" fill="hold" grpId="0" nodeType="clickEffect">
                                  <p:stCondLst>
                                    <p:cond delay="0"/>
                                  </p:stCondLst>
                                  <p:childTnLst>
                                    <p:set>
                                      <p:cBhvr>
                                        <p:cTn id="111" dur="1" fill="hold">
                                          <p:stCondLst>
                                            <p:cond delay="0"/>
                                          </p:stCondLst>
                                        </p:cTn>
                                        <p:tgtEl>
                                          <p:spTgt spid="2"/>
                                        </p:tgtEl>
                                        <p:attrNameLst>
                                          <p:attrName>style.visibility</p:attrName>
                                        </p:attrNameLst>
                                      </p:cBhvr>
                                      <p:to>
                                        <p:strVal val="visible"/>
                                      </p:to>
                                    </p:set>
                                    <p:animEffect transition="in" filter="randombar(horizontal)">
                                      <p:cBhvr>
                                        <p:cTn id="1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5" grpId="1"/>
      <p:bldP spid="31" grpId="0"/>
      <p:bldP spid="31" grpId="1"/>
      <p:bldP spid="32" grpId="0"/>
      <p:bldP spid="32" grpId="1"/>
      <p:bldP spid="33" grpId="0" animBg="1"/>
      <p:bldP spid="33" grpId="1" animBg="1"/>
      <p:bldP spid="34" grpId="0" animBg="1"/>
      <p:bldP spid="34" grpId="1" animBg="1"/>
      <p:bldP spid="36" grpId="0"/>
      <p:bldP spid="36" grpId="1"/>
      <p:bldP spid="37" grpId="0"/>
      <p:bldP spid="37" grpId="1"/>
      <p:bldP spid="39" grpId="0"/>
      <p:bldP spid="39" grpId="1"/>
      <p:bldP spid="40" grpId="0"/>
      <p:bldP spid="40" grpId="1"/>
      <p:bldP spid="41" grpId="0"/>
      <p:bldP spid="41" grpId="1"/>
      <p:bldP spid="42" grpId="0"/>
      <p:bldP spid="42" grpId="1"/>
      <p:bldP spid="43" grpId="0" animBg="1"/>
      <p:bldP spid="43" grpId="1" animBg="1"/>
      <p:bldP spid="44" grpId="0" animBg="1"/>
      <p:bldP spid="44" grpId="1" animBg="1"/>
      <p:bldP spid="45" grpId="0" animBg="1"/>
      <p:bldP spid="45" grpId="1" animBg="1"/>
      <p:bldP spid="46" grpId="0" animBg="1"/>
      <p:bldP spid="46" grpId="1" animBg="1"/>
      <p:bldP spid="2"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55499EE-BAD5-4BD3-B2E0-2ED0A0320FB1}"/>
              </a:ext>
            </a:extLst>
          </p:cNvPr>
          <p:cNvSpPr/>
          <p:nvPr/>
        </p:nvSpPr>
        <p:spPr>
          <a:xfrm>
            <a:off x="2242627" y="2248850"/>
            <a:ext cx="68825" cy="190745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43EA080B-50CB-406A-B7A6-6F89B9C3D871}"/>
              </a:ext>
            </a:extLst>
          </p:cNvPr>
          <p:cNvSpPr/>
          <p:nvPr/>
        </p:nvSpPr>
        <p:spPr>
          <a:xfrm>
            <a:off x="1819839" y="4156308"/>
            <a:ext cx="914400" cy="9144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4C8A42E6-B007-482C-8BFA-5B4F84D33095}"/>
              </a:ext>
            </a:extLst>
          </p:cNvPr>
          <p:cNvGrpSpPr/>
          <p:nvPr/>
        </p:nvGrpSpPr>
        <p:grpSpPr>
          <a:xfrm rot="16200000">
            <a:off x="6435335" y="1881818"/>
            <a:ext cx="914400" cy="2821858"/>
            <a:chOff x="4134356" y="3023420"/>
            <a:chExt cx="914400" cy="2821858"/>
          </a:xfrm>
        </p:grpSpPr>
        <p:sp>
          <p:nvSpPr>
            <p:cNvPr id="26" name="Rectangle 25">
              <a:extLst>
                <a:ext uri="{FF2B5EF4-FFF2-40B4-BE49-F238E27FC236}">
                  <a16:creationId xmlns:a16="http://schemas.microsoft.com/office/drawing/2014/main" id="{D567213E-E44F-4038-B991-97AD415173DB}"/>
                </a:ext>
              </a:extLst>
            </p:cNvPr>
            <p:cNvSpPr/>
            <p:nvPr/>
          </p:nvSpPr>
          <p:spPr>
            <a:xfrm>
              <a:off x="4557144" y="3023420"/>
              <a:ext cx="68825" cy="190745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281EE1D7-1ABD-4237-978F-A57E067F0E32}"/>
                </a:ext>
              </a:extLst>
            </p:cNvPr>
            <p:cNvSpPr/>
            <p:nvPr/>
          </p:nvSpPr>
          <p:spPr>
            <a:xfrm>
              <a:off x="4134356" y="4930878"/>
              <a:ext cx="914400" cy="9144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29" name="Group 28">
            <a:extLst>
              <a:ext uri="{FF2B5EF4-FFF2-40B4-BE49-F238E27FC236}">
                <a16:creationId xmlns:a16="http://schemas.microsoft.com/office/drawing/2014/main" id="{6B4B2538-8DB4-4A6C-B6FB-322E62DDDB8E}"/>
              </a:ext>
            </a:extLst>
          </p:cNvPr>
          <p:cNvGrpSpPr/>
          <p:nvPr/>
        </p:nvGrpSpPr>
        <p:grpSpPr>
          <a:xfrm>
            <a:off x="9771589" y="2166863"/>
            <a:ext cx="914400" cy="2821858"/>
            <a:chOff x="4134356" y="3023420"/>
            <a:chExt cx="914400" cy="2821858"/>
          </a:xfrm>
        </p:grpSpPr>
        <p:sp>
          <p:nvSpPr>
            <p:cNvPr id="30" name="Rectangle 29">
              <a:extLst>
                <a:ext uri="{FF2B5EF4-FFF2-40B4-BE49-F238E27FC236}">
                  <a16:creationId xmlns:a16="http://schemas.microsoft.com/office/drawing/2014/main" id="{4A50A9FF-89A1-43F7-AA98-CE16D9471B61}"/>
                </a:ext>
              </a:extLst>
            </p:cNvPr>
            <p:cNvSpPr/>
            <p:nvPr/>
          </p:nvSpPr>
          <p:spPr>
            <a:xfrm>
              <a:off x="4557144" y="3023420"/>
              <a:ext cx="68825" cy="190745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64C8D3D4-427E-4042-99E8-FDFD7F7D45CE}"/>
                </a:ext>
              </a:extLst>
            </p:cNvPr>
            <p:cNvSpPr/>
            <p:nvPr/>
          </p:nvSpPr>
          <p:spPr>
            <a:xfrm>
              <a:off x="4134356" y="4930878"/>
              <a:ext cx="914400" cy="9144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33" name="Group 32">
            <a:extLst>
              <a:ext uri="{FF2B5EF4-FFF2-40B4-BE49-F238E27FC236}">
                <a16:creationId xmlns:a16="http://schemas.microsoft.com/office/drawing/2014/main" id="{061C8BB0-48D2-491D-9ED1-78757D7EBC4E}"/>
              </a:ext>
            </a:extLst>
          </p:cNvPr>
          <p:cNvGrpSpPr/>
          <p:nvPr/>
        </p:nvGrpSpPr>
        <p:grpSpPr>
          <a:xfrm>
            <a:off x="3562926" y="2248850"/>
            <a:ext cx="914400" cy="2821858"/>
            <a:chOff x="4134356" y="3023420"/>
            <a:chExt cx="914400" cy="2821858"/>
          </a:xfrm>
        </p:grpSpPr>
        <p:sp>
          <p:nvSpPr>
            <p:cNvPr id="34" name="Rectangle 33">
              <a:extLst>
                <a:ext uri="{FF2B5EF4-FFF2-40B4-BE49-F238E27FC236}">
                  <a16:creationId xmlns:a16="http://schemas.microsoft.com/office/drawing/2014/main" id="{6E2E8251-5794-4D28-ABA2-2BFC5A710DBA}"/>
                </a:ext>
              </a:extLst>
            </p:cNvPr>
            <p:cNvSpPr/>
            <p:nvPr/>
          </p:nvSpPr>
          <p:spPr>
            <a:xfrm>
              <a:off x="4557144" y="3023420"/>
              <a:ext cx="68825" cy="190745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D76F7204-E6C4-4C30-B50A-3DA4D23C301C}"/>
                </a:ext>
              </a:extLst>
            </p:cNvPr>
            <p:cNvSpPr/>
            <p:nvPr/>
          </p:nvSpPr>
          <p:spPr>
            <a:xfrm>
              <a:off x="4134356" y="4930878"/>
              <a:ext cx="914400" cy="9144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sp>
        <p:nvSpPr>
          <p:cNvPr id="37" name="Rectangle 36">
            <a:extLst>
              <a:ext uri="{FF2B5EF4-FFF2-40B4-BE49-F238E27FC236}">
                <a16:creationId xmlns:a16="http://schemas.microsoft.com/office/drawing/2014/main" id="{1543440E-20DE-4024-A02F-D0B6BD9AA9D9}"/>
              </a:ext>
            </a:extLst>
          </p:cNvPr>
          <p:cNvSpPr/>
          <p:nvPr/>
        </p:nvSpPr>
        <p:spPr>
          <a:xfrm>
            <a:off x="1484142" y="1683584"/>
            <a:ext cx="1654620" cy="523220"/>
          </a:xfrm>
          <a:prstGeom prst="rect">
            <a:avLst/>
          </a:prstGeom>
        </p:spPr>
        <p:txBody>
          <a:bodyPr wrap="none">
            <a:spAutoFit/>
          </a:bodyPr>
          <a:lstStyle/>
          <a:p>
            <a:r>
              <a:rPr lang="en-US" sz="2800" dirty="0"/>
              <a:t>Time = 0 s</a:t>
            </a:r>
          </a:p>
        </p:txBody>
      </p:sp>
      <p:sp>
        <p:nvSpPr>
          <p:cNvPr id="38" name="Rectangle 37">
            <a:extLst>
              <a:ext uri="{FF2B5EF4-FFF2-40B4-BE49-F238E27FC236}">
                <a16:creationId xmlns:a16="http://schemas.microsoft.com/office/drawing/2014/main" id="{4E1315CB-C53D-4935-818F-BB88278EE7A6}"/>
              </a:ext>
            </a:extLst>
          </p:cNvPr>
          <p:cNvSpPr/>
          <p:nvPr/>
        </p:nvSpPr>
        <p:spPr>
          <a:xfrm>
            <a:off x="2507820" y="2658336"/>
            <a:ext cx="1261884" cy="523220"/>
          </a:xfrm>
          <a:prstGeom prst="rect">
            <a:avLst/>
          </a:prstGeom>
        </p:spPr>
        <p:txBody>
          <a:bodyPr wrap="none">
            <a:spAutoFit/>
          </a:bodyPr>
          <a:lstStyle/>
          <a:p>
            <a:r>
              <a:rPr lang="en-US" sz="2800" dirty="0" err="1">
                <a:latin typeface="Gulim" panose="020B0600000101010101" pitchFamily="34" charset="-127"/>
                <a:ea typeface="Gulim" panose="020B0600000101010101" pitchFamily="34" charset="-127"/>
              </a:rPr>
              <a:t>ΔTime</a:t>
            </a:r>
            <a:endParaRPr lang="en-US" sz="2800" dirty="0"/>
          </a:p>
        </p:txBody>
      </p:sp>
      <p:sp>
        <p:nvSpPr>
          <p:cNvPr id="39" name="Rectangle 38">
            <a:extLst>
              <a:ext uri="{FF2B5EF4-FFF2-40B4-BE49-F238E27FC236}">
                <a16:creationId xmlns:a16="http://schemas.microsoft.com/office/drawing/2014/main" id="{69F25135-A356-4093-BFAD-C575F2B51E5E}"/>
              </a:ext>
            </a:extLst>
          </p:cNvPr>
          <p:cNvSpPr/>
          <p:nvPr/>
        </p:nvSpPr>
        <p:spPr>
          <a:xfrm>
            <a:off x="3192816" y="1699946"/>
            <a:ext cx="1712328" cy="523220"/>
          </a:xfrm>
          <a:prstGeom prst="rect">
            <a:avLst/>
          </a:prstGeom>
        </p:spPr>
        <p:txBody>
          <a:bodyPr wrap="none">
            <a:spAutoFit/>
          </a:bodyPr>
          <a:lstStyle/>
          <a:p>
            <a:r>
              <a:rPr lang="en-US" sz="2800" dirty="0"/>
              <a:t>Time = </a:t>
            </a:r>
            <a:r>
              <a:rPr lang="en-US" sz="2800" dirty="0" err="1">
                <a:latin typeface="Gulim" panose="020B0600000101010101" pitchFamily="34" charset="-127"/>
                <a:ea typeface="Gulim" panose="020B0600000101010101" pitchFamily="34" charset="-127"/>
              </a:rPr>
              <a:t>Δt</a:t>
            </a:r>
            <a:r>
              <a:rPr lang="en-US" sz="2800" dirty="0"/>
              <a:t> </a:t>
            </a:r>
          </a:p>
        </p:txBody>
      </p:sp>
      <p:sp>
        <p:nvSpPr>
          <p:cNvPr id="40" name="Rectangle 39">
            <a:extLst>
              <a:ext uri="{FF2B5EF4-FFF2-40B4-BE49-F238E27FC236}">
                <a16:creationId xmlns:a16="http://schemas.microsoft.com/office/drawing/2014/main" id="{D4C6AF25-CF2B-46BE-BC85-460356D5335A}"/>
              </a:ext>
            </a:extLst>
          </p:cNvPr>
          <p:cNvSpPr/>
          <p:nvPr/>
        </p:nvSpPr>
        <p:spPr>
          <a:xfrm>
            <a:off x="5728801" y="1699372"/>
            <a:ext cx="1654620" cy="523220"/>
          </a:xfrm>
          <a:prstGeom prst="rect">
            <a:avLst/>
          </a:prstGeom>
        </p:spPr>
        <p:txBody>
          <a:bodyPr wrap="none">
            <a:spAutoFit/>
          </a:bodyPr>
          <a:lstStyle/>
          <a:p>
            <a:r>
              <a:rPr lang="en-US" sz="2800" dirty="0"/>
              <a:t>Time = 0 s</a:t>
            </a:r>
          </a:p>
        </p:txBody>
      </p:sp>
      <p:cxnSp>
        <p:nvCxnSpPr>
          <p:cNvPr id="13" name="Straight Arrow Connector 12">
            <a:extLst>
              <a:ext uri="{FF2B5EF4-FFF2-40B4-BE49-F238E27FC236}">
                <a16:creationId xmlns:a16="http://schemas.microsoft.com/office/drawing/2014/main" id="{16E208A3-B8EC-4A1B-9312-26560ABD3C80}"/>
              </a:ext>
            </a:extLst>
          </p:cNvPr>
          <p:cNvCxnSpPr/>
          <p:nvPr/>
        </p:nvCxnSpPr>
        <p:spPr>
          <a:xfrm>
            <a:off x="2520418" y="3181556"/>
            <a:ext cx="1327644" cy="0"/>
          </a:xfrm>
          <a:prstGeom prst="straightConnector1">
            <a:avLst/>
          </a:prstGeom>
          <a:ln w="60325">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D24C3EF8-5A9B-4082-9990-757F7564F309}"/>
              </a:ext>
            </a:extLst>
          </p:cNvPr>
          <p:cNvSpPr/>
          <p:nvPr/>
        </p:nvSpPr>
        <p:spPr>
          <a:xfrm>
            <a:off x="9117296" y="1683584"/>
            <a:ext cx="1712328" cy="523220"/>
          </a:xfrm>
          <a:prstGeom prst="rect">
            <a:avLst/>
          </a:prstGeom>
        </p:spPr>
        <p:txBody>
          <a:bodyPr wrap="none">
            <a:spAutoFit/>
          </a:bodyPr>
          <a:lstStyle/>
          <a:p>
            <a:r>
              <a:rPr lang="en-US" sz="2800" dirty="0"/>
              <a:t>Time = </a:t>
            </a:r>
            <a:r>
              <a:rPr lang="en-US" sz="2800" dirty="0" err="1">
                <a:latin typeface="Gulim" panose="020B0600000101010101" pitchFamily="34" charset="-127"/>
                <a:ea typeface="Gulim" panose="020B0600000101010101" pitchFamily="34" charset="-127"/>
              </a:rPr>
              <a:t>Δt</a:t>
            </a:r>
            <a:r>
              <a:rPr lang="en-US" sz="2800" dirty="0"/>
              <a:t> </a:t>
            </a:r>
          </a:p>
        </p:txBody>
      </p:sp>
      <p:sp>
        <p:nvSpPr>
          <p:cNvPr id="42" name="Rectangle 41">
            <a:extLst>
              <a:ext uri="{FF2B5EF4-FFF2-40B4-BE49-F238E27FC236}">
                <a16:creationId xmlns:a16="http://schemas.microsoft.com/office/drawing/2014/main" id="{CE56B9BA-4A1D-4438-84CB-C5D57E0B50AA}"/>
              </a:ext>
            </a:extLst>
          </p:cNvPr>
          <p:cNvSpPr/>
          <p:nvPr/>
        </p:nvSpPr>
        <p:spPr>
          <a:xfrm>
            <a:off x="8418749" y="2832307"/>
            <a:ext cx="1261884" cy="523220"/>
          </a:xfrm>
          <a:prstGeom prst="rect">
            <a:avLst/>
          </a:prstGeom>
        </p:spPr>
        <p:txBody>
          <a:bodyPr wrap="none">
            <a:spAutoFit/>
          </a:bodyPr>
          <a:lstStyle/>
          <a:p>
            <a:r>
              <a:rPr lang="en-US" sz="2800" dirty="0" err="1">
                <a:latin typeface="Gulim" panose="020B0600000101010101" pitchFamily="34" charset="-127"/>
                <a:ea typeface="Gulim" panose="020B0600000101010101" pitchFamily="34" charset="-127"/>
              </a:rPr>
              <a:t>ΔTime</a:t>
            </a:r>
            <a:endParaRPr lang="en-US" sz="2800" dirty="0"/>
          </a:p>
        </p:txBody>
      </p:sp>
      <p:cxnSp>
        <p:nvCxnSpPr>
          <p:cNvPr id="43" name="Straight Arrow Connector 42">
            <a:extLst>
              <a:ext uri="{FF2B5EF4-FFF2-40B4-BE49-F238E27FC236}">
                <a16:creationId xmlns:a16="http://schemas.microsoft.com/office/drawing/2014/main" id="{A48824E0-6B91-46B6-B21C-843629E39A02}"/>
              </a:ext>
            </a:extLst>
          </p:cNvPr>
          <p:cNvCxnSpPr/>
          <p:nvPr/>
        </p:nvCxnSpPr>
        <p:spPr>
          <a:xfrm>
            <a:off x="8431347" y="3355527"/>
            <a:ext cx="1327644" cy="0"/>
          </a:xfrm>
          <a:prstGeom prst="straightConnector1">
            <a:avLst/>
          </a:prstGeom>
          <a:ln w="60325">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D220A2EB-D3DF-403C-B1A8-D9507F2F448F}"/>
              </a:ext>
            </a:extLst>
          </p:cNvPr>
          <p:cNvSpPr/>
          <p:nvPr/>
        </p:nvSpPr>
        <p:spPr>
          <a:xfrm>
            <a:off x="1397053" y="1683584"/>
            <a:ext cx="3649167" cy="3696391"/>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5E4185ED-B329-4F40-9BB0-0D2332C0F277}"/>
              </a:ext>
            </a:extLst>
          </p:cNvPr>
          <p:cNvSpPr/>
          <p:nvPr/>
        </p:nvSpPr>
        <p:spPr>
          <a:xfrm>
            <a:off x="5394988" y="1683583"/>
            <a:ext cx="5765497" cy="3696391"/>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0B9F4FFE-035C-4CA6-AA7A-93DF77C09399}"/>
              </a:ext>
            </a:extLst>
          </p:cNvPr>
          <p:cNvSpPr/>
          <p:nvPr/>
        </p:nvSpPr>
        <p:spPr>
          <a:xfrm>
            <a:off x="5274823" y="1274907"/>
            <a:ext cx="2597249" cy="523220"/>
          </a:xfrm>
          <a:prstGeom prst="rect">
            <a:avLst/>
          </a:prstGeom>
        </p:spPr>
        <p:txBody>
          <a:bodyPr wrap="none">
            <a:spAutoFit/>
          </a:bodyPr>
          <a:lstStyle/>
          <a:p>
            <a:r>
              <a:rPr lang="en-US" sz="2800" dirty="0"/>
              <a:t>Unstable System</a:t>
            </a:r>
          </a:p>
        </p:txBody>
      </p:sp>
      <p:sp>
        <p:nvSpPr>
          <p:cNvPr id="48" name="Rectangle 47">
            <a:extLst>
              <a:ext uri="{FF2B5EF4-FFF2-40B4-BE49-F238E27FC236}">
                <a16:creationId xmlns:a16="http://schemas.microsoft.com/office/drawing/2014/main" id="{8002173F-C419-4978-9F41-1B30400C2BD3}"/>
              </a:ext>
            </a:extLst>
          </p:cNvPr>
          <p:cNvSpPr/>
          <p:nvPr/>
        </p:nvSpPr>
        <p:spPr>
          <a:xfrm>
            <a:off x="1335601" y="1288460"/>
            <a:ext cx="2205347" cy="523220"/>
          </a:xfrm>
          <a:prstGeom prst="rect">
            <a:avLst/>
          </a:prstGeom>
        </p:spPr>
        <p:txBody>
          <a:bodyPr wrap="none">
            <a:spAutoFit/>
          </a:bodyPr>
          <a:lstStyle/>
          <a:p>
            <a:r>
              <a:rPr lang="en-US" sz="2800" dirty="0"/>
              <a:t>Stable System</a:t>
            </a:r>
          </a:p>
        </p:txBody>
      </p:sp>
      <p:sp>
        <p:nvSpPr>
          <p:cNvPr id="28" name="Arrow: Pentagon 27">
            <a:extLst>
              <a:ext uri="{FF2B5EF4-FFF2-40B4-BE49-F238E27FC236}">
                <a16:creationId xmlns:a16="http://schemas.microsoft.com/office/drawing/2014/main" id="{7E15D241-ED37-4A5D-AEC1-47B298F02D10}"/>
              </a:ext>
            </a:extLst>
          </p:cNvPr>
          <p:cNvSpPr/>
          <p:nvPr/>
        </p:nvSpPr>
        <p:spPr>
          <a:xfrm>
            <a:off x="184727" y="187611"/>
            <a:ext cx="2315405" cy="584775"/>
          </a:xfrm>
          <a:prstGeom prst="homePlat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6722D206-F3CB-4C82-B185-B35E6A29E94F}"/>
              </a:ext>
            </a:extLst>
          </p:cNvPr>
          <p:cNvSpPr txBox="1"/>
          <p:nvPr/>
        </p:nvSpPr>
        <p:spPr>
          <a:xfrm>
            <a:off x="526473" y="187611"/>
            <a:ext cx="1527406" cy="584775"/>
          </a:xfrm>
          <a:prstGeom prst="rect">
            <a:avLst/>
          </a:prstGeom>
          <a:noFill/>
        </p:spPr>
        <p:txBody>
          <a:bodyPr wrap="none" rtlCol="0">
            <a:spAutoFit/>
          </a:bodyPr>
          <a:lstStyle/>
          <a:p>
            <a:r>
              <a:rPr lang="en-US" sz="3200" dirty="0"/>
              <a:t>Analysis</a:t>
            </a:r>
          </a:p>
        </p:txBody>
      </p:sp>
    </p:spTree>
    <p:extLst>
      <p:ext uri="{BB962C8B-B14F-4D97-AF65-F5344CB8AC3E}">
        <p14:creationId xmlns:p14="http://schemas.microsoft.com/office/powerpoint/2010/main" val="28471474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1543440E-20DE-4024-A02F-D0B6BD9AA9D9}"/>
              </a:ext>
            </a:extLst>
          </p:cNvPr>
          <p:cNvSpPr/>
          <p:nvPr/>
        </p:nvSpPr>
        <p:spPr>
          <a:xfrm>
            <a:off x="1183200" y="1926652"/>
            <a:ext cx="1654620" cy="523220"/>
          </a:xfrm>
          <a:prstGeom prst="rect">
            <a:avLst/>
          </a:prstGeom>
        </p:spPr>
        <p:txBody>
          <a:bodyPr wrap="none">
            <a:spAutoFit/>
          </a:bodyPr>
          <a:lstStyle/>
          <a:p>
            <a:r>
              <a:rPr lang="en-US" sz="2800" dirty="0"/>
              <a:t>Time = 0 s</a:t>
            </a:r>
          </a:p>
        </p:txBody>
      </p:sp>
      <p:sp>
        <p:nvSpPr>
          <p:cNvPr id="38" name="Rectangle 37">
            <a:extLst>
              <a:ext uri="{FF2B5EF4-FFF2-40B4-BE49-F238E27FC236}">
                <a16:creationId xmlns:a16="http://schemas.microsoft.com/office/drawing/2014/main" id="{4E1315CB-C53D-4935-818F-BB88278EE7A6}"/>
              </a:ext>
            </a:extLst>
          </p:cNvPr>
          <p:cNvSpPr/>
          <p:nvPr/>
        </p:nvSpPr>
        <p:spPr>
          <a:xfrm>
            <a:off x="2536230" y="2901404"/>
            <a:ext cx="1261884" cy="523220"/>
          </a:xfrm>
          <a:prstGeom prst="rect">
            <a:avLst/>
          </a:prstGeom>
        </p:spPr>
        <p:txBody>
          <a:bodyPr wrap="none">
            <a:spAutoFit/>
          </a:bodyPr>
          <a:lstStyle/>
          <a:p>
            <a:r>
              <a:rPr lang="en-US" sz="2800" dirty="0" err="1">
                <a:latin typeface="Gulim" panose="020B0600000101010101" pitchFamily="34" charset="-127"/>
                <a:ea typeface="Gulim" panose="020B0600000101010101" pitchFamily="34" charset="-127"/>
              </a:rPr>
              <a:t>ΔTime</a:t>
            </a:r>
            <a:endParaRPr lang="en-US" sz="2800" dirty="0"/>
          </a:p>
        </p:txBody>
      </p:sp>
      <p:sp>
        <p:nvSpPr>
          <p:cNvPr id="39" name="Rectangle 38">
            <a:extLst>
              <a:ext uri="{FF2B5EF4-FFF2-40B4-BE49-F238E27FC236}">
                <a16:creationId xmlns:a16="http://schemas.microsoft.com/office/drawing/2014/main" id="{69F25135-A356-4093-BFAD-C575F2B51E5E}"/>
              </a:ext>
            </a:extLst>
          </p:cNvPr>
          <p:cNvSpPr/>
          <p:nvPr/>
        </p:nvSpPr>
        <p:spPr>
          <a:xfrm>
            <a:off x="2891874" y="1943014"/>
            <a:ext cx="1712328" cy="523220"/>
          </a:xfrm>
          <a:prstGeom prst="rect">
            <a:avLst/>
          </a:prstGeom>
        </p:spPr>
        <p:txBody>
          <a:bodyPr wrap="none">
            <a:spAutoFit/>
          </a:bodyPr>
          <a:lstStyle/>
          <a:p>
            <a:r>
              <a:rPr lang="en-US" sz="2800" dirty="0"/>
              <a:t>Time = </a:t>
            </a:r>
            <a:r>
              <a:rPr lang="en-US" sz="2800" dirty="0" err="1">
                <a:latin typeface="Gulim" panose="020B0600000101010101" pitchFamily="34" charset="-127"/>
                <a:ea typeface="Gulim" panose="020B0600000101010101" pitchFamily="34" charset="-127"/>
              </a:rPr>
              <a:t>Δt</a:t>
            </a:r>
            <a:r>
              <a:rPr lang="en-US" sz="2800" dirty="0"/>
              <a:t> </a:t>
            </a:r>
          </a:p>
        </p:txBody>
      </p:sp>
      <p:sp>
        <p:nvSpPr>
          <p:cNvPr id="40" name="Rectangle 39">
            <a:extLst>
              <a:ext uri="{FF2B5EF4-FFF2-40B4-BE49-F238E27FC236}">
                <a16:creationId xmlns:a16="http://schemas.microsoft.com/office/drawing/2014/main" id="{D4C6AF25-CF2B-46BE-BC85-460356D5335A}"/>
              </a:ext>
            </a:extLst>
          </p:cNvPr>
          <p:cNvSpPr/>
          <p:nvPr/>
        </p:nvSpPr>
        <p:spPr>
          <a:xfrm>
            <a:off x="6295250" y="1995415"/>
            <a:ext cx="1654620" cy="523220"/>
          </a:xfrm>
          <a:prstGeom prst="rect">
            <a:avLst/>
          </a:prstGeom>
        </p:spPr>
        <p:txBody>
          <a:bodyPr wrap="none">
            <a:spAutoFit/>
          </a:bodyPr>
          <a:lstStyle/>
          <a:p>
            <a:r>
              <a:rPr lang="en-US" sz="2800" dirty="0"/>
              <a:t>Time = 0 s</a:t>
            </a:r>
          </a:p>
        </p:txBody>
      </p:sp>
      <p:cxnSp>
        <p:nvCxnSpPr>
          <p:cNvPr id="13" name="Straight Arrow Connector 12">
            <a:extLst>
              <a:ext uri="{FF2B5EF4-FFF2-40B4-BE49-F238E27FC236}">
                <a16:creationId xmlns:a16="http://schemas.microsoft.com/office/drawing/2014/main" id="{16E208A3-B8EC-4A1B-9312-26560ABD3C80}"/>
              </a:ext>
            </a:extLst>
          </p:cNvPr>
          <p:cNvCxnSpPr>
            <a:cxnSpLocks/>
          </p:cNvCxnSpPr>
          <p:nvPr/>
        </p:nvCxnSpPr>
        <p:spPr>
          <a:xfrm>
            <a:off x="2668937" y="3425315"/>
            <a:ext cx="996470" cy="0"/>
          </a:xfrm>
          <a:prstGeom prst="straightConnector1">
            <a:avLst/>
          </a:prstGeom>
          <a:ln w="60325">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D24C3EF8-5A9B-4082-9990-757F7564F309}"/>
              </a:ext>
            </a:extLst>
          </p:cNvPr>
          <p:cNvSpPr/>
          <p:nvPr/>
        </p:nvSpPr>
        <p:spPr>
          <a:xfrm>
            <a:off x="9683745" y="1979627"/>
            <a:ext cx="1712328" cy="523220"/>
          </a:xfrm>
          <a:prstGeom prst="rect">
            <a:avLst/>
          </a:prstGeom>
        </p:spPr>
        <p:txBody>
          <a:bodyPr wrap="none">
            <a:spAutoFit/>
          </a:bodyPr>
          <a:lstStyle/>
          <a:p>
            <a:r>
              <a:rPr lang="en-US" sz="2800" dirty="0"/>
              <a:t>Time = </a:t>
            </a:r>
            <a:r>
              <a:rPr lang="en-US" sz="2800" dirty="0" err="1">
                <a:latin typeface="Gulim" panose="020B0600000101010101" pitchFamily="34" charset="-127"/>
                <a:ea typeface="Gulim" panose="020B0600000101010101" pitchFamily="34" charset="-127"/>
              </a:rPr>
              <a:t>Δt</a:t>
            </a:r>
            <a:r>
              <a:rPr lang="en-US" sz="2800" dirty="0"/>
              <a:t> </a:t>
            </a:r>
          </a:p>
        </p:txBody>
      </p:sp>
      <p:sp>
        <p:nvSpPr>
          <p:cNvPr id="42" name="Rectangle 41">
            <a:extLst>
              <a:ext uri="{FF2B5EF4-FFF2-40B4-BE49-F238E27FC236}">
                <a16:creationId xmlns:a16="http://schemas.microsoft.com/office/drawing/2014/main" id="{CE56B9BA-4A1D-4438-84CB-C5D57E0B50AA}"/>
              </a:ext>
            </a:extLst>
          </p:cNvPr>
          <p:cNvSpPr/>
          <p:nvPr/>
        </p:nvSpPr>
        <p:spPr>
          <a:xfrm>
            <a:off x="8277276" y="3163014"/>
            <a:ext cx="1261884" cy="523220"/>
          </a:xfrm>
          <a:prstGeom prst="rect">
            <a:avLst/>
          </a:prstGeom>
        </p:spPr>
        <p:txBody>
          <a:bodyPr wrap="none">
            <a:spAutoFit/>
          </a:bodyPr>
          <a:lstStyle/>
          <a:p>
            <a:r>
              <a:rPr lang="en-US" sz="2800" dirty="0" err="1">
                <a:latin typeface="Gulim" panose="020B0600000101010101" pitchFamily="34" charset="-127"/>
                <a:ea typeface="Gulim" panose="020B0600000101010101" pitchFamily="34" charset="-127"/>
              </a:rPr>
              <a:t>ΔTime</a:t>
            </a:r>
            <a:endParaRPr lang="en-US" sz="2800" dirty="0"/>
          </a:p>
        </p:txBody>
      </p:sp>
      <p:cxnSp>
        <p:nvCxnSpPr>
          <p:cNvPr id="43" name="Straight Arrow Connector 42">
            <a:extLst>
              <a:ext uri="{FF2B5EF4-FFF2-40B4-BE49-F238E27FC236}">
                <a16:creationId xmlns:a16="http://schemas.microsoft.com/office/drawing/2014/main" id="{A48824E0-6B91-46B6-B21C-843629E39A02}"/>
              </a:ext>
            </a:extLst>
          </p:cNvPr>
          <p:cNvCxnSpPr/>
          <p:nvPr/>
        </p:nvCxnSpPr>
        <p:spPr>
          <a:xfrm>
            <a:off x="8289874" y="3686234"/>
            <a:ext cx="1327644" cy="0"/>
          </a:xfrm>
          <a:prstGeom prst="straightConnector1">
            <a:avLst/>
          </a:prstGeom>
          <a:ln w="60325">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D220A2EB-D3DF-403C-B1A8-D9507F2F448F}"/>
              </a:ext>
            </a:extLst>
          </p:cNvPr>
          <p:cNvSpPr/>
          <p:nvPr/>
        </p:nvSpPr>
        <p:spPr>
          <a:xfrm>
            <a:off x="702820" y="1926652"/>
            <a:ext cx="5029861" cy="3696391"/>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5E4185ED-B329-4F40-9BB0-0D2332C0F277}"/>
              </a:ext>
            </a:extLst>
          </p:cNvPr>
          <p:cNvSpPr/>
          <p:nvPr/>
        </p:nvSpPr>
        <p:spPr>
          <a:xfrm>
            <a:off x="5961437" y="1979626"/>
            <a:ext cx="5765497" cy="3696391"/>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0B9F4FFE-035C-4CA6-AA7A-93DF77C09399}"/>
              </a:ext>
            </a:extLst>
          </p:cNvPr>
          <p:cNvSpPr/>
          <p:nvPr/>
        </p:nvSpPr>
        <p:spPr>
          <a:xfrm>
            <a:off x="5857838" y="1538377"/>
            <a:ext cx="2597249" cy="523220"/>
          </a:xfrm>
          <a:prstGeom prst="rect">
            <a:avLst/>
          </a:prstGeom>
        </p:spPr>
        <p:txBody>
          <a:bodyPr wrap="none">
            <a:spAutoFit/>
          </a:bodyPr>
          <a:lstStyle/>
          <a:p>
            <a:r>
              <a:rPr lang="en-US" sz="2800" dirty="0"/>
              <a:t>Unstable System</a:t>
            </a:r>
          </a:p>
        </p:txBody>
      </p:sp>
      <p:sp>
        <p:nvSpPr>
          <p:cNvPr id="48" name="Rectangle 47">
            <a:extLst>
              <a:ext uri="{FF2B5EF4-FFF2-40B4-BE49-F238E27FC236}">
                <a16:creationId xmlns:a16="http://schemas.microsoft.com/office/drawing/2014/main" id="{8002173F-C419-4978-9F41-1B30400C2BD3}"/>
              </a:ext>
            </a:extLst>
          </p:cNvPr>
          <p:cNvSpPr/>
          <p:nvPr/>
        </p:nvSpPr>
        <p:spPr>
          <a:xfrm>
            <a:off x="632473" y="1531528"/>
            <a:ext cx="2205347" cy="523220"/>
          </a:xfrm>
          <a:prstGeom prst="rect">
            <a:avLst/>
          </a:prstGeom>
        </p:spPr>
        <p:txBody>
          <a:bodyPr wrap="none">
            <a:spAutoFit/>
          </a:bodyPr>
          <a:lstStyle/>
          <a:p>
            <a:r>
              <a:rPr lang="en-US" sz="2800" dirty="0"/>
              <a:t>Stable System</a:t>
            </a:r>
          </a:p>
        </p:txBody>
      </p:sp>
      <p:pic>
        <p:nvPicPr>
          <p:cNvPr id="35" name="Picture 34">
            <a:extLst>
              <a:ext uri="{FF2B5EF4-FFF2-40B4-BE49-F238E27FC236}">
                <a16:creationId xmlns:a16="http://schemas.microsoft.com/office/drawing/2014/main" id="{DB9A8421-5324-4AB8-8941-A486966A24A5}"/>
              </a:ext>
            </a:extLst>
          </p:cNvPr>
          <p:cNvPicPr>
            <a:picLocks noChangeAspect="1"/>
          </p:cNvPicPr>
          <p:nvPr/>
        </p:nvPicPr>
        <p:blipFill rotWithShape="1">
          <a:blip r:embed="rId3"/>
          <a:srcRect r="53966" b="11303"/>
          <a:stretch/>
        </p:blipFill>
        <p:spPr>
          <a:xfrm>
            <a:off x="3740501" y="2323964"/>
            <a:ext cx="2184914" cy="2404780"/>
          </a:xfrm>
          <a:prstGeom prst="rect">
            <a:avLst/>
          </a:prstGeom>
        </p:spPr>
      </p:pic>
      <p:pic>
        <p:nvPicPr>
          <p:cNvPr id="44" name="Picture 43">
            <a:extLst>
              <a:ext uri="{FF2B5EF4-FFF2-40B4-BE49-F238E27FC236}">
                <a16:creationId xmlns:a16="http://schemas.microsoft.com/office/drawing/2014/main" id="{AD86B534-A8B4-4A0A-9742-BCF3B4FC70AF}"/>
              </a:ext>
            </a:extLst>
          </p:cNvPr>
          <p:cNvPicPr>
            <a:picLocks noChangeAspect="1"/>
          </p:cNvPicPr>
          <p:nvPr/>
        </p:nvPicPr>
        <p:blipFill rotWithShape="1">
          <a:blip r:embed="rId3"/>
          <a:srcRect r="53966" b="11303"/>
          <a:stretch/>
        </p:blipFill>
        <p:spPr>
          <a:xfrm>
            <a:off x="734370" y="2332851"/>
            <a:ext cx="2184914" cy="2404780"/>
          </a:xfrm>
          <a:prstGeom prst="rect">
            <a:avLst/>
          </a:prstGeom>
        </p:spPr>
      </p:pic>
      <p:pic>
        <p:nvPicPr>
          <p:cNvPr id="49" name="Picture 48">
            <a:extLst>
              <a:ext uri="{FF2B5EF4-FFF2-40B4-BE49-F238E27FC236}">
                <a16:creationId xmlns:a16="http://schemas.microsoft.com/office/drawing/2014/main" id="{434BE881-C682-4B4C-98FE-694DD523F1DA}"/>
              </a:ext>
            </a:extLst>
          </p:cNvPr>
          <p:cNvPicPr>
            <a:picLocks noChangeAspect="1"/>
          </p:cNvPicPr>
          <p:nvPr/>
        </p:nvPicPr>
        <p:blipFill rotWithShape="1">
          <a:blip r:embed="rId3"/>
          <a:srcRect r="53966" b="11303"/>
          <a:stretch/>
        </p:blipFill>
        <p:spPr>
          <a:xfrm>
            <a:off x="6074351" y="2318613"/>
            <a:ext cx="2184914" cy="2404780"/>
          </a:xfrm>
          <a:prstGeom prst="rect">
            <a:avLst/>
          </a:prstGeom>
        </p:spPr>
      </p:pic>
      <p:pic>
        <p:nvPicPr>
          <p:cNvPr id="3" name="Picture 2">
            <a:extLst>
              <a:ext uri="{FF2B5EF4-FFF2-40B4-BE49-F238E27FC236}">
                <a16:creationId xmlns:a16="http://schemas.microsoft.com/office/drawing/2014/main" id="{A3F80BA4-A164-48B2-932A-1B97B03B77AD}"/>
              </a:ext>
            </a:extLst>
          </p:cNvPr>
          <p:cNvPicPr>
            <a:picLocks noChangeAspect="1"/>
          </p:cNvPicPr>
          <p:nvPr/>
        </p:nvPicPr>
        <p:blipFill>
          <a:blip r:embed="rId4"/>
          <a:stretch>
            <a:fillRect/>
          </a:stretch>
        </p:blipFill>
        <p:spPr>
          <a:xfrm>
            <a:off x="9657857" y="2332851"/>
            <a:ext cx="2050471" cy="2759190"/>
          </a:xfrm>
          <a:prstGeom prst="rect">
            <a:avLst/>
          </a:prstGeom>
        </p:spPr>
      </p:pic>
      <p:sp>
        <p:nvSpPr>
          <p:cNvPr id="19" name="Arrow: Pentagon 18">
            <a:extLst>
              <a:ext uri="{FF2B5EF4-FFF2-40B4-BE49-F238E27FC236}">
                <a16:creationId xmlns:a16="http://schemas.microsoft.com/office/drawing/2014/main" id="{B032DA6D-49C3-4939-B54C-75BB9EECC716}"/>
              </a:ext>
            </a:extLst>
          </p:cNvPr>
          <p:cNvSpPr/>
          <p:nvPr/>
        </p:nvSpPr>
        <p:spPr>
          <a:xfrm>
            <a:off x="184727" y="187611"/>
            <a:ext cx="2315405" cy="584775"/>
          </a:xfrm>
          <a:prstGeom prst="homePlat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FFB76326-CBC1-4745-8159-057916AA6271}"/>
              </a:ext>
            </a:extLst>
          </p:cNvPr>
          <p:cNvSpPr txBox="1"/>
          <p:nvPr/>
        </p:nvSpPr>
        <p:spPr>
          <a:xfrm>
            <a:off x="526473" y="187611"/>
            <a:ext cx="1527406" cy="584775"/>
          </a:xfrm>
          <a:prstGeom prst="rect">
            <a:avLst/>
          </a:prstGeom>
          <a:noFill/>
        </p:spPr>
        <p:txBody>
          <a:bodyPr wrap="none" rtlCol="0">
            <a:spAutoFit/>
          </a:bodyPr>
          <a:lstStyle/>
          <a:p>
            <a:r>
              <a:rPr lang="en-US" sz="3200" dirty="0"/>
              <a:t>Analysis</a:t>
            </a:r>
          </a:p>
        </p:txBody>
      </p:sp>
    </p:spTree>
    <p:extLst>
      <p:ext uri="{BB962C8B-B14F-4D97-AF65-F5344CB8AC3E}">
        <p14:creationId xmlns:p14="http://schemas.microsoft.com/office/powerpoint/2010/main" val="28955322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Arrow: Pentagon 18">
            <a:extLst>
              <a:ext uri="{FF2B5EF4-FFF2-40B4-BE49-F238E27FC236}">
                <a16:creationId xmlns:a16="http://schemas.microsoft.com/office/drawing/2014/main" id="{B032DA6D-49C3-4939-B54C-75BB9EECC716}"/>
              </a:ext>
            </a:extLst>
          </p:cNvPr>
          <p:cNvSpPr/>
          <p:nvPr/>
        </p:nvSpPr>
        <p:spPr>
          <a:xfrm>
            <a:off x="184727" y="187611"/>
            <a:ext cx="2315405" cy="584775"/>
          </a:xfrm>
          <a:prstGeom prst="homePlat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FFB76326-CBC1-4745-8159-057916AA6271}"/>
              </a:ext>
            </a:extLst>
          </p:cNvPr>
          <p:cNvSpPr txBox="1"/>
          <p:nvPr/>
        </p:nvSpPr>
        <p:spPr>
          <a:xfrm>
            <a:off x="526473" y="187611"/>
            <a:ext cx="1527406" cy="584775"/>
          </a:xfrm>
          <a:prstGeom prst="rect">
            <a:avLst/>
          </a:prstGeom>
          <a:noFill/>
        </p:spPr>
        <p:txBody>
          <a:bodyPr wrap="none" rtlCol="0">
            <a:spAutoFit/>
          </a:bodyPr>
          <a:lstStyle/>
          <a:p>
            <a:r>
              <a:rPr lang="en-US" sz="3200" dirty="0"/>
              <a:t>Analysis</a:t>
            </a:r>
          </a:p>
        </p:txBody>
      </p:sp>
      <p:pic>
        <p:nvPicPr>
          <p:cNvPr id="21" name="Picture 20">
            <a:extLst>
              <a:ext uri="{FF2B5EF4-FFF2-40B4-BE49-F238E27FC236}">
                <a16:creationId xmlns:a16="http://schemas.microsoft.com/office/drawing/2014/main" id="{3D49ABF5-DE73-4586-9B19-3AE59E4879C4}"/>
              </a:ext>
            </a:extLst>
          </p:cNvPr>
          <p:cNvPicPr>
            <a:picLocks noChangeAspect="1"/>
          </p:cNvPicPr>
          <p:nvPr/>
        </p:nvPicPr>
        <p:blipFill rotWithShape="1">
          <a:blip r:embed="rId3"/>
          <a:srcRect l="10072" t="27619" r="61000" b="44285"/>
          <a:stretch/>
        </p:blipFill>
        <p:spPr>
          <a:xfrm>
            <a:off x="482691" y="1160181"/>
            <a:ext cx="5613309" cy="3066530"/>
          </a:xfrm>
          <a:prstGeom prst="rect">
            <a:avLst/>
          </a:prstGeom>
          <a:ln>
            <a:solidFill>
              <a:schemeClr val="tx1"/>
            </a:solidFill>
          </a:ln>
        </p:spPr>
      </p:pic>
      <p:pic>
        <p:nvPicPr>
          <p:cNvPr id="22" name="Picture 21">
            <a:extLst>
              <a:ext uri="{FF2B5EF4-FFF2-40B4-BE49-F238E27FC236}">
                <a16:creationId xmlns:a16="http://schemas.microsoft.com/office/drawing/2014/main" id="{560CC385-6E7C-4B1B-9AC6-76D1E5C8D295}"/>
              </a:ext>
            </a:extLst>
          </p:cNvPr>
          <p:cNvPicPr>
            <a:picLocks noChangeAspect="1"/>
          </p:cNvPicPr>
          <p:nvPr/>
        </p:nvPicPr>
        <p:blipFill rotWithShape="1">
          <a:blip r:embed="rId4"/>
          <a:srcRect l="33851" t="25939" r="32126" b="13513"/>
          <a:stretch/>
        </p:blipFill>
        <p:spPr>
          <a:xfrm>
            <a:off x="7672197" y="1160181"/>
            <a:ext cx="3903291" cy="3907323"/>
          </a:xfrm>
          <a:prstGeom prst="rect">
            <a:avLst/>
          </a:prstGeom>
          <a:ln>
            <a:solidFill>
              <a:schemeClr val="tx1"/>
            </a:solidFill>
          </a:ln>
        </p:spPr>
      </p:pic>
      <mc:AlternateContent xmlns:mc="http://schemas.openxmlformats.org/markup-compatibility/2006">
        <mc:Choice xmlns:a14="http://schemas.microsoft.com/office/drawing/2010/main" Requires="a14">
          <p:sp>
            <p:nvSpPr>
              <p:cNvPr id="23" name="Rectangle 22">
                <a:extLst>
                  <a:ext uri="{FF2B5EF4-FFF2-40B4-BE49-F238E27FC236}">
                    <a16:creationId xmlns:a16="http://schemas.microsoft.com/office/drawing/2014/main" id="{FC97274B-45B2-4A5B-950B-2A405A44AA14}"/>
                  </a:ext>
                </a:extLst>
              </p:cNvPr>
              <p:cNvSpPr/>
              <p:nvPr/>
            </p:nvSpPr>
            <p:spPr>
              <a:xfrm>
                <a:off x="7910795" y="1182820"/>
                <a:ext cx="829073" cy="369332"/>
              </a:xfrm>
              <a:prstGeom prst="rect">
                <a:avLst/>
              </a:prstGeom>
            </p:spPr>
            <p:txBody>
              <a:bodyPr wrap="none">
                <a:spAutoFit/>
              </a:bodyPr>
              <a:lstStyle/>
              <a:p>
                <a14:m>
                  <m:oMath xmlns:m="http://schemas.openxmlformats.org/officeDocument/2006/math">
                    <m:r>
                      <m:rPr>
                        <m:sty m:val="p"/>
                      </m:rPr>
                      <a:rPr lang="el-GR" i="1" dirty="0" smtClean="0">
                        <a:latin typeface="Cambria Math" panose="02040503050406030204" pitchFamily="18" charset="0"/>
                        <a:ea typeface="Gulim" panose="020B0600000101010101" pitchFamily="34" charset="-127"/>
                      </a:rPr>
                      <m:t>Β</m:t>
                    </m:r>
                  </m:oMath>
                </a14:m>
                <a:r>
                  <a:rPr lang="en-US" dirty="0"/>
                  <a:t>=</a:t>
                </a:r>
                <a:r>
                  <a:rPr lang="el-GR" dirty="0"/>
                  <a:t> </a:t>
                </a:r>
                <a14:m>
                  <m:oMath xmlns:m="http://schemas.openxmlformats.org/officeDocument/2006/math">
                    <m:r>
                      <m:rPr>
                        <m:nor/>
                      </m:rPr>
                      <a:rPr lang="el-GR" dirty="0"/>
                      <m:t>γ</m:t>
                    </m:r>
                  </m:oMath>
                </a14:m>
                <a:r>
                  <a:rPr lang="en-US" dirty="0"/>
                  <a:t>=2</a:t>
                </a:r>
              </a:p>
            </p:txBody>
          </p:sp>
        </mc:Choice>
        <mc:Fallback>
          <p:sp>
            <p:nvSpPr>
              <p:cNvPr id="23" name="Rectangle 22">
                <a:extLst>
                  <a:ext uri="{FF2B5EF4-FFF2-40B4-BE49-F238E27FC236}">
                    <a16:creationId xmlns:a16="http://schemas.microsoft.com/office/drawing/2014/main" id="{FC97274B-45B2-4A5B-950B-2A405A44AA14}"/>
                  </a:ext>
                </a:extLst>
              </p:cNvPr>
              <p:cNvSpPr>
                <a:spLocks noRot="1" noChangeAspect="1" noMove="1" noResize="1" noEditPoints="1" noAdjustHandles="1" noChangeArrowheads="1" noChangeShapeType="1" noTextEdit="1"/>
              </p:cNvSpPr>
              <p:nvPr/>
            </p:nvSpPr>
            <p:spPr>
              <a:xfrm>
                <a:off x="7910795" y="1182820"/>
                <a:ext cx="829073" cy="369332"/>
              </a:xfrm>
              <a:prstGeom prst="rect">
                <a:avLst/>
              </a:prstGeom>
              <a:blipFill>
                <a:blip r:embed="rId5"/>
                <a:stretch>
                  <a:fillRect t="-8197" r="-5147" b="-2459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4" name="Rectangle 23">
                <a:extLst>
                  <a:ext uri="{FF2B5EF4-FFF2-40B4-BE49-F238E27FC236}">
                    <a16:creationId xmlns:a16="http://schemas.microsoft.com/office/drawing/2014/main" id="{30C36F3C-C637-4F45-ADC9-68B4283A6718}"/>
                  </a:ext>
                </a:extLst>
              </p:cNvPr>
              <p:cNvSpPr/>
              <p:nvPr/>
            </p:nvSpPr>
            <p:spPr>
              <a:xfrm>
                <a:off x="10559761" y="5082573"/>
                <a:ext cx="144751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rgbClr val="FF0000"/>
                              </a:solidFill>
                              <a:latin typeface="Cambria Math" panose="02040503050406030204" pitchFamily="18" charset="0"/>
                            </a:rPr>
                          </m:ctrlPr>
                        </m:sSubPr>
                        <m:e>
                          <m:r>
                            <a:rPr lang="en-US" i="1">
                              <a:latin typeface="Cambria Math" panose="02040503050406030204" pitchFamily="18" charset="0"/>
                            </a:rPr>
                            <m:t>𝑙𝑜𝑔</m:t>
                          </m:r>
                          <m:r>
                            <a:rPr lang="en-US" i="1">
                              <a:latin typeface="Cambria Math" panose="02040503050406030204" pitchFamily="18" charset="0"/>
                            </a:rPr>
                            <m:t>(</m:t>
                          </m:r>
                          <m:r>
                            <a:rPr lang="en-US" i="1">
                              <a:solidFill>
                                <a:srgbClr val="FF0000"/>
                              </a:solidFill>
                              <a:latin typeface="Cambria Math" panose="02040503050406030204" pitchFamily="18" charset="0"/>
                              <a:ea typeface="Cambria Math" panose="02040503050406030204" pitchFamily="18" charset="0"/>
                            </a:rPr>
                            <m:t>𝛼</m:t>
                          </m:r>
                        </m:e>
                        <m:sub>
                          <m:r>
                            <a:rPr lang="en-US" b="0" i="1" smtClean="0">
                              <a:solidFill>
                                <a:srgbClr val="FF0000"/>
                              </a:solidFill>
                              <a:latin typeface="Cambria Math" panose="02040503050406030204" pitchFamily="18" charset="0"/>
                              <a:ea typeface="Cambria Math" panose="02040503050406030204" pitchFamily="18" charset="0"/>
                            </a:rPr>
                            <m:t>2</m:t>
                          </m:r>
                        </m:sub>
                      </m:sSub>
                      <m:r>
                        <a:rPr lang="en-US" i="1">
                          <a:latin typeface="Cambria Math" panose="02040503050406030204" pitchFamily="18" charset="0"/>
                        </a:rPr>
                        <m:t>)</m:t>
                      </m:r>
                      <m:r>
                        <a:rPr lang="en-US" b="0" i="1" smtClean="0">
                          <a:latin typeface="Cambria Math" panose="02040503050406030204" pitchFamily="18" charset="0"/>
                        </a:rPr>
                        <m:t>=</m:t>
                      </m:r>
                      <m:r>
                        <a:rPr lang="en-US" b="0" i="1" smtClean="0">
                          <a:latin typeface="Cambria Math" panose="02040503050406030204" pitchFamily="18" charset="0"/>
                        </a:rPr>
                        <m:t>𝑥</m:t>
                      </m:r>
                    </m:oMath>
                  </m:oMathPara>
                </a14:m>
                <a:endParaRPr lang="en-US" dirty="0"/>
              </a:p>
            </p:txBody>
          </p:sp>
        </mc:Choice>
        <mc:Fallback>
          <p:sp>
            <p:nvSpPr>
              <p:cNvPr id="24" name="Rectangle 23">
                <a:extLst>
                  <a:ext uri="{FF2B5EF4-FFF2-40B4-BE49-F238E27FC236}">
                    <a16:creationId xmlns:a16="http://schemas.microsoft.com/office/drawing/2014/main" id="{30C36F3C-C637-4F45-ADC9-68B4283A6718}"/>
                  </a:ext>
                </a:extLst>
              </p:cNvPr>
              <p:cNvSpPr>
                <a:spLocks noRot="1" noChangeAspect="1" noMove="1" noResize="1" noEditPoints="1" noAdjustHandles="1" noChangeArrowheads="1" noChangeShapeType="1" noTextEdit="1"/>
              </p:cNvSpPr>
              <p:nvPr/>
            </p:nvSpPr>
            <p:spPr>
              <a:xfrm>
                <a:off x="10559761" y="5082573"/>
                <a:ext cx="1447512" cy="369332"/>
              </a:xfrm>
              <a:prstGeom prst="rect">
                <a:avLst/>
              </a:prstGeom>
              <a:blipFill>
                <a:blip r:embed="rId6"/>
                <a:stretch>
                  <a:fillRect b="-1333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5" name="Rectangle 24">
                <a:extLst>
                  <a:ext uri="{FF2B5EF4-FFF2-40B4-BE49-F238E27FC236}">
                    <a16:creationId xmlns:a16="http://schemas.microsoft.com/office/drawing/2014/main" id="{2F9538BC-7B49-47A2-B7C7-170CD610E101}"/>
                  </a:ext>
                </a:extLst>
              </p:cNvPr>
              <p:cNvSpPr/>
              <p:nvPr/>
            </p:nvSpPr>
            <p:spPr>
              <a:xfrm>
                <a:off x="6330177" y="1113492"/>
                <a:ext cx="149688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rgbClr val="FF0000"/>
                              </a:solidFill>
                              <a:latin typeface="Cambria Math" panose="02040503050406030204" pitchFamily="18" charset="0"/>
                            </a:rPr>
                          </m:ctrlPr>
                        </m:sSubPr>
                        <m:e>
                          <m:r>
                            <a:rPr lang="en-US" b="0" i="1" smtClean="0">
                              <a:solidFill>
                                <a:schemeClr val="tx1"/>
                              </a:solidFill>
                              <a:latin typeface="Cambria Math" panose="02040503050406030204" pitchFamily="18" charset="0"/>
                            </a:rPr>
                            <m:t>𝑦</m:t>
                          </m:r>
                          <m:r>
                            <a:rPr lang="en-US" b="0" i="1" smtClean="0">
                              <a:solidFill>
                                <a:schemeClr val="tx1"/>
                              </a:solidFill>
                              <a:latin typeface="Cambria Math" panose="02040503050406030204" pitchFamily="18" charset="0"/>
                            </a:rPr>
                            <m:t>=</m:t>
                          </m:r>
                          <m:r>
                            <a:rPr lang="en-US" i="1">
                              <a:latin typeface="Cambria Math" panose="02040503050406030204" pitchFamily="18" charset="0"/>
                            </a:rPr>
                            <m:t>𝑙𝑜𝑔</m:t>
                          </m:r>
                          <m:r>
                            <a:rPr lang="en-US" i="1">
                              <a:latin typeface="Cambria Math" panose="02040503050406030204" pitchFamily="18" charset="0"/>
                            </a:rPr>
                            <m:t>(</m:t>
                          </m:r>
                          <m:r>
                            <a:rPr lang="en-US" i="1">
                              <a:solidFill>
                                <a:srgbClr val="FF0000"/>
                              </a:solidFill>
                              <a:latin typeface="Cambria Math" panose="02040503050406030204" pitchFamily="18" charset="0"/>
                              <a:ea typeface="Cambria Math" panose="02040503050406030204" pitchFamily="18" charset="0"/>
                            </a:rPr>
                            <m:t>𝛼</m:t>
                          </m:r>
                        </m:e>
                        <m:sub>
                          <m:r>
                            <a:rPr lang="en-US" i="1">
                              <a:solidFill>
                                <a:srgbClr val="FF0000"/>
                              </a:solidFill>
                              <a:latin typeface="Cambria Math" panose="02040503050406030204" pitchFamily="18" charset="0"/>
                            </a:rPr>
                            <m:t>1</m:t>
                          </m:r>
                        </m:sub>
                      </m:sSub>
                      <m:r>
                        <a:rPr lang="en-US" i="1">
                          <a:latin typeface="Cambria Math" panose="02040503050406030204" pitchFamily="18" charset="0"/>
                        </a:rPr>
                        <m:t>)</m:t>
                      </m:r>
                      <m:r>
                        <a:rPr lang="en-US" i="1">
                          <a:solidFill>
                            <a:srgbClr val="FF0000"/>
                          </a:solidFill>
                          <a:latin typeface="Cambria Math" panose="02040503050406030204" pitchFamily="18" charset="0"/>
                        </a:rPr>
                        <m:t> </m:t>
                      </m:r>
                    </m:oMath>
                  </m:oMathPara>
                </a14:m>
                <a:endParaRPr lang="en-US" dirty="0"/>
              </a:p>
            </p:txBody>
          </p:sp>
        </mc:Choice>
        <mc:Fallback>
          <p:sp>
            <p:nvSpPr>
              <p:cNvPr id="25" name="Rectangle 24">
                <a:extLst>
                  <a:ext uri="{FF2B5EF4-FFF2-40B4-BE49-F238E27FC236}">
                    <a16:creationId xmlns:a16="http://schemas.microsoft.com/office/drawing/2014/main" id="{2F9538BC-7B49-47A2-B7C7-170CD610E101}"/>
                  </a:ext>
                </a:extLst>
              </p:cNvPr>
              <p:cNvSpPr>
                <a:spLocks noRot="1" noChangeAspect="1" noMove="1" noResize="1" noEditPoints="1" noAdjustHandles="1" noChangeArrowheads="1" noChangeShapeType="1" noTextEdit="1"/>
              </p:cNvSpPr>
              <p:nvPr/>
            </p:nvSpPr>
            <p:spPr>
              <a:xfrm>
                <a:off x="6330177" y="1113492"/>
                <a:ext cx="1496885" cy="369332"/>
              </a:xfrm>
              <a:prstGeom prst="rect">
                <a:avLst/>
              </a:prstGeom>
              <a:blipFill>
                <a:blip r:embed="rId7"/>
                <a:stretch>
                  <a:fillRect b="-1333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6" name="Rectangle 25">
                <a:extLst>
                  <a:ext uri="{FF2B5EF4-FFF2-40B4-BE49-F238E27FC236}">
                    <a16:creationId xmlns:a16="http://schemas.microsoft.com/office/drawing/2014/main" id="{C90D488A-EC97-44B2-844C-9829A9861EEA}"/>
                  </a:ext>
                </a:extLst>
              </p:cNvPr>
              <p:cNvSpPr/>
              <p:nvPr/>
            </p:nvSpPr>
            <p:spPr>
              <a:xfrm>
                <a:off x="10832714" y="965771"/>
                <a:ext cx="519052" cy="45719"/>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2</m:t>
                          </m:r>
                        </m:sub>
                      </m:sSub>
                    </m:oMath>
                  </m:oMathPara>
                </a14:m>
                <a:endParaRPr lang="en-US" dirty="0"/>
              </a:p>
            </p:txBody>
          </p:sp>
        </mc:Choice>
        <mc:Fallback>
          <p:sp>
            <p:nvSpPr>
              <p:cNvPr id="26" name="Rectangle 25">
                <a:extLst>
                  <a:ext uri="{FF2B5EF4-FFF2-40B4-BE49-F238E27FC236}">
                    <a16:creationId xmlns:a16="http://schemas.microsoft.com/office/drawing/2014/main" id="{C90D488A-EC97-44B2-844C-9829A9861EEA}"/>
                  </a:ext>
                </a:extLst>
              </p:cNvPr>
              <p:cNvSpPr>
                <a:spLocks noRot="1" noChangeAspect="1" noMove="1" noResize="1" noEditPoints="1" noAdjustHandles="1" noChangeArrowheads="1" noChangeShapeType="1" noTextEdit="1"/>
              </p:cNvSpPr>
              <p:nvPr/>
            </p:nvSpPr>
            <p:spPr>
              <a:xfrm>
                <a:off x="10832714" y="965771"/>
                <a:ext cx="519052" cy="45719"/>
              </a:xfrm>
              <a:prstGeom prst="rect">
                <a:avLst/>
              </a:prstGeom>
              <a:blipFill>
                <a:blip r:embed="rId8"/>
                <a:stretch>
                  <a:fillRect t="-90000" b="-300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7" name="Rectangle 26">
                <a:extLst>
                  <a:ext uri="{FF2B5EF4-FFF2-40B4-BE49-F238E27FC236}">
                    <a16:creationId xmlns:a16="http://schemas.microsoft.com/office/drawing/2014/main" id="{24B593C3-8204-4FEF-9247-83CA1CAA70DB}"/>
                  </a:ext>
                </a:extLst>
              </p:cNvPr>
              <p:cNvSpPr/>
              <p:nvPr/>
            </p:nvSpPr>
            <p:spPr>
              <a:xfrm>
                <a:off x="10438716" y="473646"/>
                <a:ext cx="46243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1</m:t>
                          </m:r>
                        </m:sub>
                      </m:sSub>
                    </m:oMath>
                  </m:oMathPara>
                </a14:m>
                <a:endParaRPr lang="en-US" dirty="0"/>
              </a:p>
            </p:txBody>
          </p:sp>
        </mc:Choice>
        <mc:Fallback>
          <p:sp>
            <p:nvSpPr>
              <p:cNvPr id="27" name="Rectangle 26">
                <a:extLst>
                  <a:ext uri="{FF2B5EF4-FFF2-40B4-BE49-F238E27FC236}">
                    <a16:creationId xmlns:a16="http://schemas.microsoft.com/office/drawing/2014/main" id="{24B593C3-8204-4FEF-9247-83CA1CAA70DB}"/>
                  </a:ext>
                </a:extLst>
              </p:cNvPr>
              <p:cNvSpPr>
                <a:spLocks noRot="1" noChangeAspect="1" noMove="1" noResize="1" noEditPoints="1" noAdjustHandles="1" noChangeArrowheads="1" noChangeShapeType="1" noTextEdit="1"/>
              </p:cNvSpPr>
              <p:nvPr/>
            </p:nvSpPr>
            <p:spPr>
              <a:xfrm>
                <a:off x="10438716" y="473646"/>
                <a:ext cx="462434" cy="369332"/>
              </a:xfrm>
              <a:prstGeom prst="rect">
                <a:avLst/>
              </a:prstGeom>
              <a:blipFill>
                <a:blip r:embed="rId9"/>
                <a:stretch>
                  <a:fillRect b="-666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8" name="Rectangle 27">
                <a:extLst>
                  <a:ext uri="{FF2B5EF4-FFF2-40B4-BE49-F238E27FC236}">
                    <a16:creationId xmlns:a16="http://schemas.microsoft.com/office/drawing/2014/main" id="{1E4B6887-032B-49BE-83E3-59A66406CC20}"/>
                  </a:ext>
                </a:extLst>
              </p:cNvPr>
              <p:cNvSpPr/>
              <p:nvPr/>
            </p:nvSpPr>
            <p:spPr>
              <a:xfrm>
                <a:off x="10438716" y="764952"/>
                <a:ext cx="51905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2</m:t>
                          </m:r>
                        </m:sub>
                      </m:sSub>
                      <m:r>
                        <a:rPr lang="en-US" i="1">
                          <a:latin typeface="Cambria Math" panose="02040503050406030204" pitchFamily="18" charset="0"/>
                        </a:rPr>
                        <m:t> </m:t>
                      </m:r>
                    </m:oMath>
                  </m:oMathPara>
                </a14:m>
                <a:endParaRPr lang="en-US" dirty="0"/>
              </a:p>
            </p:txBody>
          </p:sp>
        </mc:Choice>
        <mc:Fallback>
          <p:sp>
            <p:nvSpPr>
              <p:cNvPr id="28" name="Rectangle 27">
                <a:extLst>
                  <a:ext uri="{FF2B5EF4-FFF2-40B4-BE49-F238E27FC236}">
                    <a16:creationId xmlns:a16="http://schemas.microsoft.com/office/drawing/2014/main" id="{1E4B6887-032B-49BE-83E3-59A66406CC20}"/>
                  </a:ext>
                </a:extLst>
              </p:cNvPr>
              <p:cNvSpPr>
                <a:spLocks noRot="1" noChangeAspect="1" noMove="1" noResize="1" noEditPoints="1" noAdjustHandles="1" noChangeArrowheads="1" noChangeShapeType="1" noTextEdit="1"/>
              </p:cNvSpPr>
              <p:nvPr/>
            </p:nvSpPr>
            <p:spPr>
              <a:xfrm>
                <a:off x="10438716" y="764952"/>
                <a:ext cx="519052" cy="369332"/>
              </a:xfrm>
              <a:prstGeom prst="rect">
                <a:avLst/>
              </a:prstGeom>
              <a:blipFill>
                <a:blip r:embed="rId10"/>
                <a:stretch>
                  <a:fillRect b="-655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9" name="Rectangle 28">
                <a:extLst>
                  <a:ext uri="{FF2B5EF4-FFF2-40B4-BE49-F238E27FC236}">
                    <a16:creationId xmlns:a16="http://schemas.microsoft.com/office/drawing/2014/main" id="{E8C12742-591C-4505-A9E3-36EA1813580F}"/>
                  </a:ext>
                </a:extLst>
              </p:cNvPr>
              <p:cNvSpPr/>
              <p:nvPr/>
            </p:nvSpPr>
            <p:spPr>
              <a:xfrm>
                <a:off x="10832714" y="658312"/>
                <a:ext cx="519052" cy="45719"/>
              </a:xfrm>
              <a:prstGeom prst="rect">
                <a:avLst/>
              </a:prstGeom>
              <a:solidFill>
                <a:srgbClr val="C0000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2</m:t>
                          </m:r>
                        </m:sub>
                      </m:sSub>
                    </m:oMath>
                  </m:oMathPara>
                </a14:m>
                <a:endParaRPr lang="en-US"/>
              </a:p>
            </p:txBody>
          </p:sp>
        </mc:Choice>
        <mc:Fallback>
          <p:sp>
            <p:nvSpPr>
              <p:cNvPr id="29" name="Rectangle 28">
                <a:extLst>
                  <a:ext uri="{FF2B5EF4-FFF2-40B4-BE49-F238E27FC236}">
                    <a16:creationId xmlns:a16="http://schemas.microsoft.com/office/drawing/2014/main" id="{E8C12742-591C-4505-A9E3-36EA1813580F}"/>
                  </a:ext>
                </a:extLst>
              </p:cNvPr>
              <p:cNvSpPr>
                <a:spLocks noRot="1" noChangeAspect="1" noMove="1" noResize="1" noEditPoints="1" noAdjustHandles="1" noChangeArrowheads="1" noChangeShapeType="1" noTextEdit="1"/>
              </p:cNvSpPr>
              <p:nvPr/>
            </p:nvSpPr>
            <p:spPr>
              <a:xfrm>
                <a:off x="10832714" y="658312"/>
                <a:ext cx="519052" cy="45719"/>
              </a:xfrm>
              <a:prstGeom prst="rect">
                <a:avLst/>
              </a:prstGeom>
              <a:blipFill>
                <a:blip r:embed="rId11"/>
                <a:stretch>
                  <a:fillRect t="-100000" b="-333333"/>
                </a:stretch>
              </a:blipFill>
            </p:spPr>
            <p:txBody>
              <a:bodyPr/>
              <a:lstStyle/>
              <a:p>
                <a:r>
                  <a:rPr lang="en-US">
                    <a:noFill/>
                  </a:rPr>
                  <a:t> </a:t>
                </a:r>
              </a:p>
            </p:txBody>
          </p:sp>
        </mc:Fallback>
      </mc:AlternateContent>
      <p:sp>
        <p:nvSpPr>
          <p:cNvPr id="30" name="Rectangle: Rounded Corners 29">
            <a:extLst>
              <a:ext uri="{FF2B5EF4-FFF2-40B4-BE49-F238E27FC236}">
                <a16:creationId xmlns:a16="http://schemas.microsoft.com/office/drawing/2014/main" id="{810E481E-B7AE-49BD-B74D-ECBA646D4B0D}"/>
              </a:ext>
            </a:extLst>
          </p:cNvPr>
          <p:cNvSpPr/>
          <p:nvPr/>
        </p:nvSpPr>
        <p:spPr>
          <a:xfrm>
            <a:off x="10361991" y="556974"/>
            <a:ext cx="1213497" cy="588138"/>
          </a:xfrm>
          <a:prstGeom prst="round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31" name="Rectangle 30">
                <a:extLst>
                  <a:ext uri="{FF2B5EF4-FFF2-40B4-BE49-F238E27FC236}">
                    <a16:creationId xmlns:a16="http://schemas.microsoft.com/office/drawing/2014/main" id="{AA69F7D2-311B-4794-977A-EC18C19FE957}"/>
                  </a:ext>
                </a:extLst>
              </p:cNvPr>
              <p:cNvSpPr/>
              <p:nvPr/>
            </p:nvSpPr>
            <p:spPr>
              <a:xfrm>
                <a:off x="10072077" y="1929109"/>
                <a:ext cx="829073" cy="369332"/>
              </a:xfrm>
              <a:prstGeom prst="rect">
                <a:avLst/>
              </a:prstGeom>
            </p:spPr>
            <p:txBody>
              <a:bodyPr wrap="none">
                <a:spAutoFit/>
              </a:bodyPr>
              <a:lstStyle/>
              <a:p>
                <a14:m>
                  <m:oMath xmlns:m="http://schemas.openxmlformats.org/officeDocument/2006/math">
                    <m:r>
                      <m:rPr>
                        <m:sty m:val="p"/>
                      </m:rPr>
                      <a:rPr lang="el-GR" i="1" dirty="0" smtClean="0">
                        <a:latin typeface="Cambria Math" panose="02040503050406030204" pitchFamily="18" charset="0"/>
                        <a:ea typeface="Gulim" panose="020B0600000101010101" pitchFamily="34" charset="-127"/>
                      </a:rPr>
                      <m:t>Β</m:t>
                    </m:r>
                  </m:oMath>
                </a14:m>
                <a:r>
                  <a:rPr lang="en-US" dirty="0"/>
                  <a:t>=</a:t>
                </a:r>
                <a:r>
                  <a:rPr lang="el-GR" dirty="0"/>
                  <a:t> </a:t>
                </a:r>
                <a14:m>
                  <m:oMath xmlns:m="http://schemas.openxmlformats.org/officeDocument/2006/math">
                    <m:r>
                      <m:rPr>
                        <m:nor/>
                      </m:rPr>
                      <a:rPr lang="el-GR" dirty="0"/>
                      <m:t>γ</m:t>
                    </m:r>
                  </m:oMath>
                </a14:m>
                <a:r>
                  <a:rPr lang="en-US" dirty="0"/>
                  <a:t>=2</a:t>
                </a:r>
              </a:p>
            </p:txBody>
          </p:sp>
        </mc:Choice>
        <mc:Fallback>
          <p:sp>
            <p:nvSpPr>
              <p:cNvPr id="31" name="Rectangle 30">
                <a:extLst>
                  <a:ext uri="{FF2B5EF4-FFF2-40B4-BE49-F238E27FC236}">
                    <a16:creationId xmlns:a16="http://schemas.microsoft.com/office/drawing/2014/main" id="{AA69F7D2-311B-4794-977A-EC18C19FE957}"/>
                  </a:ext>
                </a:extLst>
              </p:cNvPr>
              <p:cNvSpPr>
                <a:spLocks noRot="1" noChangeAspect="1" noMove="1" noResize="1" noEditPoints="1" noAdjustHandles="1" noChangeArrowheads="1" noChangeShapeType="1" noTextEdit="1"/>
              </p:cNvSpPr>
              <p:nvPr/>
            </p:nvSpPr>
            <p:spPr>
              <a:xfrm>
                <a:off x="10072077" y="1929109"/>
                <a:ext cx="829073" cy="369332"/>
              </a:xfrm>
              <a:prstGeom prst="rect">
                <a:avLst/>
              </a:prstGeom>
              <a:blipFill>
                <a:blip r:embed="rId12"/>
                <a:stretch>
                  <a:fillRect t="-8197" r="-5882" b="-24590"/>
                </a:stretch>
              </a:blipFill>
            </p:spPr>
            <p:txBody>
              <a:bodyPr/>
              <a:lstStyle/>
              <a:p>
                <a:r>
                  <a:rPr lang="en-US">
                    <a:noFill/>
                  </a:rPr>
                  <a:t> </a:t>
                </a:r>
              </a:p>
            </p:txBody>
          </p:sp>
        </mc:Fallback>
      </mc:AlternateContent>
      <p:grpSp>
        <p:nvGrpSpPr>
          <p:cNvPr id="32" name="Group 31">
            <a:extLst>
              <a:ext uri="{FF2B5EF4-FFF2-40B4-BE49-F238E27FC236}">
                <a16:creationId xmlns:a16="http://schemas.microsoft.com/office/drawing/2014/main" id="{25FA7BF1-8D91-430C-A21D-89646BBC60BB}"/>
              </a:ext>
            </a:extLst>
          </p:cNvPr>
          <p:cNvGrpSpPr/>
          <p:nvPr/>
        </p:nvGrpSpPr>
        <p:grpSpPr>
          <a:xfrm>
            <a:off x="7920809" y="1145112"/>
            <a:ext cx="3664692" cy="3468833"/>
            <a:chOff x="9419486" y="1844098"/>
            <a:chExt cx="3664692" cy="3468833"/>
          </a:xfrm>
        </p:grpSpPr>
        <p:sp>
          <p:nvSpPr>
            <p:cNvPr id="33" name="Flowchart: Manual Operation 21">
              <a:extLst>
                <a:ext uri="{FF2B5EF4-FFF2-40B4-BE49-F238E27FC236}">
                  <a16:creationId xmlns:a16="http://schemas.microsoft.com/office/drawing/2014/main" id="{EC5A01C2-88C6-42F6-B2D9-E4DA6F885E1F}"/>
                </a:ext>
              </a:extLst>
            </p:cNvPr>
            <p:cNvSpPr/>
            <p:nvPr/>
          </p:nvSpPr>
          <p:spPr>
            <a:xfrm rot="16200000" flipV="1">
              <a:off x="9517415" y="1746169"/>
              <a:ext cx="3468833" cy="36646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2543 w 8000"/>
                <a:gd name="connsiteY0" fmla="*/ 228 h 10000"/>
                <a:gd name="connsiteX1" fmla="*/ 8000 w 8000"/>
                <a:gd name="connsiteY1" fmla="*/ 0 h 10000"/>
                <a:gd name="connsiteX2" fmla="*/ 6000 w 8000"/>
                <a:gd name="connsiteY2" fmla="*/ 10000 h 10000"/>
                <a:gd name="connsiteX3" fmla="*/ 0 w 8000"/>
                <a:gd name="connsiteY3" fmla="*/ 10000 h 10000"/>
                <a:gd name="connsiteX4" fmla="*/ 2543 w 8000"/>
                <a:gd name="connsiteY4" fmla="*/ 228 h 10000"/>
                <a:gd name="connsiteX0" fmla="*/ 3179 w 10024"/>
                <a:gd name="connsiteY0" fmla="*/ 228 h 10057"/>
                <a:gd name="connsiteX1" fmla="*/ 10000 w 10024"/>
                <a:gd name="connsiteY1" fmla="*/ 0 h 10057"/>
                <a:gd name="connsiteX2" fmla="*/ 10024 w 10024"/>
                <a:gd name="connsiteY2" fmla="*/ 10057 h 10057"/>
                <a:gd name="connsiteX3" fmla="*/ 0 w 10024"/>
                <a:gd name="connsiteY3" fmla="*/ 10000 h 10057"/>
                <a:gd name="connsiteX4" fmla="*/ 3179 w 10024"/>
                <a:gd name="connsiteY4" fmla="*/ 228 h 10057"/>
                <a:gd name="connsiteX0" fmla="*/ 4742 w 10024"/>
                <a:gd name="connsiteY0" fmla="*/ 21 h 10057"/>
                <a:gd name="connsiteX1" fmla="*/ 10000 w 10024"/>
                <a:gd name="connsiteY1" fmla="*/ 0 h 10057"/>
                <a:gd name="connsiteX2" fmla="*/ 10024 w 10024"/>
                <a:gd name="connsiteY2" fmla="*/ 10057 h 10057"/>
                <a:gd name="connsiteX3" fmla="*/ 0 w 10024"/>
                <a:gd name="connsiteY3" fmla="*/ 10000 h 10057"/>
                <a:gd name="connsiteX4" fmla="*/ 4742 w 10024"/>
                <a:gd name="connsiteY4" fmla="*/ 21 h 10057"/>
                <a:gd name="connsiteX0" fmla="*/ 5734 w 11016"/>
                <a:gd name="connsiteY0" fmla="*/ 21 h 10057"/>
                <a:gd name="connsiteX1" fmla="*/ 10992 w 11016"/>
                <a:gd name="connsiteY1" fmla="*/ 0 h 10057"/>
                <a:gd name="connsiteX2" fmla="*/ 11016 w 11016"/>
                <a:gd name="connsiteY2" fmla="*/ 10057 h 10057"/>
                <a:gd name="connsiteX3" fmla="*/ 0 w 11016"/>
                <a:gd name="connsiteY3" fmla="*/ 10000 h 10057"/>
                <a:gd name="connsiteX4" fmla="*/ 5734 w 11016"/>
                <a:gd name="connsiteY4" fmla="*/ 21 h 100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16" h="10057">
                  <a:moveTo>
                    <a:pt x="5734" y="21"/>
                  </a:moveTo>
                  <a:lnTo>
                    <a:pt x="10992" y="0"/>
                  </a:lnTo>
                  <a:cubicBezTo>
                    <a:pt x="11000" y="3352"/>
                    <a:pt x="11008" y="6705"/>
                    <a:pt x="11016" y="10057"/>
                  </a:cubicBezTo>
                  <a:lnTo>
                    <a:pt x="0" y="10000"/>
                  </a:lnTo>
                  <a:lnTo>
                    <a:pt x="5734" y="21"/>
                  </a:lnTo>
                  <a:close/>
                </a:path>
              </a:pathLst>
            </a:custGeom>
            <a:solidFill>
              <a:srgbClr val="92D05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34" name="Rectangle 33">
                  <a:extLst>
                    <a:ext uri="{FF2B5EF4-FFF2-40B4-BE49-F238E27FC236}">
                      <a16:creationId xmlns:a16="http://schemas.microsoft.com/office/drawing/2014/main" id="{FA1132CC-C563-447E-88F7-0A12A413EE96}"/>
                    </a:ext>
                  </a:extLst>
                </p:cNvPr>
                <p:cNvSpPr/>
                <p:nvPr/>
              </p:nvSpPr>
              <p:spPr>
                <a:xfrm>
                  <a:off x="9909790" y="2528800"/>
                  <a:ext cx="2384242" cy="646331"/>
                </a:xfrm>
                <a:prstGeom prst="rect">
                  <a:avLst/>
                </a:prstGeom>
              </p:spPr>
              <p:txBody>
                <a:bodyPr wrap="none">
                  <a:spAutoFit/>
                </a:bodyPr>
                <a:lstStyle/>
                <a:p>
                  <a14:m>
                    <m:oMath xmlns:m="http://schemas.openxmlformats.org/officeDocument/2006/math">
                      <m:sSub>
                        <m:sSubPr>
                          <m:ctrlPr>
                            <a:rPr lang="en-US" sz="3600" b="1" i="1">
                              <a:latin typeface="Cambria Math" panose="02040503050406030204" pitchFamily="18" charset="0"/>
                            </a:rPr>
                          </m:ctrlPr>
                        </m:sSubPr>
                        <m:e>
                          <m:r>
                            <a:rPr lang="en-US" sz="3600" b="1" i="1">
                              <a:latin typeface="Cambria Math" panose="02040503050406030204" pitchFamily="18" charset="0"/>
                            </a:rPr>
                            <m:t>𝒚</m:t>
                          </m:r>
                        </m:e>
                        <m:sub>
                          <m:r>
                            <a:rPr lang="en-US" sz="3600" b="1" i="1">
                              <a:latin typeface="Cambria Math" panose="02040503050406030204" pitchFamily="18" charset="0"/>
                            </a:rPr>
                            <m:t>𝟏</m:t>
                          </m:r>
                        </m:sub>
                      </m:sSub>
                    </m:oMath>
                  </a14:m>
                  <a:r>
                    <a:rPr lang="en-US" sz="3600" b="1" dirty="0"/>
                    <a:t> is Stable</a:t>
                  </a:r>
                </a:p>
              </p:txBody>
            </p:sp>
          </mc:Choice>
          <mc:Fallback xmlns="">
            <p:sp>
              <p:nvSpPr>
                <p:cNvPr id="25" name="Rectangle 24">
                  <a:extLst>
                    <a:ext uri="{FF2B5EF4-FFF2-40B4-BE49-F238E27FC236}">
                      <a16:creationId xmlns:a16="http://schemas.microsoft.com/office/drawing/2014/main" id="{EC977CAD-8EF3-4711-9EF9-42A786543C94}"/>
                    </a:ext>
                  </a:extLst>
                </p:cNvPr>
                <p:cNvSpPr>
                  <a:spLocks noRot="1" noChangeAspect="1" noMove="1" noResize="1" noEditPoints="1" noAdjustHandles="1" noChangeArrowheads="1" noChangeShapeType="1" noTextEdit="1"/>
                </p:cNvSpPr>
                <p:nvPr/>
              </p:nvSpPr>
              <p:spPr>
                <a:xfrm>
                  <a:off x="9909790" y="2528800"/>
                  <a:ext cx="2384242" cy="646331"/>
                </a:xfrm>
                <a:prstGeom prst="rect">
                  <a:avLst/>
                </a:prstGeom>
                <a:blipFill>
                  <a:blip r:embed="rId13"/>
                  <a:stretch>
                    <a:fillRect t="-14151" r="-6394" b="-34906"/>
                  </a:stretch>
                </a:blipFill>
              </p:spPr>
              <p:txBody>
                <a:bodyPr/>
                <a:lstStyle/>
                <a:p>
                  <a:r>
                    <a:rPr lang="en-US">
                      <a:noFill/>
                    </a:rPr>
                    <a:t> </a:t>
                  </a:r>
                </a:p>
              </p:txBody>
            </p:sp>
          </mc:Fallback>
        </mc:AlternateContent>
      </p:grpSp>
      <p:grpSp>
        <p:nvGrpSpPr>
          <p:cNvPr id="36" name="Group 35">
            <a:extLst>
              <a:ext uri="{FF2B5EF4-FFF2-40B4-BE49-F238E27FC236}">
                <a16:creationId xmlns:a16="http://schemas.microsoft.com/office/drawing/2014/main" id="{84408FBB-124D-4F3C-A24D-8C67CA508E1F}"/>
              </a:ext>
            </a:extLst>
          </p:cNvPr>
          <p:cNvGrpSpPr/>
          <p:nvPr/>
        </p:nvGrpSpPr>
        <p:grpSpPr>
          <a:xfrm>
            <a:off x="8114658" y="1145112"/>
            <a:ext cx="3510223" cy="3663740"/>
            <a:chOff x="5299861" y="2438402"/>
            <a:chExt cx="3510223" cy="3663740"/>
          </a:xfrm>
        </p:grpSpPr>
        <p:sp>
          <p:nvSpPr>
            <p:cNvPr id="47" name="Flowchart: Manual Operation 21">
              <a:extLst>
                <a:ext uri="{FF2B5EF4-FFF2-40B4-BE49-F238E27FC236}">
                  <a16:creationId xmlns:a16="http://schemas.microsoft.com/office/drawing/2014/main" id="{45E96B1F-1010-4BD4-B929-6EDDC52CD175}"/>
                </a:ext>
              </a:extLst>
            </p:cNvPr>
            <p:cNvSpPr/>
            <p:nvPr/>
          </p:nvSpPr>
          <p:spPr>
            <a:xfrm>
              <a:off x="5299861" y="2438402"/>
              <a:ext cx="3455852" cy="366374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2543 w 8000"/>
                <a:gd name="connsiteY0" fmla="*/ 228 h 10000"/>
                <a:gd name="connsiteX1" fmla="*/ 8000 w 8000"/>
                <a:gd name="connsiteY1" fmla="*/ 0 h 10000"/>
                <a:gd name="connsiteX2" fmla="*/ 6000 w 8000"/>
                <a:gd name="connsiteY2" fmla="*/ 10000 h 10000"/>
                <a:gd name="connsiteX3" fmla="*/ 0 w 8000"/>
                <a:gd name="connsiteY3" fmla="*/ 10000 h 10000"/>
                <a:gd name="connsiteX4" fmla="*/ 2543 w 8000"/>
                <a:gd name="connsiteY4" fmla="*/ 228 h 10000"/>
                <a:gd name="connsiteX0" fmla="*/ 3179 w 10024"/>
                <a:gd name="connsiteY0" fmla="*/ 228 h 10057"/>
                <a:gd name="connsiteX1" fmla="*/ 10000 w 10024"/>
                <a:gd name="connsiteY1" fmla="*/ 0 h 10057"/>
                <a:gd name="connsiteX2" fmla="*/ 10024 w 10024"/>
                <a:gd name="connsiteY2" fmla="*/ 10057 h 10057"/>
                <a:gd name="connsiteX3" fmla="*/ 0 w 10024"/>
                <a:gd name="connsiteY3" fmla="*/ 10000 h 10057"/>
                <a:gd name="connsiteX4" fmla="*/ 3179 w 10024"/>
                <a:gd name="connsiteY4" fmla="*/ 228 h 10057"/>
                <a:gd name="connsiteX0" fmla="*/ 4742 w 10024"/>
                <a:gd name="connsiteY0" fmla="*/ 21 h 10057"/>
                <a:gd name="connsiteX1" fmla="*/ 10000 w 10024"/>
                <a:gd name="connsiteY1" fmla="*/ 0 h 10057"/>
                <a:gd name="connsiteX2" fmla="*/ 10024 w 10024"/>
                <a:gd name="connsiteY2" fmla="*/ 10057 h 10057"/>
                <a:gd name="connsiteX3" fmla="*/ 0 w 10024"/>
                <a:gd name="connsiteY3" fmla="*/ 10000 h 10057"/>
                <a:gd name="connsiteX4" fmla="*/ 4742 w 10024"/>
                <a:gd name="connsiteY4" fmla="*/ 21 h 10057"/>
                <a:gd name="connsiteX0" fmla="*/ 5734 w 11016"/>
                <a:gd name="connsiteY0" fmla="*/ 21 h 10057"/>
                <a:gd name="connsiteX1" fmla="*/ 10992 w 11016"/>
                <a:gd name="connsiteY1" fmla="*/ 0 h 10057"/>
                <a:gd name="connsiteX2" fmla="*/ 11016 w 11016"/>
                <a:gd name="connsiteY2" fmla="*/ 10057 h 10057"/>
                <a:gd name="connsiteX3" fmla="*/ 0 w 11016"/>
                <a:gd name="connsiteY3" fmla="*/ 10000 h 10057"/>
                <a:gd name="connsiteX4" fmla="*/ 5734 w 11016"/>
                <a:gd name="connsiteY4" fmla="*/ 21 h 100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16" h="10057">
                  <a:moveTo>
                    <a:pt x="5734" y="21"/>
                  </a:moveTo>
                  <a:lnTo>
                    <a:pt x="10992" y="0"/>
                  </a:lnTo>
                  <a:cubicBezTo>
                    <a:pt x="11000" y="3352"/>
                    <a:pt x="11008" y="6705"/>
                    <a:pt x="11016" y="10057"/>
                  </a:cubicBezTo>
                  <a:lnTo>
                    <a:pt x="0" y="10000"/>
                  </a:lnTo>
                  <a:lnTo>
                    <a:pt x="5734" y="21"/>
                  </a:lnTo>
                  <a:close/>
                </a:path>
              </a:pathLst>
            </a:custGeom>
            <a:solidFill>
              <a:srgbClr val="92D05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50" name="Rectangle 49">
                  <a:extLst>
                    <a:ext uri="{FF2B5EF4-FFF2-40B4-BE49-F238E27FC236}">
                      <a16:creationId xmlns:a16="http://schemas.microsoft.com/office/drawing/2014/main" id="{3EB3C82A-FC5B-4CBF-984A-E1DE6A1D1652}"/>
                    </a:ext>
                  </a:extLst>
                </p:cNvPr>
                <p:cNvSpPr/>
                <p:nvPr/>
              </p:nvSpPr>
              <p:spPr>
                <a:xfrm>
                  <a:off x="6425842" y="3947106"/>
                  <a:ext cx="2384242" cy="646331"/>
                </a:xfrm>
                <a:prstGeom prst="rect">
                  <a:avLst/>
                </a:prstGeom>
              </p:spPr>
              <p:txBody>
                <a:bodyPr wrap="none">
                  <a:spAutoFit/>
                </a:bodyPr>
                <a:lstStyle/>
                <a:p>
                  <a14:m>
                    <m:oMath xmlns:m="http://schemas.openxmlformats.org/officeDocument/2006/math">
                      <m:sSub>
                        <m:sSubPr>
                          <m:ctrlPr>
                            <a:rPr lang="en-US" sz="3600" b="1" i="1" smtClean="0">
                              <a:latin typeface="Cambria Math" panose="02040503050406030204" pitchFamily="18" charset="0"/>
                            </a:rPr>
                          </m:ctrlPr>
                        </m:sSubPr>
                        <m:e>
                          <m:r>
                            <a:rPr lang="en-US" sz="3600" b="1" i="1">
                              <a:latin typeface="Cambria Math" panose="02040503050406030204" pitchFamily="18" charset="0"/>
                            </a:rPr>
                            <m:t>𝒚</m:t>
                          </m:r>
                        </m:e>
                        <m:sub>
                          <m:r>
                            <a:rPr lang="en-US" sz="3600" b="1" i="1" smtClean="0">
                              <a:latin typeface="Cambria Math" panose="02040503050406030204" pitchFamily="18" charset="0"/>
                            </a:rPr>
                            <m:t>𝟐</m:t>
                          </m:r>
                        </m:sub>
                      </m:sSub>
                    </m:oMath>
                  </a14:m>
                  <a:r>
                    <a:rPr lang="en-US" sz="3600" b="1" dirty="0"/>
                    <a:t> is Stable</a:t>
                  </a:r>
                </a:p>
              </p:txBody>
            </p:sp>
          </mc:Choice>
          <mc:Fallback xmlns="">
            <p:sp>
              <p:nvSpPr>
                <p:cNvPr id="28" name="Rectangle 27">
                  <a:extLst>
                    <a:ext uri="{FF2B5EF4-FFF2-40B4-BE49-F238E27FC236}">
                      <a16:creationId xmlns:a16="http://schemas.microsoft.com/office/drawing/2014/main" id="{EC411618-1F5A-4640-B808-DBD87A05ECF5}"/>
                    </a:ext>
                  </a:extLst>
                </p:cNvPr>
                <p:cNvSpPr>
                  <a:spLocks noRot="1" noChangeAspect="1" noMove="1" noResize="1" noEditPoints="1" noAdjustHandles="1" noChangeArrowheads="1" noChangeShapeType="1" noTextEdit="1"/>
                </p:cNvSpPr>
                <p:nvPr/>
              </p:nvSpPr>
              <p:spPr>
                <a:xfrm>
                  <a:off x="6425842" y="3947106"/>
                  <a:ext cx="2384242" cy="646331"/>
                </a:xfrm>
                <a:prstGeom prst="rect">
                  <a:avLst/>
                </a:prstGeom>
                <a:blipFill>
                  <a:blip r:embed="rId14"/>
                  <a:stretch>
                    <a:fillRect t="-14151" r="-6394" b="-34906"/>
                  </a:stretch>
                </a:blipFill>
              </p:spPr>
              <p:txBody>
                <a:bodyPr/>
                <a:lstStyle/>
                <a:p>
                  <a:r>
                    <a:rPr lang="en-US">
                      <a:noFill/>
                    </a:rPr>
                    <a:t> </a:t>
                  </a:r>
                </a:p>
              </p:txBody>
            </p:sp>
          </mc:Fallback>
        </mc:AlternateContent>
      </p:grpSp>
      <p:grpSp>
        <p:nvGrpSpPr>
          <p:cNvPr id="51" name="Group 50">
            <a:extLst>
              <a:ext uri="{FF2B5EF4-FFF2-40B4-BE49-F238E27FC236}">
                <a16:creationId xmlns:a16="http://schemas.microsoft.com/office/drawing/2014/main" id="{12497E2E-A899-4B76-ADAB-C2FA22238191}"/>
              </a:ext>
            </a:extLst>
          </p:cNvPr>
          <p:cNvGrpSpPr/>
          <p:nvPr/>
        </p:nvGrpSpPr>
        <p:grpSpPr>
          <a:xfrm>
            <a:off x="8239656" y="1130043"/>
            <a:ext cx="3501361" cy="3378859"/>
            <a:chOff x="1838434" y="1410904"/>
            <a:chExt cx="3501361" cy="3378859"/>
          </a:xfrm>
        </p:grpSpPr>
        <p:sp>
          <p:nvSpPr>
            <p:cNvPr id="52" name="Flowchart: Manual Operation 21">
              <a:extLst>
                <a:ext uri="{FF2B5EF4-FFF2-40B4-BE49-F238E27FC236}">
                  <a16:creationId xmlns:a16="http://schemas.microsoft.com/office/drawing/2014/main" id="{379F7C72-1378-4C9B-B0AC-A3930DE32CB1}"/>
                </a:ext>
              </a:extLst>
            </p:cNvPr>
            <p:cNvSpPr/>
            <p:nvPr/>
          </p:nvSpPr>
          <p:spPr>
            <a:xfrm>
              <a:off x="1838434" y="1410904"/>
              <a:ext cx="3352013" cy="337885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2543 w 8000"/>
                <a:gd name="connsiteY0" fmla="*/ 228 h 10000"/>
                <a:gd name="connsiteX1" fmla="*/ 8000 w 8000"/>
                <a:gd name="connsiteY1" fmla="*/ 0 h 10000"/>
                <a:gd name="connsiteX2" fmla="*/ 6000 w 8000"/>
                <a:gd name="connsiteY2" fmla="*/ 10000 h 10000"/>
                <a:gd name="connsiteX3" fmla="*/ 0 w 8000"/>
                <a:gd name="connsiteY3" fmla="*/ 10000 h 10000"/>
                <a:gd name="connsiteX4" fmla="*/ 2543 w 8000"/>
                <a:gd name="connsiteY4" fmla="*/ 228 h 10000"/>
                <a:gd name="connsiteX0" fmla="*/ 3179 w 10024"/>
                <a:gd name="connsiteY0" fmla="*/ 228 h 10057"/>
                <a:gd name="connsiteX1" fmla="*/ 10000 w 10024"/>
                <a:gd name="connsiteY1" fmla="*/ 0 h 10057"/>
                <a:gd name="connsiteX2" fmla="*/ 10024 w 10024"/>
                <a:gd name="connsiteY2" fmla="*/ 10057 h 10057"/>
                <a:gd name="connsiteX3" fmla="*/ 0 w 10024"/>
                <a:gd name="connsiteY3" fmla="*/ 10000 h 10057"/>
                <a:gd name="connsiteX4" fmla="*/ 3179 w 10024"/>
                <a:gd name="connsiteY4" fmla="*/ 228 h 10057"/>
                <a:gd name="connsiteX0" fmla="*/ 4742 w 10024"/>
                <a:gd name="connsiteY0" fmla="*/ 21 h 10057"/>
                <a:gd name="connsiteX1" fmla="*/ 10000 w 10024"/>
                <a:gd name="connsiteY1" fmla="*/ 0 h 10057"/>
                <a:gd name="connsiteX2" fmla="*/ 10024 w 10024"/>
                <a:gd name="connsiteY2" fmla="*/ 10057 h 10057"/>
                <a:gd name="connsiteX3" fmla="*/ 0 w 10024"/>
                <a:gd name="connsiteY3" fmla="*/ 10000 h 10057"/>
                <a:gd name="connsiteX4" fmla="*/ 4742 w 10024"/>
                <a:gd name="connsiteY4" fmla="*/ 21 h 10057"/>
                <a:gd name="connsiteX0" fmla="*/ 5734 w 11016"/>
                <a:gd name="connsiteY0" fmla="*/ 21 h 10057"/>
                <a:gd name="connsiteX1" fmla="*/ 10992 w 11016"/>
                <a:gd name="connsiteY1" fmla="*/ 0 h 10057"/>
                <a:gd name="connsiteX2" fmla="*/ 11016 w 11016"/>
                <a:gd name="connsiteY2" fmla="*/ 10057 h 10057"/>
                <a:gd name="connsiteX3" fmla="*/ 0 w 11016"/>
                <a:gd name="connsiteY3" fmla="*/ 10000 h 10057"/>
                <a:gd name="connsiteX4" fmla="*/ 5734 w 11016"/>
                <a:gd name="connsiteY4" fmla="*/ 21 h 10057"/>
                <a:gd name="connsiteX0" fmla="*/ 5734 w 11016"/>
                <a:gd name="connsiteY0" fmla="*/ 21 h 10000"/>
                <a:gd name="connsiteX1" fmla="*/ 10992 w 11016"/>
                <a:gd name="connsiteY1" fmla="*/ 0 h 10000"/>
                <a:gd name="connsiteX2" fmla="*/ 11016 w 11016"/>
                <a:gd name="connsiteY2" fmla="*/ 3872 h 10000"/>
                <a:gd name="connsiteX3" fmla="*/ 0 w 11016"/>
                <a:gd name="connsiteY3" fmla="*/ 10000 h 10000"/>
                <a:gd name="connsiteX4" fmla="*/ 5734 w 11016"/>
                <a:gd name="connsiteY4" fmla="*/ 21 h 10000"/>
                <a:gd name="connsiteX0" fmla="*/ 5403 w 10685"/>
                <a:gd name="connsiteY0" fmla="*/ 21 h 9275"/>
                <a:gd name="connsiteX1" fmla="*/ 10661 w 10685"/>
                <a:gd name="connsiteY1" fmla="*/ 0 h 9275"/>
                <a:gd name="connsiteX2" fmla="*/ 10685 w 10685"/>
                <a:gd name="connsiteY2" fmla="*/ 3872 h 9275"/>
                <a:gd name="connsiteX3" fmla="*/ 0 w 10685"/>
                <a:gd name="connsiteY3" fmla="*/ 9275 h 9275"/>
                <a:gd name="connsiteX4" fmla="*/ 5403 w 10685"/>
                <a:gd name="connsiteY4" fmla="*/ 21 h 9275"/>
                <a:gd name="connsiteX0" fmla="*/ 5057 w 10000"/>
                <a:gd name="connsiteY0" fmla="*/ 23 h 10000"/>
                <a:gd name="connsiteX1" fmla="*/ 9978 w 10000"/>
                <a:gd name="connsiteY1" fmla="*/ 0 h 10000"/>
                <a:gd name="connsiteX2" fmla="*/ 10000 w 10000"/>
                <a:gd name="connsiteY2" fmla="*/ 4928 h 10000"/>
                <a:gd name="connsiteX3" fmla="*/ 0 w 10000"/>
                <a:gd name="connsiteY3" fmla="*/ 10000 h 10000"/>
                <a:gd name="connsiteX4" fmla="*/ 5057 w 10000"/>
                <a:gd name="connsiteY4" fmla="*/ 23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5057" y="23"/>
                  </a:moveTo>
                  <a:lnTo>
                    <a:pt x="9978" y="0"/>
                  </a:lnTo>
                  <a:cubicBezTo>
                    <a:pt x="9985" y="3614"/>
                    <a:pt x="9993" y="1314"/>
                    <a:pt x="10000" y="4928"/>
                  </a:cubicBezTo>
                  <a:lnTo>
                    <a:pt x="0" y="10000"/>
                  </a:lnTo>
                  <a:lnTo>
                    <a:pt x="5057" y="23"/>
                  </a:lnTo>
                  <a:close/>
                </a:path>
              </a:pathLst>
            </a:custGeom>
            <a:solidFill>
              <a:schemeClr val="accent6">
                <a:lumMod val="75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53" name="Rectangle 52">
                  <a:extLst>
                    <a:ext uri="{FF2B5EF4-FFF2-40B4-BE49-F238E27FC236}">
                      <a16:creationId xmlns:a16="http://schemas.microsoft.com/office/drawing/2014/main" id="{276FFD28-7C8C-48A7-AB9B-C74CB45BFF9F}"/>
                    </a:ext>
                  </a:extLst>
                </p:cNvPr>
                <p:cNvSpPr/>
                <p:nvPr/>
              </p:nvSpPr>
              <p:spPr>
                <a:xfrm rot="19199144">
                  <a:off x="2034275" y="2552493"/>
                  <a:ext cx="3305520" cy="646331"/>
                </a:xfrm>
                <a:prstGeom prst="rect">
                  <a:avLst/>
                </a:prstGeom>
              </p:spPr>
              <p:txBody>
                <a:bodyPr wrap="square">
                  <a:spAutoFit/>
                </a:bodyPr>
                <a:lstStyle/>
                <a:p>
                  <a14:m>
                    <m:oMath xmlns:m="http://schemas.openxmlformats.org/officeDocument/2006/math">
                      <m:sSub>
                        <m:sSubPr>
                          <m:ctrlPr>
                            <a:rPr lang="en-US" sz="3600" b="1" i="1" smtClean="0">
                              <a:latin typeface="Cambria Math" panose="02040503050406030204" pitchFamily="18" charset="0"/>
                            </a:rPr>
                          </m:ctrlPr>
                        </m:sSubPr>
                        <m:e>
                          <m:r>
                            <a:rPr lang="en-US" sz="3600" b="1" i="1">
                              <a:latin typeface="Cambria Math" panose="02040503050406030204" pitchFamily="18" charset="0"/>
                            </a:rPr>
                            <m:t>𝒚</m:t>
                          </m:r>
                        </m:e>
                        <m:sub>
                          <m:r>
                            <a:rPr lang="en-US" sz="3600" b="1" i="1" smtClean="0">
                              <a:latin typeface="Cambria Math" panose="02040503050406030204" pitchFamily="18" charset="0"/>
                            </a:rPr>
                            <m:t>𝟐</m:t>
                          </m:r>
                        </m:sub>
                      </m:sSub>
                    </m:oMath>
                  </a14:m>
                  <a:r>
                    <a:rPr lang="en-US" sz="3600" b="1" dirty="0"/>
                    <a:t> </a:t>
                  </a:r>
                  <a14:m>
                    <m:oMath xmlns:m="http://schemas.openxmlformats.org/officeDocument/2006/math">
                      <m:sSub>
                        <m:sSubPr>
                          <m:ctrlPr>
                            <a:rPr lang="en-US" sz="3600" b="1" i="1">
                              <a:latin typeface="Cambria Math" panose="02040503050406030204" pitchFamily="18" charset="0"/>
                            </a:rPr>
                          </m:ctrlPr>
                        </m:sSubPr>
                        <m:e>
                          <m:r>
                            <a:rPr lang="en-US" sz="3600" b="1" i="1">
                              <a:latin typeface="Cambria Math" panose="02040503050406030204" pitchFamily="18" charset="0"/>
                            </a:rPr>
                            <m:t>𝒚</m:t>
                          </m:r>
                        </m:e>
                        <m:sub>
                          <m:r>
                            <a:rPr lang="en-US" sz="3600" b="1" i="1" smtClean="0">
                              <a:latin typeface="Cambria Math" panose="02040503050406030204" pitchFamily="18" charset="0"/>
                            </a:rPr>
                            <m:t>𝟏</m:t>
                          </m:r>
                        </m:sub>
                      </m:sSub>
                    </m:oMath>
                  </a14:m>
                  <a:r>
                    <a:rPr lang="en-US" sz="3600" b="1" dirty="0"/>
                    <a:t> are Stable</a:t>
                  </a:r>
                </a:p>
              </p:txBody>
            </p:sp>
          </mc:Choice>
          <mc:Fallback xmlns="">
            <p:sp>
              <p:nvSpPr>
                <p:cNvPr id="34" name="Rectangle 33">
                  <a:extLst>
                    <a:ext uri="{FF2B5EF4-FFF2-40B4-BE49-F238E27FC236}">
                      <a16:creationId xmlns:a16="http://schemas.microsoft.com/office/drawing/2014/main" id="{0DA455FD-8550-45D7-90C0-F65CCD29B66D}"/>
                    </a:ext>
                  </a:extLst>
                </p:cNvPr>
                <p:cNvSpPr>
                  <a:spLocks noRot="1" noChangeAspect="1" noMove="1" noResize="1" noEditPoints="1" noAdjustHandles="1" noChangeArrowheads="1" noChangeShapeType="1" noTextEdit="1"/>
                </p:cNvSpPr>
                <p:nvPr/>
              </p:nvSpPr>
              <p:spPr>
                <a:xfrm rot="19199144">
                  <a:off x="2034275" y="2552493"/>
                  <a:ext cx="3305520" cy="646331"/>
                </a:xfrm>
                <a:prstGeom prst="rect">
                  <a:avLst/>
                </a:prstGeom>
                <a:blipFill>
                  <a:blip r:embed="rId15"/>
                  <a:stretch>
                    <a:fillRect t="-6265" r="-8678"/>
                  </a:stretch>
                </a:blipFill>
              </p:spPr>
              <p:txBody>
                <a:bodyPr/>
                <a:lstStyle/>
                <a:p>
                  <a:r>
                    <a:rPr lang="en-US">
                      <a:noFill/>
                    </a:rPr>
                    <a:t> </a:t>
                  </a:r>
                </a:p>
              </p:txBody>
            </p:sp>
          </mc:Fallback>
        </mc:AlternateContent>
      </p:grpSp>
      <p:sp>
        <p:nvSpPr>
          <p:cNvPr id="54" name="TextBox 53">
            <a:extLst>
              <a:ext uri="{FF2B5EF4-FFF2-40B4-BE49-F238E27FC236}">
                <a16:creationId xmlns:a16="http://schemas.microsoft.com/office/drawing/2014/main" id="{607A2816-361A-4FA1-972A-3A320DB4D2C6}"/>
              </a:ext>
            </a:extLst>
          </p:cNvPr>
          <p:cNvSpPr txBox="1"/>
          <p:nvPr/>
        </p:nvSpPr>
        <p:spPr>
          <a:xfrm>
            <a:off x="1856260" y="4682464"/>
            <a:ext cx="4473917" cy="1323439"/>
          </a:xfrm>
          <a:prstGeom prst="rect">
            <a:avLst/>
          </a:prstGeom>
          <a:noFill/>
        </p:spPr>
        <p:txBody>
          <a:bodyPr wrap="none" rtlCol="0">
            <a:spAutoFit/>
          </a:bodyPr>
          <a:lstStyle/>
          <a:p>
            <a:r>
              <a:rPr lang="en-US" sz="8000" dirty="0"/>
              <a:t>DESMOS!!</a:t>
            </a:r>
          </a:p>
        </p:txBody>
      </p:sp>
    </p:spTree>
    <p:extLst>
      <p:ext uri="{BB962C8B-B14F-4D97-AF65-F5344CB8AC3E}">
        <p14:creationId xmlns:p14="http://schemas.microsoft.com/office/powerpoint/2010/main" val="1486349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1000"/>
                                        <p:tgtEl>
                                          <p:spTgt spid="21"/>
                                        </p:tgtEl>
                                      </p:cBhvr>
                                    </p:animEffect>
                                    <p:anim calcmode="lin" valueType="num">
                                      <p:cBhvr>
                                        <p:cTn id="8" dur="1000" fill="hold"/>
                                        <p:tgtEl>
                                          <p:spTgt spid="21"/>
                                        </p:tgtEl>
                                        <p:attrNameLst>
                                          <p:attrName>ppt_x</p:attrName>
                                        </p:attrNameLst>
                                      </p:cBhvr>
                                      <p:tavLst>
                                        <p:tav tm="0">
                                          <p:val>
                                            <p:strVal val="#ppt_x"/>
                                          </p:val>
                                        </p:tav>
                                        <p:tav tm="100000">
                                          <p:val>
                                            <p:strVal val="#ppt_x"/>
                                          </p:val>
                                        </p:tav>
                                      </p:tavLst>
                                    </p:anim>
                                    <p:anim calcmode="lin" valueType="num">
                                      <p:cBhvr>
                                        <p:cTn id="9"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4" presetClass="entr" presetSubtype="10" fill="hold" nodeType="clickEffect">
                                  <p:stCondLst>
                                    <p:cond delay="0"/>
                                  </p:stCondLst>
                                  <p:childTnLst>
                                    <p:set>
                                      <p:cBhvr>
                                        <p:cTn id="13" dur="1" fill="hold">
                                          <p:stCondLst>
                                            <p:cond delay="0"/>
                                          </p:stCondLst>
                                        </p:cTn>
                                        <p:tgtEl>
                                          <p:spTgt spid="22"/>
                                        </p:tgtEl>
                                        <p:attrNameLst>
                                          <p:attrName>style.visibility</p:attrName>
                                        </p:attrNameLst>
                                      </p:cBhvr>
                                      <p:to>
                                        <p:strVal val="visible"/>
                                      </p:to>
                                    </p:set>
                                    <p:animEffect transition="in" filter="randombar(horizontal)">
                                      <p:cBhvr>
                                        <p:cTn id="14" dur="500"/>
                                        <p:tgtEl>
                                          <p:spTgt spid="22"/>
                                        </p:tgtEl>
                                      </p:cBhvr>
                                    </p:animEffect>
                                  </p:childTnLst>
                                </p:cTn>
                              </p:par>
                              <p:par>
                                <p:cTn id="15" presetID="14" presetClass="entr" presetSubtype="10" fill="hold" grpId="0" nodeType="with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randombar(horizontal)">
                                      <p:cBhvr>
                                        <p:cTn id="17" dur="500"/>
                                        <p:tgtEl>
                                          <p:spTgt spid="23"/>
                                        </p:tgtEl>
                                      </p:cBhvr>
                                    </p:animEffect>
                                  </p:childTnLst>
                                </p:cTn>
                              </p:par>
                              <p:par>
                                <p:cTn id="18" presetID="14" presetClass="entr" presetSubtype="10" fill="hold" grpId="0" nodeType="withEffect">
                                  <p:stCondLst>
                                    <p:cond delay="0"/>
                                  </p:stCondLst>
                                  <p:childTnLst>
                                    <p:set>
                                      <p:cBhvr>
                                        <p:cTn id="19" dur="1" fill="hold">
                                          <p:stCondLst>
                                            <p:cond delay="0"/>
                                          </p:stCondLst>
                                        </p:cTn>
                                        <p:tgtEl>
                                          <p:spTgt spid="26"/>
                                        </p:tgtEl>
                                        <p:attrNameLst>
                                          <p:attrName>style.visibility</p:attrName>
                                        </p:attrNameLst>
                                      </p:cBhvr>
                                      <p:to>
                                        <p:strVal val="visible"/>
                                      </p:to>
                                    </p:set>
                                    <p:animEffect transition="in" filter="randombar(horizontal)">
                                      <p:cBhvr>
                                        <p:cTn id="20" dur="500"/>
                                        <p:tgtEl>
                                          <p:spTgt spid="26"/>
                                        </p:tgtEl>
                                      </p:cBhvr>
                                    </p:animEffect>
                                  </p:childTnLst>
                                </p:cTn>
                              </p:par>
                              <p:par>
                                <p:cTn id="21" presetID="14" presetClass="entr" presetSubtype="10" fill="hold" grpId="0" nodeType="withEffect">
                                  <p:stCondLst>
                                    <p:cond delay="0"/>
                                  </p:stCondLst>
                                  <p:childTnLst>
                                    <p:set>
                                      <p:cBhvr>
                                        <p:cTn id="22" dur="1" fill="hold">
                                          <p:stCondLst>
                                            <p:cond delay="0"/>
                                          </p:stCondLst>
                                        </p:cTn>
                                        <p:tgtEl>
                                          <p:spTgt spid="27"/>
                                        </p:tgtEl>
                                        <p:attrNameLst>
                                          <p:attrName>style.visibility</p:attrName>
                                        </p:attrNameLst>
                                      </p:cBhvr>
                                      <p:to>
                                        <p:strVal val="visible"/>
                                      </p:to>
                                    </p:set>
                                    <p:animEffect transition="in" filter="randombar(horizontal)">
                                      <p:cBhvr>
                                        <p:cTn id="23" dur="500"/>
                                        <p:tgtEl>
                                          <p:spTgt spid="27"/>
                                        </p:tgtEl>
                                      </p:cBhvr>
                                    </p:animEffect>
                                  </p:childTnLst>
                                </p:cTn>
                              </p:par>
                              <p:par>
                                <p:cTn id="24" presetID="14" presetClass="entr" presetSubtype="10" fill="hold" grpId="0" nodeType="withEffect">
                                  <p:stCondLst>
                                    <p:cond delay="0"/>
                                  </p:stCondLst>
                                  <p:childTnLst>
                                    <p:set>
                                      <p:cBhvr>
                                        <p:cTn id="25" dur="1" fill="hold">
                                          <p:stCondLst>
                                            <p:cond delay="0"/>
                                          </p:stCondLst>
                                        </p:cTn>
                                        <p:tgtEl>
                                          <p:spTgt spid="28"/>
                                        </p:tgtEl>
                                        <p:attrNameLst>
                                          <p:attrName>style.visibility</p:attrName>
                                        </p:attrNameLst>
                                      </p:cBhvr>
                                      <p:to>
                                        <p:strVal val="visible"/>
                                      </p:to>
                                    </p:set>
                                    <p:animEffect transition="in" filter="randombar(horizontal)">
                                      <p:cBhvr>
                                        <p:cTn id="26" dur="500"/>
                                        <p:tgtEl>
                                          <p:spTgt spid="28"/>
                                        </p:tgtEl>
                                      </p:cBhvr>
                                    </p:animEffect>
                                  </p:childTnLst>
                                </p:cTn>
                              </p:par>
                              <p:par>
                                <p:cTn id="27" presetID="14" presetClass="entr" presetSubtype="10" fill="hold" grpId="0" nodeType="withEffect">
                                  <p:stCondLst>
                                    <p:cond delay="0"/>
                                  </p:stCondLst>
                                  <p:childTnLst>
                                    <p:set>
                                      <p:cBhvr>
                                        <p:cTn id="28" dur="1" fill="hold">
                                          <p:stCondLst>
                                            <p:cond delay="0"/>
                                          </p:stCondLst>
                                        </p:cTn>
                                        <p:tgtEl>
                                          <p:spTgt spid="29"/>
                                        </p:tgtEl>
                                        <p:attrNameLst>
                                          <p:attrName>style.visibility</p:attrName>
                                        </p:attrNameLst>
                                      </p:cBhvr>
                                      <p:to>
                                        <p:strVal val="visible"/>
                                      </p:to>
                                    </p:set>
                                    <p:animEffect transition="in" filter="randombar(horizontal)">
                                      <p:cBhvr>
                                        <p:cTn id="29" dur="500"/>
                                        <p:tgtEl>
                                          <p:spTgt spid="29"/>
                                        </p:tgtEl>
                                      </p:cBhvr>
                                    </p:animEffect>
                                  </p:childTnLst>
                                </p:cTn>
                              </p:par>
                              <p:par>
                                <p:cTn id="30" presetID="14" presetClass="entr" presetSubtype="10" fill="hold" grpId="0" nodeType="withEffect">
                                  <p:stCondLst>
                                    <p:cond delay="0"/>
                                  </p:stCondLst>
                                  <p:childTnLst>
                                    <p:set>
                                      <p:cBhvr>
                                        <p:cTn id="31" dur="1" fill="hold">
                                          <p:stCondLst>
                                            <p:cond delay="0"/>
                                          </p:stCondLst>
                                        </p:cTn>
                                        <p:tgtEl>
                                          <p:spTgt spid="31"/>
                                        </p:tgtEl>
                                        <p:attrNameLst>
                                          <p:attrName>style.visibility</p:attrName>
                                        </p:attrNameLst>
                                      </p:cBhvr>
                                      <p:to>
                                        <p:strVal val="visible"/>
                                      </p:to>
                                    </p:set>
                                    <p:animEffect transition="in" filter="randombar(horizontal)">
                                      <p:cBhvr>
                                        <p:cTn id="32" dur="500"/>
                                        <p:tgtEl>
                                          <p:spTgt spid="31"/>
                                        </p:tgtEl>
                                      </p:cBhvr>
                                    </p:animEffect>
                                  </p:childTnLst>
                                </p:cTn>
                              </p:par>
                              <p:par>
                                <p:cTn id="33" presetID="14" presetClass="entr" presetSubtype="10" fill="hold" grpId="0" nodeType="withEffect">
                                  <p:stCondLst>
                                    <p:cond delay="0"/>
                                  </p:stCondLst>
                                  <p:childTnLst>
                                    <p:set>
                                      <p:cBhvr>
                                        <p:cTn id="34" dur="1" fill="hold">
                                          <p:stCondLst>
                                            <p:cond delay="0"/>
                                          </p:stCondLst>
                                        </p:cTn>
                                        <p:tgtEl>
                                          <p:spTgt spid="25"/>
                                        </p:tgtEl>
                                        <p:attrNameLst>
                                          <p:attrName>style.visibility</p:attrName>
                                        </p:attrNameLst>
                                      </p:cBhvr>
                                      <p:to>
                                        <p:strVal val="visible"/>
                                      </p:to>
                                    </p:set>
                                    <p:animEffect transition="in" filter="randombar(horizontal)">
                                      <p:cBhvr>
                                        <p:cTn id="35" dur="500"/>
                                        <p:tgtEl>
                                          <p:spTgt spid="25"/>
                                        </p:tgtEl>
                                      </p:cBhvr>
                                    </p:animEffect>
                                  </p:childTnLst>
                                </p:cTn>
                              </p:par>
                              <p:par>
                                <p:cTn id="36" presetID="14" presetClass="entr" presetSubtype="10" fill="hold" grpId="0" nodeType="withEffect">
                                  <p:stCondLst>
                                    <p:cond delay="0"/>
                                  </p:stCondLst>
                                  <p:childTnLst>
                                    <p:set>
                                      <p:cBhvr>
                                        <p:cTn id="37" dur="1" fill="hold">
                                          <p:stCondLst>
                                            <p:cond delay="0"/>
                                          </p:stCondLst>
                                        </p:cTn>
                                        <p:tgtEl>
                                          <p:spTgt spid="24"/>
                                        </p:tgtEl>
                                        <p:attrNameLst>
                                          <p:attrName>style.visibility</p:attrName>
                                        </p:attrNameLst>
                                      </p:cBhvr>
                                      <p:to>
                                        <p:strVal val="visible"/>
                                      </p:to>
                                    </p:set>
                                    <p:animEffect transition="in" filter="randombar(horizontal)">
                                      <p:cBhvr>
                                        <p:cTn id="38" dur="500"/>
                                        <p:tgtEl>
                                          <p:spTgt spid="24"/>
                                        </p:tgtEl>
                                      </p:cBhvr>
                                    </p:animEffect>
                                  </p:childTnLst>
                                </p:cTn>
                              </p:par>
                              <p:par>
                                <p:cTn id="39" presetID="14" presetClass="entr" presetSubtype="10" fill="hold" grpId="0" nodeType="withEffect">
                                  <p:stCondLst>
                                    <p:cond delay="0"/>
                                  </p:stCondLst>
                                  <p:childTnLst>
                                    <p:set>
                                      <p:cBhvr>
                                        <p:cTn id="40" dur="1" fill="hold">
                                          <p:stCondLst>
                                            <p:cond delay="0"/>
                                          </p:stCondLst>
                                        </p:cTn>
                                        <p:tgtEl>
                                          <p:spTgt spid="30"/>
                                        </p:tgtEl>
                                        <p:attrNameLst>
                                          <p:attrName>style.visibility</p:attrName>
                                        </p:attrNameLst>
                                      </p:cBhvr>
                                      <p:to>
                                        <p:strVal val="visible"/>
                                      </p:to>
                                    </p:set>
                                    <p:animEffect transition="in" filter="randombar(horizontal)">
                                      <p:cBhvr>
                                        <p:cTn id="41" dur="500"/>
                                        <p:tgtEl>
                                          <p:spTgt spid="30"/>
                                        </p:tgtEl>
                                      </p:cBhvr>
                                    </p:animEffect>
                                  </p:childTnLst>
                                </p:cTn>
                              </p:par>
                            </p:childTnLst>
                          </p:cTn>
                        </p:par>
                      </p:childTnLst>
                    </p:cTn>
                  </p:par>
                  <p:par>
                    <p:cTn id="42" fill="hold">
                      <p:stCondLst>
                        <p:cond delay="indefinite"/>
                      </p:stCondLst>
                      <p:childTnLst>
                        <p:par>
                          <p:cTn id="43" fill="hold">
                            <p:stCondLst>
                              <p:cond delay="0"/>
                            </p:stCondLst>
                            <p:childTnLst>
                              <p:par>
                                <p:cTn id="44" presetID="14" presetClass="entr" presetSubtype="10" fill="hold" nodeType="clickEffect">
                                  <p:stCondLst>
                                    <p:cond delay="0"/>
                                  </p:stCondLst>
                                  <p:childTnLst>
                                    <p:set>
                                      <p:cBhvr>
                                        <p:cTn id="45" dur="1" fill="hold">
                                          <p:stCondLst>
                                            <p:cond delay="0"/>
                                          </p:stCondLst>
                                        </p:cTn>
                                        <p:tgtEl>
                                          <p:spTgt spid="32"/>
                                        </p:tgtEl>
                                        <p:attrNameLst>
                                          <p:attrName>style.visibility</p:attrName>
                                        </p:attrNameLst>
                                      </p:cBhvr>
                                      <p:to>
                                        <p:strVal val="visible"/>
                                      </p:to>
                                    </p:set>
                                    <p:animEffect transition="in" filter="randombar(horizontal)">
                                      <p:cBhvr>
                                        <p:cTn id="46" dur="500"/>
                                        <p:tgtEl>
                                          <p:spTgt spid="32"/>
                                        </p:tgtEl>
                                      </p:cBhvr>
                                    </p:animEffect>
                                  </p:childTnLst>
                                </p:cTn>
                              </p:par>
                            </p:childTnLst>
                          </p:cTn>
                        </p:par>
                      </p:childTnLst>
                    </p:cTn>
                  </p:par>
                  <p:par>
                    <p:cTn id="47" fill="hold">
                      <p:stCondLst>
                        <p:cond delay="indefinite"/>
                      </p:stCondLst>
                      <p:childTnLst>
                        <p:par>
                          <p:cTn id="48" fill="hold">
                            <p:stCondLst>
                              <p:cond delay="0"/>
                            </p:stCondLst>
                            <p:childTnLst>
                              <p:par>
                                <p:cTn id="49" presetID="14" presetClass="entr" presetSubtype="10" fill="hold" nodeType="clickEffect">
                                  <p:stCondLst>
                                    <p:cond delay="0"/>
                                  </p:stCondLst>
                                  <p:childTnLst>
                                    <p:set>
                                      <p:cBhvr>
                                        <p:cTn id="50" dur="1" fill="hold">
                                          <p:stCondLst>
                                            <p:cond delay="0"/>
                                          </p:stCondLst>
                                        </p:cTn>
                                        <p:tgtEl>
                                          <p:spTgt spid="36"/>
                                        </p:tgtEl>
                                        <p:attrNameLst>
                                          <p:attrName>style.visibility</p:attrName>
                                        </p:attrNameLst>
                                      </p:cBhvr>
                                      <p:to>
                                        <p:strVal val="visible"/>
                                      </p:to>
                                    </p:set>
                                    <p:animEffect transition="in" filter="randombar(horizontal)">
                                      <p:cBhvr>
                                        <p:cTn id="51" dur="500"/>
                                        <p:tgtEl>
                                          <p:spTgt spid="36"/>
                                        </p:tgtEl>
                                      </p:cBhvr>
                                    </p:animEffect>
                                  </p:childTnLst>
                                </p:cTn>
                              </p:par>
                            </p:childTnLst>
                          </p:cTn>
                        </p:par>
                      </p:childTnLst>
                    </p:cTn>
                  </p:par>
                  <p:par>
                    <p:cTn id="52" fill="hold">
                      <p:stCondLst>
                        <p:cond delay="indefinite"/>
                      </p:stCondLst>
                      <p:childTnLst>
                        <p:par>
                          <p:cTn id="53" fill="hold">
                            <p:stCondLst>
                              <p:cond delay="0"/>
                            </p:stCondLst>
                            <p:childTnLst>
                              <p:par>
                                <p:cTn id="54" presetID="14" presetClass="entr" presetSubtype="10" fill="hold" nodeType="clickEffect">
                                  <p:stCondLst>
                                    <p:cond delay="0"/>
                                  </p:stCondLst>
                                  <p:childTnLst>
                                    <p:set>
                                      <p:cBhvr>
                                        <p:cTn id="55" dur="1" fill="hold">
                                          <p:stCondLst>
                                            <p:cond delay="0"/>
                                          </p:stCondLst>
                                        </p:cTn>
                                        <p:tgtEl>
                                          <p:spTgt spid="51"/>
                                        </p:tgtEl>
                                        <p:attrNameLst>
                                          <p:attrName>style.visibility</p:attrName>
                                        </p:attrNameLst>
                                      </p:cBhvr>
                                      <p:to>
                                        <p:strVal val="visible"/>
                                      </p:to>
                                    </p:set>
                                    <p:animEffect transition="in" filter="randombar(horizontal)">
                                      <p:cBhvr>
                                        <p:cTn id="56" dur="500"/>
                                        <p:tgtEl>
                                          <p:spTgt spid="51"/>
                                        </p:tgtEl>
                                      </p:cBhvr>
                                    </p:animEffec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p:bldP spid="25" grpId="0"/>
      <p:bldP spid="26" grpId="0" animBg="1"/>
      <p:bldP spid="27" grpId="0"/>
      <p:bldP spid="28" grpId="0"/>
      <p:bldP spid="29" grpId="0" animBg="1"/>
      <p:bldP spid="30" grpId="0" animBg="1"/>
      <p:bldP spid="31" grpId="0"/>
      <p:bldP spid="5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rrow: Pentagon 3">
            <a:extLst>
              <a:ext uri="{FF2B5EF4-FFF2-40B4-BE49-F238E27FC236}">
                <a16:creationId xmlns:a16="http://schemas.microsoft.com/office/drawing/2014/main" id="{C819474A-97D5-4682-92DF-993B253EC8D1}"/>
              </a:ext>
            </a:extLst>
          </p:cNvPr>
          <p:cNvSpPr/>
          <p:nvPr/>
        </p:nvSpPr>
        <p:spPr>
          <a:xfrm>
            <a:off x="184727" y="187611"/>
            <a:ext cx="6151418" cy="584775"/>
          </a:xfrm>
          <a:prstGeom prst="homePlat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87AAA7C0-1627-46F2-9085-47EC5A9D9ED2}"/>
              </a:ext>
            </a:extLst>
          </p:cNvPr>
          <p:cNvSpPr txBox="1"/>
          <p:nvPr/>
        </p:nvSpPr>
        <p:spPr>
          <a:xfrm>
            <a:off x="526473" y="187611"/>
            <a:ext cx="5514908" cy="1077218"/>
          </a:xfrm>
          <a:prstGeom prst="rect">
            <a:avLst/>
          </a:prstGeom>
          <a:noFill/>
        </p:spPr>
        <p:txBody>
          <a:bodyPr wrap="none" rtlCol="0">
            <a:spAutoFit/>
          </a:bodyPr>
          <a:lstStyle/>
          <a:p>
            <a:r>
              <a:rPr lang="en-US" sz="3200" dirty="0"/>
              <a:t>Computational Analysis of ODEs</a:t>
            </a:r>
          </a:p>
          <a:p>
            <a:endParaRPr lang="en-US" sz="3200" dirty="0"/>
          </a:p>
        </p:txBody>
      </p:sp>
      <p:pic>
        <p:nvPicPr>
          <p:cNvPr id="7" name="Picture 6" descr="A screenshot of a cell phone&#10;&#10;Description generated with high confidence">
            <a:extLst>
              <a:ext uri="{FF2B5EF4-FFF2-40B4-BE49-F238E27FC236}">
                <a16:creationId xmlns:a16="http://schemas.microsoft.com/office/drawing/2014/main" id="{5EF98D33-ECBA-4387-B33C-8964BD86E7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44471" y="1338328"/>
            <a:ext cx="3288715" cy="2466536"/>
          </a:xfrm>
          <a:prstGeom prst="rect">
            <a:avLst/>
          </a:prstGeom>
        </p:spPr>
      </p:pic>
      <p:pic>
        <p:nvPicPr>
          <p:cNvPr id="9" name="Picture 8" descr="A screenshot of a cell phone&#10;&#10;Description generated with high confidence">
            <a:extLst>
              <a:ext uri="{FF2B5EF4-FFF2-40B4-BE49-F238E27FC236}">
                <a16:creationId xmlns:a16="http://schemas.microsoft.com/office/drawing/2014/main" id="{5FE3E203-ACFE-442C-8E89-D3DB68C267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07338" y="1338327"/>
            <a:ext cx="3288715" cy="2466536"/>
          </a:xfrm>
          <a:prstGeom prst="rect">
            <a:avLst/>
          </a:prstGeom>
        </p:spPr>
      </p:pic>
      <p:pic>
        <p:nvPicPr>
          <p:cNvPr id="11" name="Picture 10" descr="A close up of text on a white background&#10;&#10;Description generated with high confidence">
            <a:extLst>
              <a:ext uri="{FF2B5EF4-FFF2-40B4-BE49-F238E27FC236}">
                <a16:creationId xmlns:a16="http://schemas.microsoft.com/office/drawing/2014/main" id="{1495D0D0-01EE-4C66-ABF4-0A22BFE7637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44471" y="3892889"/>
            <a:ext cx="3288716" cy="2466537"/>
          </a:xfrm>
          <a:prstGeom prst="rect">
            <a:avLst/>
          </a:prstGeom>
        </p:spPr>
      </p:pic>
      <p:pic>
        <p:nvPicPr>
          <p:cNvPr id="15" name="Picture 14" descr="A close up of a device&#10;&#10;Description generated with high confidence">
            <a:extLst>
              <a:ext uri="{FF2B5EF4-FFF2-40B4-BE49-F238E27FC236}">
                <a16:creationId xmlns:a16="http://schemas.microsoft.com/office/drawing/2014/main" id="{18C08DC3-E4B7-43D2-94E8-3A8CCF85504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33765" y="3892889"/>
            <a:ext cx="3288715" cy="2466536"/>
          </a:xfrm>
          <a:prstGeom prst="rect">
            <a:avLst/>
          </a:prstGeom>
        </p:spPr>
      </p:pic>
      <p:cxnSp>
        <p:nvCxnSpPr>
          <p:cNvPr id="19" name="Straight Connector 18">
            <a:extLst>
              <a:ext uri="{FF2B5EF4-FFF2-40B4-BE49-F238E27FC236}">
                <a16:creationId xmlns:a16="http://schemas.microsoft.com/office/drawing/2014/main" id="{3F5CC1EA-5901-4619-80BA-F30E19368A7A}"/>
              </a:ext>
            </a:extLst>
          </p:cNvPr>
          <p:cNvCxnSpPr>
            <a:cxnSpLocks/>
          </p:cNvCxnSpPr>
          <p:nvPr/>
        </p:nvCxnSpPr>
        <p:spPr>
          <a:xfrm>
            <a:off x="2098313" y="2494936"/>
            <a:ext cx="1775114" cy="0"/>
          </a:xfrm>
          <a:prstGeom prst="line">
            <a:avLst/>
          </a:prstGeom>
          <a:ln w="82550">
            <a:solidFill>
              <a:srgbClr val="FF0000"/>
            </a:solidFill>
          </a:ln>
        </p:spPr>
        <p:style>
          <a:lnRef idx="1">
            <a:schemeClr val="accent1"/>
          </a:lnRef>
          <a:fillRef idx="0">
            <a:schemeClr val="accent1"/>
          </a:fillRef>
          <a:effectRef idx="0">
            <a:schemeClr val="accent1"/>
          </a:effectRef>
          <a:fontRef idx="minor">
            <a:schemeClr val="tx1"/>
          </a:fontRef>
        </p:style>
      </p:cxnSp>
      <p:sp>
        <p:nvSpPr>
          <p:cNvPr id="21" name="Arrow: Up 20">
            <a:extLst>
              <a:ext uri="{FF2B5EF4-FFF2-40B4-BE49-F238E27FC236}">
                <a16:creationId xmlns:a16="http://schemas.microsoft.com/office/drawing/2014/main" id="{908EAD69-40B6-47B7-914F-485F47B96640}"/>
              </a:ext>
            </a:extLst>
          </p:cNvPr>
          <p:cNvSpPr/>
          <p:nvPr/>
        </p:nvSpPr>
        <p:spPr>
          <a:xfrm rot="10800000">
            <a:off x="2748954" y="2774920"/>
            <a:ext cx="474624" cy="1029943"/>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A50447BF-5B67-4D20-A7D8-EC91A2A7181D}"/>
              </a:ext>
            </a:extLst>
          </p:cNvPr>
          <p:cNvSpPr txBox="1"/>
          <p:nvPr/>
        </p:nvSpPr>
        <p:spPr>
          <a:xfrm>
            <a:off x="2397716" y="1881201"/>
            <a:ext cx="1029449" cy="646331"/>
          </a:xfrm>
          <a:prstGeom prst="rect">
            <a:avLst/>
          </a:prstGeom>
          <a:noFill/>
        </p:spPr>
        <p:txBody>
          <a:bodyPr wrap="none" rtlCol="0">
            <a:spAutoFit/>
          </a:bodyPr>
          <a:lstStyle/>
          <a:p>
            <a:r>
              <a:rPr lang="en-US" sz="3600" b="1" dirty="0"/>
              <a:t>RNA</a:t>
            </a:r>
          </a:p>
        </p:txBody>
      </p:sp>
      <p:sp>
        <p:nvSpPr>
          <p:cNvPr id="24" name="TextBox 23">
            <a:extLst>
              <a:ext uri="{FF2B5EF4-FFF2-40B4-BE49-F238E27FC236}">
                <a16:creationId xmlns:a16="http://schemas.microsoft.com/office/drawing/2014/main" id="{810D6BFE-8199-45A9-BF76-593DE8734743}"/>
              </a:ext>
            </a:extLst>
          </p:cNvPr>
          <p:cNvSpPr txBox="1"/>
          <p:nvPr/>
        </p:nvSpPr>
        <p:spPr>
          <a:xfrm>
            <a:off x="2103811" y="3971176"/>
            <a:ext cx="1869230" cy="646331"/>
          </a:xfrm>
          <a:prstGeom prst="rect">
            <a:avLst/>
          </a:prstGeom>
          <a:noFill/>
        </p:spPr>
        <p:txBody>
          <a:bodyPr wrap="none" rtlCol="0">
            <a:spAutoFit/>
          </a:bodyPr>
          <a:lstStyle/>
          <a:p>
            <a:r>
              <a:rPr lang="en-US" sz="3600" b="1" dirty="0"/>
              <a:t>PROTEIN</a:t>
            </a:r>
          </a:p>
        </p:txBody>
      </p:sp>
      <p:pic>
        <p:nvPicPr>
          <p:cNvPr id="25" name="Picture 24">
            <a:extLst>
              <a:ext uri="{FF2B5EF4-FFF2-40B4-BE49-F238E27FC236}">
                <a16:creationId xmlns:a16="http://schemas.microsoft.com/office/drawing/2014/main" id="{68DB560E-DC82-4E38-AC6C-0FAA24E9F94C}"/>
              </a:ext>
            </a:extLst>
          </p:cNvPr>
          <p:cNvPicPr>
            <a:picLocks noChangeAspect="1"/>
          </p:cNvPicPr>
          <p:nvPr/>
        </p:nvPicPr>
        <p:blipFill rotWithShape="1">
          <a:blip r:embed="rId6">
            <a:extLst>
              <a:ext uri="{28A0092B-C50C-407E-A947-70E740481C1C}">
                <a14:useLocalDpi xmlns:a14="http://schemas.microsoft.com/office/drawing/2010/main" val="0"/>
              </a:ext>
            </a:extLst>
          </a:blip>
          <a:srcRect l="37177" t="11680" r="38576" b="7447"/>
          <a:stretch/>
        </p:blipFill>
        <p:spPr>
          <a:xfrm>
            <a:off x="2444654" y="4433196"/>
            <a:ext cx="778924" cy="1212448"/>
          </a:xfrm>
          <a:prstGeom prst="rect">
            <a:avLst/>
          </a:prstGeom>
        </p:spPr>
      </p:pic>
      <p:sp>
        <p:nvSpPr>
          <p:cNvPr id="26" name="TextBox 25">
            <a:extLst>
              <a:ext uri="{FF2B5EF4-FFF2-40B4-BE49-F238E27FC236}">
                <a16:creationId xmlns:a16="http://schemas.microsoft.com/office/drawing/2014/main" id="{458BB637-1E99-4958-B1F0-8495930D9C69}"/>
              </a:ext>
            </a:extLst>
          </p:cNvPr>
          <p:cNvSpPr txBox="1"/>
          <p:nvPr/>
        </p:nvSpPr>
        <p:spPr>
          <a:xfrm>
            <a:off x="2336257" y="5604269"/>
            <a:ext cx="986167" cy="369332"/>
          </a:xfrm>
          <a:prstGeom prst="rect">
            <a:avLst/>
          </a:prstGeom>
          <a:noFill/>
        </p:spPr>
        <p:txBody>
          <a:bodyPr wrap="none" rtlCol="0">
            <a:spAutoFit/>
          </a:bodyPr>
          <a:lstStyle/>
          <a:p>
            <a:r>
              <a:rPr lang="en-US" dirty="0"/>
              <a:t>gfpmut3</a:t>
            </a:r>
          </a:p>
        </p:txBody>
      </p:sp>
    </p:spTree>
    <p:extLst>
      <p:ext uri="{BB962C8B-B14F-4D97-AF65-F5344CB8AC3E}">
        <p14:creationId xmlns:p14="http://schemas.microsoft.com/office/powerpoint/2010/main" val="1942765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500"/>
                                        <p:tgtEl>
                                          <p:spTgt spid="2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1"/>
                                        </p:tgtEl>
                                        <p:attrNameLst>
                                          <p:attrName>style.visibility</p:attrName>
                                        </p:attrNameLst>
                                      </p:cBhvr>
                                      <p:to>
                                        <p:strVal val="visible"/>
                                      </p:to>
                                    </p:set>
                                    <p:anim calcmode="lin" valueType="num">
                                      <p:cBhvr additive="base">
                                        <p:cTn id="25" dur="500" fill="hold"/>
                                        <p:tgtEl>
                                          <p:spTgt spid="21"/>
                                        </p:tgtEl>
                                        <p:attrNameLst>
                                          <p:attrName>ppt_x</p:attrName>
                                        </p:attrNameLst>
                                      </p:cBhvr>
                                      <p:tavLst>
                                        <p:tav tm="0">
                                          <p:val>
                                            <p:strVal val="#ppt_x"/>
                                          </p:val>
                                        </p:tav>
                                        <p:tav tm="100000">
                                          <p:val>
                                            <p:strVal val="#ppt_x"/>
                                          </p:val>
                                        </p:tav>
                                      </p:tavLst>
                                    </p:anim>
                                    <p:anim calcmode="lin" valueType="num">
                                      <p:cBhvr additive="base">
                                        <p:cTn id="26"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4"/>
                                        </p:tgtEl>
                                        <p:attrNameLst>
                                          <p:attrName>style.visibility</p:attrName>
                                        </p:attrNameLst>
                                      </p:cBhvr>
                                      <p:to>
                                        <p:strVal val="visible"/>
                                      </p:to>
                                    </p:set>
                                    <p:animEffect transition="in" filter="fade">
                                      <p:cBhvr>
                                        <p:cTn id="31" dur="500"/>
                                        <p:tgtEl>
                                          <p:spTgt spid="24"/>
                                        </p:tgtEl>
                                      </p:cBhvr>
                                    </p:animEffect>
                                  </p:childTnLst>
                                </p:cTn>
                              </p:par>
                              <p:par>
                                <p:cTn id="32" presetID="10" presetClass="entr" presetSubtype="0" fill="hold" nodeType="withEffect">
                                  <p:stCondLst>
                                    <p:cond delay="0"/>
                                  </p:stCondLst>
                                  <p:childTnLst>
                                    <p:set>
                                      <p:cBhvr>
                                        <p:cTn id="33" dur="1" fill="hold">
                                          <p:stCondLst>
                                            <p:cond delay="0"/>
                                          </p:stCondLst>
                                        </p:cTn>
                                        <p:tgtEl>
                                          <p:spTgt spid="25"/>
                                        </p:tgtEl>
                                        <p:attrNameLst>
                                          <p:attrName>style.visibility</p:attrName>
                                        </p:attrNameLst>
                                      </p:cBhvr>
                                      <p:to>
                                        <p:strVal val="visible"/>
                                      </p:to>
                                    </p:set>
                                    <p:animEffect transition="in" filter="fade">
                                      <p:cBhvr>
                                        <p:cTn id="34" dur="500"/>
                                        <p:tgtEl>
                                          <p:spTgt spid="25"/>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6"/>
                                        </p:tgtEl>
                                        <p:attrNameLst>
                                          <p:attrName>style.visibility</p:attrName>
                                        </p:attrNameLst>
                                      </p:cBhvr>
                                      <p:to>
                                        <p:strVal val="visible"/>
                                      </p:to>
                                    </p:set>
                                    <p:animEffect transition="in" filter="fade">
                                      <p:cBhvr>
                                        <p:cTn id="37" dur="500"/>
                                        <p:tgtEl>
                                          <p:spTgt spid="26"/>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fade">
                                      <p:cBhvr>
                                        <p:cTn id="42" dur="500"/>
                                        <p:tgtEl>
                                          <p:spTgt spid="11"/>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fade">
                                      <p:cBhvr>
                                        <p:cTn id="4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3" grpId="0"/>
      <p:bldP spid="24" grpId="0"/>
      <p:bldP spid="2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lose up of a flower&#10;&#10;Description generated with very high confidence">
            <a:extLst>
              <a:ext uri="{FF2B5EF4-FFF2-40B4-BE49-F238E27FC236}">
                <a16:creationId xmlns:a16="http://schemas.microsoft.com/office/drawing/2014/main" id="{DAE5F464-32EA-4EF7-AA93-E324E93736FC}"/>
              </a:ext>
            </a:extLst>
          </p:cNvPr>
          <p:cNvPicPr>
            <a:picLocks noChangeAspect="1"/>
          </p:cNvPicPr>
          <p:nvPr/>
        </p:nvPicPr>
        <p:blipFill rotWithShape="1">
          <a:blip r:embed="rId2">
            <a:extLst>
              <a:ext uri="{28A0092B-C50C-407E-A947-70E740481C1C}">
                <a14:useLocalDpi xmlns:a14="http://schemas.microsoft.com/office/drawing/2010/main" val="0"/>
              </a:ext>
            </a:extLst>
          </a:blip>
          <a:srcRect l="37575" t="1389" r="32407" b="18784"/>
          <a:stretch/>
        </p:blipFill>
        <p:spPr>
          <a:xfrm>
            <a:off x="1230771" y="826182"/>
            <a:ext cx="1893947" cy="2350398"/>
          </a:xfrm>
          <a:prstGeom prst="rect">
            <a:avLst/>
          </a:prstGeom>
        </p:spPr>
      </p:pic>
      <p:sp>
        <p:nvSpPr>
          <p:cNvPr id="5" name="TextBox 4">
            <a:extLst>
              <a:ext uri="{FF2B5EF4-FFF2-40B4-BE49-F238E27FC236}">
                <a16:creationId xmlns:a16="http://schemas.microsoft.com/office/drawing/2014/main" id="{8F2238B5-69F2-43A5-BCCC-44F9F4C3804F}"/>
              </a:ext>
            </a:extLst>
          </p:cNvPr>
          <p:cNvSpPr txBox="1"/>
          <p:nvPr/>
        </p:nvSpPr>
        <p:spPr>
          <a:xfrm>
            <a:off x="824557" y="1269366"/>
            <a:ext cx="503664" cy="369332"/>
          </a:xfrm>
          <a:prstGeom prst="rect">
            <a:avLst/>
          </a:prstGeom>
          <a:noFill/>
        </p:spPr>
        <p:txBody>
          <a:bodyPr wrap="none" rtlCol="0">
            <a:spAutoFit/>
          </a:bodyPr>
          <a:lstStyle/>
          <a:p>
            <a:r>
              <a:rPr lang="en-US" dirty="0" err="1"/>
              <a:t>lacI</a:t>
            </a:r>
            <a:endParaRPr lang="en-US" dirty="0"/>
          </a:p>
        </p:txBody>
      </p:sp>
      <p:pic>
        <p:nvPicPr>
          <p:cNvPr id="10" name="Picture 9">
            <a:extLst>
              <a:ext uri="{FF2B5EF4-FFF2-40B4-BE49-F238E27FC236}">
                <a16:creationId xmlns:a16="http://schemas.microsoft.com/office/drawing/2014/main" id="{796BB1B7-6612-4230-8F76-4CEE3566CB94}"/>
              </a:ext>
            </a:extLst>
          </p:cNvPr>
          <p:cNvPicPr>
            <a:picLocks noChangeAspect="1"/>
          </p:cNvPicPr>
          <p:nvPr/>
        </p:nvPicPr>
        <p:blipFill rotWithShape="1">
          <a:blip r:embed="rId3">
            <a:extLst>
              <a:ext uri="{28A0092B-C50C-407E-A947-70E740481C1C}">
                <a14:useLocalDpi xmlns:a14="http://schemas.microsoft.com/office/drawing/2010/main" val="0"/>
              </a:ext>
            </a:extLst>
          </a:blip>
          <a:srcRect l="29631" t="-4228" r="26387" b="-1"/>
          <a:stretch/>
        </p:blipFill>
        <p:spPr>
          <a:xfrm>
            <a:off x="824557" y="2987850"/>
            <a:ext cx="1896680" cy="2097584"/>
          </a:xfrm>
          <a:prstGeom prst="rect">
            <a:avLst/>
          </a:prstGeom>
        </p:spPr>
      </p:pic>
      <p:sp>
        <p:nvSpPr>
          <p:cNvPr id="11" name="TextBox 10">
            <a:extLst>
              <a:ext uri="{FF2B5EF4-FFF2-40B4-BE49-F238E27FC236}">
                <a16:creationId xmlns:a16="http://schemas.microsoft.com/office/drawing/2014/main" id="{FE1853A4-7722-4C6A-B33C-26D10E8A2520}"/>
              </a:ext>
            </a:extLst>
          </p:cNvPr>
          <p:cNvSpPr txBox="1"/>
          <p:nvPr/>
        </p:nvSpPr>
        <p:spPr>
          <a:xfrm>
            <a:off x="824557" y="3168738"/>
            <a:ext cx="592535" cy="369332"/>
          </a:xfrm>
          <a:prstGeom prst="rect">
            <a:avLst/>
          </a:prstGeom>
          <a:noFill/>
        </p:spPr>
        <p:txBody>
          <a:bodyPr wrap="none" rtlCol="0">
            <a:spAutoFit/>
          </a:bodyPr>
          <a:lstStyle/>
          <a:p>
            <a:r>
              <a:rPr lang="en-US" dirty="0" err="1"/>
              <a:t>TetR</a:t>
            </a:r>
            <a:endParaRPr lang="en-US" dirty="0"/>
          </a:p>
        </p:txBody>
      </p:sp>
      <p:sp>
        <p:nvSpPr>
          <p:cNvPr id="12" name="Oval 11">
            <a:extLst>
              <a:ext uri="{FF2B5EF4-FFF2-40B4-BE49-F238E27FC236}">
                <a16:creationId xmlns:a16="http://schemas.microsoft.com/office/drawing/2014/main" id="{EE96B024-D879-40CF-AC9E-67783088ECF5}"/>
              </a:ext>
            </a:extLst>
          </p:cNvPr>
          <p:cNvSpPr/>
          <p:nvPr/>
        </p:nvSpPr>
        <p:spPr>
          <a:xfrm>
            <a:off x="1208016" y="5252583"/>
            <a:ext cx="1621376" cy="1003446"/>
          </a:xfrm>
          <a:prstGeom prst="ellipse">
            <a:avLst/>
          </a:prstGeom>
          <a:solidFill>
            <a:schemeClr val="bg1">
              <a:lumMod val="7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01EDAF65-F407-4136-8A2E-92CA50A2AAC4}"/>
              </a:ext>
            </a:extLst>
          </p:cNvPr>
          <p:cNvSpPr txBox="1"/>
          <p:nvPr/>
        </p:nvSpPr>
        <p:spPr>
          <a:xfrm>
            <a:off x="824558" y="5026355"/>
            <a:ext cx="592534" cy="369332"/>
          </a:xfrm>
          <a:prstGeom prst="rect">
            <a:avLst/>
          </a:prstGeom>
          <a:noFill/>
        </p:spPr>
        <p:txBody>
          <a:bodyPr wrap="square" rtlCol="0">
            <a:spAutoFit/>
          </a:bodyPr>
          <a:lstStyle/>
          <a:p>
            <a:r>
              <a:rPr lang="en-US" dirty="0" err="1"/>
              <a:t>cIts</a:t>
            </a:r>
            <a:endParaRPr lang="en-US" dirty="0"/>
          </a:p>
        </p:txBody>
      </p:sp>
      <p:sp>
        <p:nvSpPr>
          <p:cNvPr id="17" name="Left Brace 16">
            <a:extLst>
              <a:ext uri="{FF2B5EF4-FFF2-40B4-BE49-F238E27FC236}">
                <a16:creationId xmlns:a16="http://schemas.microsoft.com/office/drawing/2014/main" id="{D1EED09A-DD99-4787-856D-1D34E6A5A6EE}"/>
              </a:ext>
            </a:extLst>
          </p:cNvPr>
          <p:cNvSpPr/>
          <p:nvPr/>
        </p:nvSpPr>
        <p:spPr>
          <a:xfrm rot="5400000">
            <a:off x="8780870" y="-1538121"/>
            <a:ext cx="322161" cy="4850982"/>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TextBox 17">
            <a:extLst>
              <a:ext uri="{FF2B5EF4-FFF2-40B4-BE49-F238E27FC236}">
                <a16:creationId xmlns:a16="http://schemas.microsoft.com/office/drawing/2014/main" id="{6077FDFB-BEF8-4502-B837-167036DE4540}"/>
              </a:ext>
            </a:extLst>
          </p:cNvPr>
          <p:cNvSpPr txBox="1"/>
          <p:nvPr/>
        </p:nvSpPr>
        <p:spPr>
          <a:xfrm>
            <a:off x="8209493" y="246332"/>
            <a:ext cx="2825564" cy="461665"/>
          </a:xfrm>
          <a:prstGeom prst="rect">
            <a:avLst/>
          </a:prstGeom>
          <a:noFill/>
        </p:spPr>
        <p:txBody>
          <a:bodyPr wrap="square" rtlCol="0">
            <a:spAutoFit/>
          </a:bodyPr>
          <a:lstStyle/>
          <a:p>
            <a:r>
              <a:rPr lang="en-US" sz="2400" dirty="0"/>
              <a:t>If Induced:</a:t>
            </a:r>
          </a:p>
        </p:txBody>
      </p:sp>
      <p:pic>
        <p:nvPicPr>
          <p:cNvPr id="19" name="Picture 18">
            <a:extLst>
              <a:ext uri="{FF2B5EF4-FFF2-40B4-BE49-F238E27FC236}">
                <a16:creationId xmlns:a16="http://schemas.microsoft.com/office/drawing/2014/main" id="{19AA6E73-599C-4B26-A53B-DFDF7EAE7CE5}"/>
              </a:ext>
            </a:extLst>
          </p:cNvPr>
          <p:cNvPicPr>
            <a:picLocks noChangeAspect="1"/>
          </p:cNvPicPr>
          <p:nvPr/>
        </p:nvPicPr>
        <p:blipFill rotWithShape="1">
          <a:blip r:embed="rId4"/>
          <a:srcRect t="1884" r="24693"/>
          <a:stretch/>
        </p:blipFill>
        <p:spPr>
          <a:xfrm>
            <a:off x="6565620" y="1297528"/>
            <a:ext cx="2606142" cy="1549397"/>
          </a:xfrm>
          <a:prstGeom prst="rect">
            <a:avLst/>
          </a:prstGeom>
        </p:spPr>
      </p:pic>
      <p:sp>
        <p:nvSpPr>
          <p:cNvPr id="25" name="Left Brace 24">
            <a:extLst>
              <a:ext uri="{FF2B5EF4-FFF2-40B4-BE49-F238E27FC236}">
                <a16:creationId xmlns:a16="http://schemas.microsoft.com/office/drawing/2014/main" id="{F3733DCD-D67D-4525-A954-A8BE80961092}"/>
              </a:ext>
            </a:extLst>
          </p:cNvPr>
          <p:cNvSpPr/>
          <p:nvPr/>
        </p:nvSpPr>
        <p:spPr>
          <a:xfrm rot="5400000">
            <a:off x="4865665" y="-348679"/>
            <a:ext cx="322161" cy="2482655"/>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6" name="TextBox 25">
            <a:extLst>
              <a:ext uri="{FF2B5EF4-FFF2-40B4-BE49-F238E27FC236}">
                <a16:creationId xmlns:a16="http://schemas.microsoft.com/office/drawing/2014/main" id="{A6838071-77FD-465E-B838-9578ED6E5E6B}"/>
              </a:ext>
            </a:extLst>
          </p:cNvPr>
          <p:cNvSpPr txBox="1"/>
          <p:nvPr/>
        </p:nvSpPr>
        <p:spPr>
          <a:xfrm>
            <a:off x="4577926" y="262596"/>
            <a:ext cx="1245634" cy="461665"/>
          </a:xfrm>
          <a:prstGeom prst="rect">
            <a:avLst/>
          </a:prstGeom>
          <a:noFill/>
        </p:spPr>
        <p:txBody>
          <a:bodyPr wrap="square" rtlCol="0">
            <a:spAutoFit/>
          </a:bodyPr>
          <a:lstStyle/>
          <a:p>
            <a:r>
              <a:rPr lang="en-US" sz="2400" dirty="0"/>
              <a:t>Inducer:</a:t>
            </a:r>
          </a:p>
        </p:txBody>
      </p:sp>
      <p:sp>
        <p:nvSpPr>
          <p:cNvPr id="27" name="Left Brace 26">
            <a:extLst>
              <a:ext uri="{FF2B5EF4-FFF2-40B4-BE49-F238E27FC236}">
                <a16:creationId xmlns:a16="http://schemas.microsoft.com/office/drawing/2014/main" id="{5B0E1BA4-432A-4E9A-899A-3A708E604D6E}"/>
              </a:ext>
            </a:extLst>
          </p:cNvPr>
          <p:cNvSpPr/>
          <p:nvPr/>
        </p:nvSpPr>
        <p:spPr>
          <a:xfrm rot="5400000">
            <a:off x="1874458" y="-354634"/>
            <a:ext cx="322161" cy="2482655"/>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8" name="TextBox 27">
            <a:extLst>
              <a:ext uri="{FF2B5EF4-FFF2-40B4-BE49-F238E27FC236}">
                <a16:creationId xmlns:a16="http://schemas.microsoft.com/office/drawing/2014/main" id="{3CCF7DD4-AED7-49D7-BF7B-10035CA5D114}"/>
              </a:ext>
            </a:extLst>
          </p:cNvPr>
          <p:cNvSpPr txBox="1"/>
          <p:nvPr/>
        </p:nvSpPr>
        <p:spPr>
          <a:xfrm>
            <a:off x="1328221" y="263948"/>
            <a:ext cx="1529707" cy="461665"/>
          </a:xfrm>
          <a:prstGeom prst="rect">
            <a:avLst/>
          </a:prstGeom>
          <a:noFill/>
        </p:spPr>
        <p:txBody>
          <a:bodyPr wrap="square" rtlCol="0">
            <a:spAutoFit/>
          </a:bodyPr>
          <a:lstStyle/>
          <a:p>
            <a:r>
              <a:rPr lang="en-US" sz="2400" dirty="0"/>
              <a:t>Repressor:</a:t>
            </a:r>
          </a:p>
        </p:txBody>
      </p:sp>
      <p:pic>
        <p:nvPicPr>
          <p:cNvPr id="31" name="Picture 30">
            <a:extLst>
              <a:ext uri="{FF2B5EF4-FFF2-40B4-BE49-F238E27FC236}">
                <a16:creationId xmlns:a16="http://schemas.microsoft.com/office/drawing/2014/main" id="{2B30F503-D7EC-472D-848E-BDB0C70A697C}"/>
              </a:ext>
            </a:extLst>
          </p:cNvPr>
          <p:cNvPicPr>
            <a:picLocks noChangeAspect="1"/>
          </p:cNvPicPr>
          <p:nvPr/>
        </p:nvPicPr>
        <p:blipFill rotWithShape="1">
          <a:blip r:embed="rId5"/>
          <a:srcRect r="23812"/>
          <a:stretch/>
        </p:blipFill>
        <p:spPr>
          <a:xfrm>
            <a:off x="6654523" y="4947761"/>
            <a:ext cx="2746169" cy="1663907"/>
          </a:xfrm>
          <a:prstGeom prst="rect">
            <a:avLst/>
          </a:prstGeom>
        </p:spPr>
      </p:pic>
      <p:pic>
        <p:nvPicPr>
          <p:cNvPr id="32" name="Picture 31">
            <a:extLst>
              <a:ext uri="{FF2B5EF4-FFF2-40B4-BE49-F238E27FC236}">
                <a16:creationId xmlns:a16="http://schemas.microsoft.com/office/drawing/2014/main" id="{0AB317CF-0DC7-4095-96EB-D3307219FC14}"/>
              </a:ext>
            </a:extLst>
          </p:cNvPr>
          <p:cNvPicPr>
            <a:picLocks noChangeAspect="1"/>
          </p:cNvPicPr>
          <p:nvPr/>
        </p:nvPicPr>
        <p:blipFill rotWithShape="1">
          <a:blip r:embed="rId6"/>
          <a:srcRect r="21679"/>
          <a:stretch/>
        </p:blipFill>
        <p:spPr>
          <a:xfrm>
            <a:off x="6599204" y="3082814"/>
            <a:ext cx="2856806" cy="1683806"/>
          </a:xfrm>
          <a:prstGeom prst="rect">
            <a:avLst/>
          </a:prstGeom>
        </p:spPr>
      </p:pic>
      <p:grpSp>
        <p:nvGrpSpPr>
          <p:cNvPr id="3" name="Group 2">
            <a:extLst>
              <a:ext uri="{FF2B5EF4-FFF2-40B4-BE49-F238E27FC236}">
                <a16:creationId xmlns:a16="http://schemas.microsoft.com/office/drawing/2014/main" id="{C8CFE8E4-FCE5-4842-9EA1-6EEEB9CE40AC}"/>
              </a:ext>
            </a:extLst>
          </p:cNvPr>
          <p:cNvGrpSpPr/>
          <p:nvPr/>
        </p:nvGrpSpPr>
        <p:grpSpPr>
          <a:xfrm>
            <a:off x="3909011" y="1541953"/>
            <a:ext cx="2213686" cy="3853734"/>
            <a:chOff x="3909011" y="1541953"/>
            <a:chExt cx="2213686" cy="3853734"/>
          </a:xfrm>
        </p:grpSpPr>
        <p:sp>
          <p:nvSpPr>
            <p:cNvPr id="14" name="TextBox 13">
              <a:extLst>
                <a:ext uri="{FF2B5EF4-FFF2-40B4-BE49-F238E27FC236}">
                  <a16:creationId xmlns:a16="http://schemas.microsoft.com/office/drawing/2014/main" id="{8CEE6319-EA35-4D67-A29C-F01249017F2E}"/>
                </a:ext>
              </a:extLst>
            </p:cNvPr>
            <p:cNvSpPr txBox="1"/>
            <p:nvPr/>
          </p:nvSpPr>
          <p:spPr>
            <a:xfrm>
              <a:off x="4514896" y="1541953"/>
              <a:ext cx="611386" cy="369332"/>
            </a:xfrm>
            <a:prstGeom prst="rect">
              <a:avLst/>
            </a:prstGeom>
            <a:noFill/>
          </p:spPr>
          <p:txBody>
            <a:bodyPr wrap="none" rtlCol="0">
              <a:spAutoFit/>
            </a:bodyPr>
            <a:lstStyle/>
            <a:p>
              <a:r>
                <a:rPr lang="en-US" dirty="0"/>
                <a:t>IPTG</a:t>
              </a:r>
            </a:p>
          </p:txBody>
        </p:sp>
        <p:sp>
          <p:nvSpPr>
            <p:cNvPr id="15" name="TextBox 14">
              <a:extLst>
                <a:ext uri="{FF2B5EF4-FFF2-40B4-BE49-F238E27FC236}">
                  <a16:creationId xmlns:a16="http://schemas.microsoft.com/office/drawing/2014/main" id="{1218A69F-0922-4C78-BB53-FF036BEE5BDA}"/>
                </a:ext>
              </a:extLst>
            </p:cNvPr>
            <p:cNvSpPr txBox="1"/>
            <p:nvPr/>
          </p:nvSpPr>
          <p:spPr>
            <a:xfrm>
              <a:off x="4577926" y="3311242"/>
              <a:ext cx="485326" cy="369332"/>
            </a:xfrm>
            <a:prstGeom prst="rect">
              <a:avLst/>
            </a:prstGeom>
            <a:noFill/>
          </p:spPr>
          <p:txBody>
            <a:bodyPr wrap="none" rtlCol="0">
              <a:spAutoFit/>
            </a:bodyPr>
            <a:lstStyle/>
            <a:p>
              <a:r>
                <a:rPr lang="en-US" dirty="0" err="1"/>
                <a:t>aTc</a:t>
              </a:r>
              <a:endParaRPr lang="en-US" dirty="0"/>
            </a:p>
          </p:txBody>
        </p:sp>
        <p:sp>
          <p:nvSpPr>
            <p:cNvPr id="16" name="TextBox 15">
              <a:extLst>
                <a:ext uri="{FF2B5EF4-FFF2-40B4-BE49-F238E27FC236}">
                  <a16:creationId xmlns:a16="http://schemas.microsoft.com/office/drawing/2014/main" id="{B4CF57ED-D8D9-4FCC-8C76-A94EBEF15A4A}"/>
                </a:ext>
              </a:extLst>
            </p:cNvPr>
            <p:cNvSpPr txBox="1"/>
            <p:nvPr/>
          </p:nvSpPr>
          <p:spPr>
            <a:xfrm>
              <a:off x="4130542" y="5026355"/>
              <a:ext cx="1388585" cy="369332"/>
            </a:xfrm>
            <a:prstGeom prst="rect">
              <a:avLst/>
            </a:prstGeom>
            <a:noFill/>
          </p:spPr>
          <p:txBody>
            <a:bodyPr wrap="none" rtlCol="0">
              <a:spAutoFit/>
            </a:bodyPr>
            <a:lstStyle/>
            <a:p>
              <a:r>
                <a:rPr lang="en-US" dirty="0"/>
                <a:t>Temperature</a:t>
              </a:r>
            </a:p>
          </p:txBody>
        </p:sp>
        <p:pic>
          <p:nvPicPr>
            <p:cNvPr id="33" name="Picture 32" descr="A close up of a logo&#10;&#10;Description generated with very high confidence">
              <a:extLst>
                <a:ext uri="{FF2B5EF4-FFF2-40B4-BE49-F238E27FC236}">
                  <a16:creationId xmlns:a16="http://schemas.microsoft.com/office/drawing/2014/main" id="{EB1D4CD8-73F3-41B7-A2D6-C8CA6C86FAA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005801" y="3658253"/>
              <a:ext cx="2116896" cy="1021091"/>
            </a:xfrm>
            <a:prstGeom prst="rect">
              <a:avLst/>
            </a:prstGeom>
          </p:spPr>
        </p:pic>
        <p:pic>
          <p:nvPicPr>
            <p:cNvPr id="35" name="Picture 34">
              <a:extLst>
                <a:ext uri="{FF2B5EF4-FFF2-40B4-BE49-F238E27FC236}">
                  <a16:creationId xmlns:a16="http://schemas.microsoft.com/office/drawing/2014/main" id="{BD46AFEE-96AB-4653-A97E-1F60552A17BE}"/>
                </a:ext>
              </a:extLst>
            </p:cNvPr>
            <p:cNvPicPr>
              <a:picLocks noChangeAspect="1"/>
            </p:cNvPicPr>
            <p:nvPr/>
          </p:nvPicPr>
          <p:blipFill rotWithShape="1">
            <a:blip r:embed="rId8">
              <a:extLst>
                <a:ext uri="{28A0092B-C50C-407E-A947-70E740481C1C}">
                  <a14:useLocalDpi xmlns:a14="http://schemas.microsoft.com/office/drawing/2010/main" val="0"/>
                </a:ext>
              </a:extLst>
            </a:blip>
            <a:srcRect l="11497" t="22364" r="13756" b="20617"/>
            <a:stretch/>
          </p:blipFill>
          <p:spPr>
            <a:xfrm>
              <a:off x="3909011" y="1887955"/>
              <a:ext cx="1865849" cy="1423287"/>
            </a:xfrm>
            <a:prstGeom prst="rect">
              <a:avLst/>
            </a:prstGeom>
          </p:spPr>
        </p:pic>
      </p:grpSp>
      <p:grpSp>
        <p:nvGrpSpPr>
          <p:cNvPr id="2" name="Group 1">
            <a:extLst>
              <a:ext uri="{FF2B5EF4-FFF2-40B4-BE49-F238E27FC236}">
                <a16:creationId xmlns:a16="http://schemas.microsoft.com/office/drawing/2014/main" id="{BFC0B095-5C9F-46E7-8792-2F94571C4B11}"/>
              </a:ext>
            </a:extLst>
          </p:cNvPr>
          <p:cNvGrpSpPr/>
          <p:nvPr/>
        </p:nvGrpSpPr>
        <p:grpSpPr>
          <a:xfrm>
            <a:off x="9400692" y="1156605"/>
            <a:ext cx="2384725" cy="5611117"/>
            <a:chOff x="9400692" y="1156605"/>
            <a:chExt cx="2384725" cy="5611117"/>
          </a:xfrm>
        </p:grpSpPr>
        <p:pic>
          <p:nvPicPr>
            <p:cNvPr id="20" name="Picture 19">
              <a:extLst>
                <a:ext uri="{FF2B5EF4-FFF2-40B4-BE49-F238E27FC236}">
                  <a16:creationId xmlns:a16="http://schemas.microsoft.com/office/drawing/2014/main" id="{875BA253-9E50-482C-BD91-54ADD2931227}"/>
                </a:ext>
              </a:extLst>
            </p:cNvPr>
            <p:cNvPicPr>
              <a:picLocks noChangeAspect="1"/>
            </p:cNvPicPr>
            <p:nvPr/>
          </p:nvPicPr>
          <p:blipFill>
            <a:blip r:embed="rId9"/>
            <a:stretch>
              <a:fillRect/>
            </a:stretch>
          </p:blipFill>
          <p:spPr>
            <a:xfrm>
              <a:off x="9400692" y="1156605"/>
              <a:ext cx="1845741" cy="1831245"/>
            </a:xfrm>
            <a:prstGeom prst="rect">
              <a:avLst/>
            </a:prstGeom>
          </p:spPr>
        </p:pic>
        <p:pic>
          <p:nvPicPr>
            <p:cNvPr id="22" name="Picture 21">
              <a:extLst>
                <a:ext uri="{FF2B5EF4-FFF2-40B4-BE49-F238E27FC236}">
                  <a16:creationId xmlns:a16="http://schemas.microsoft.com/office/drawing/2014/main" id="{18E1E9E2-EB47-4422-8B45-EBE6B24BDA6D}"/>
                </a:ext>
              </a:extLst>
            </p:cNvPr>
            <p:cNvPicPr>
              <a:picLocks noChangeAspect="1"/>
            </p:cNvPicPr>
            <p:nvPr/>
          </p:nvPicPr>
          <p:blipFill>
            <a:blip r:embed="rId10"/>
            <a:stretch>
              <a:fillRect/>
            </a:stretch>
          </p:blipFill>
          <p:spPr>
            <a:xfrm>
              <a:off x="9511329" y="3118895"/>
              <a:ext cx="1777454" cy="1758891"/>
            </a:xfrm>
            <a:prstGeom prst="rect">
              <a:avLst/>
            </a:prstGeom>
          </p:spPr>
        </p:pic>
        <p:pic>
          <p:nvPicPr>
            <p:cNvPr id="24" name="Picture 23">
              <a:extLst>
                <a:ext uri="{FF2B5EF4-FFF2-40B4-BE49-F238E27FC236}">
                  <a16:creationId xmlns:a16="http://schemas.microsoft.com/office/drawing/2014/main" id="{E92F6805-FFF2-4612-A6EA-B7505B97D46C}"/>
                </a:ext>
              </a:extLst>
            </p:cNvPr>
            <p:cNvPicPr>
              <a:picLocks noChangeAspect="1"/>
            </p:cNvPicPr>
            <p:nvPr/>
          </p:nvPicPr>
          <p:blipFill>
            <a:blip r:embed="rId10"/>
            <a:stretch>
              <a:fillRect/>
            </a:stretch>
          </p:blipFill>
          <p:spPr>
            <a:xfrm>
              <a:off x="9602611" y="5008831"/>
              <a:ext cx="1777454" cy="1758891"/>
            </a:xfrm>
            <a:prstGeom prst="rect">
              <a:avLst/>
            </a:prstGeom>
          </p:spPr>
        </p:pic>
        <p:sp>
          <p:nvSpPr>
            <p:cNvPr id="36" name="TextBox 35">
              <a:extLst>
                <a:ext uri="{FF2B5EF4-FFF2-40B4-BE49-F238E27FC236}">
                  <a16:creationId xmlns:a16="http://schemas.microsoft.com/office/drawing/2014/main" id="{BCDCB813-02BD-439F-9981-A1D56CC1466E}"/>
                </a:ext>
              </a:extLst>
            </p:cNvPr>
            <p:cNvSpPr txBox="1"/>
            <p:nvPr/>
          </p:nvSpPr>
          <p:spPr>
            <a:xfrm rot="16200000">
              <a:off x="10792144" y="1841393"/>
              <a:ext cx="1454944" cy="461665"/>
            </a:xfrm>
            <a:prstGeom prst="rect">
              <a:avLst/>
            </a:prstGeom>
            <a:noFill/>
          </p:spPr>
          <p:txBody>
            <a:bodyPr wrap="square" rtlCol="0">
              <a:spAutoFit/>
            </a:bodyPr>
            <a:lstStyle/>
            <a:p>
              <a:r>
                <a:rPr lang="en-US" sz="2400" dirty="0"/>
                <a:t>High State</a:t>
              </a:r>
            </a:p>
          </p:txBody>
        </p:sp>
        <p:sp>
          <p:nvSpPr>
            <p:cNvPr id="37" name="TextBox 36">
              <a:extLst>
                <a:ext uri="{FF2B5EF4-FFF2-40B4-BE49-F238E27FC236}">
                  <a16:creationId xmlns:a16="http://schemas.microsoft.com/office/drawing/2014/main" id="{CBB864AE-14CD-47F4-9E31-6BD14599D8E8}"/>
                </a:ext>
              </a:extLst>
            </p:cNvPr>
            <p:cNvSpPr txBox="1"/>
            <p:nvPr/>
          </p:nvSpPr>
          <p:spPr>
            <a:xfrm rot="16200000">
              <a:off x="10792145" y="3622759"/>
              <a:ext cx="1454944" cy="461665"/>
            </a:xfrm>
            <a:prstGeom prst="rect">
              <a:avLst/>
            </a:prstGeom>
            <a:noFill/>
          </p:spPr>
          <p:txBody>
            <a:bodyPr wrap="square" rtlCol="0">
              <a:spAutoFit/>
            </a:bodyPr>
            <a:lstStyle/>
            <a:p>
              <a:r>
                <a:rPr lang="en-US" sz="2400" dirty="0"/>
                <a:t>Low State</a:t>
              </a:r>
            </a:p>
          </p:txBody>
        </p:sp>
        <p:sp>
          <p:nvSpPr>
            <p:cNvPr id="38" name="TextBox 37">
              <a:extLst>
                <a:ext uri="{FF2B5EF4-FFF2-40B4-BE49-F238E27FC236}">
                  <a16:creationId xmlns:a16="http://schemas.microsoft.com/office/drawing/2014/main" id="{6175308E-385B-477F-8963-9205A80B17B7}"/>
                </a:ext>
              </a:extLst>
            </p:cNvPr>
            <p:cNvSpPr txBox="1"/>
            <p:nvPr/>
          </p:nvSpPr>
          <p:spPr>
            <a:xfrm rot="16200000">
              <a:off x="10827113" y="5582073"/>
              <a:ext cx="1454944" cy="461665"/>
            </a:xfrm>
            <a:prstGeom prst="rect">
              <a:avLst/>
            </a:prstGeom>
            <a:noFill/>
          </p:spPr>
          <p:txBody>
            <a:bodyPr wrap="square" rtlCol="0">
              <a:spAutoFit/>
            </a:bodyPr>
            <a:lstStyle/>
            <a:p>
              <a:r>
                <a:rPr lang="en-US" sz="2400" dirty="0"/>
                <a:t>Low State</a:t>
              </a:r>
            </a:p>
          </p:txBody>
        </p:sp>
      </p:grpSp>
      <p:sp>
        <p:nvSpPr>
          <p:cNvPr id="30" name="Rectangle 29">
            <a:extLst>
              <a:ext uri="{FF2B5EF4-FFF2-40B4-BE49-F238E27FC236}">
                <a16:creationId xmlns:a16="http://schemas.microsoft.com/office/drawing/2014/main" id="{B377CB3C-6120-4BAE-8019-040373FA800F}"/>
              </a:ext>
            </a:extLst>
          </p:cNvPr>
          <p:cNvSpPr/>
          <p:nvPr/>
        </p:nvSpPr>
        <p:spPr>
          <a:xfrm>
            <a:off x="-17667" y="-49298"/>
            <a:ext cx="1680332" cy="523220"/>
          </a:xfrm>
          <a:prstGeom prst="rect">
            <a:avLst/>
          </a:prstGeom>
        </p:spPr>
        <p:txBody>
          <a:bodyPr wrap="none">
            <a:spAutoFit/>
          </a:bodyPr>
          <a:lstStyle/>
          <a:p>
            <a:r>
              <a:rPr lang="en-US" sz="2800" dirty="0"/>
              <a:t>INDUCERS</a:t>
            </a:r>
          </a:p>
        </p:txBody>
      </p:sp>
      <p:pic>
        <p:nvPicPr>
          <p:cNvPr id="34" name="Picture 33" descr="A close up of a machine&#10;&#10;Description generated with high confidence">
            <a:extLst>
              <a:ext uri="{FF2B5EF4-FFF2-40B4-BE49-F238E27FC236}">
                <a16:creationId xmlns:a16="http://schemas.microsoft.com/office/drawing/2014/main" id="{F6929F8A-20FA-4164-8270-8170968A341B}"/>
              </a:ext>
            </a:extLst>
          </p:cNvPr>
          <p:cNvPicPr>
            <a:picLocks noChangeAspect="1"/>
          </p:cNvPicPr>
          <p:nvPr/>
        </p:nvPicPr>
        <p:blipFill rotWithShape="1">
          <a:blip r:embed="rId11">
            <a:extLst>
              <a:ext uri="{28A0092B-C50C-407E-A947-70E740481C1C}">
                <a14:useLocalDpi xmlns:a14="http://schemas.microsoft.com/office/drawing/2010/main" val="0"/>
              </a:ext>
            </a:extLst>
          </a:blip>
          <a:srcRect l="8837" t="6728" r="9254" b="12796"/>
          <a:stretch/>
        </p:blipFill>
        <p:spPr>
          <a:xfrm>
            <a:off x="7226873" y="469667"/>
            <a:ext cx="3894960" cy="6142393"/>
          </a:xfrm>
          <a:prstGeom prst="rect">
            <a:avLst/>
          </a:prstGeom>
        </p:spPr>
      </p:pic>
    </p:spTree>
    <p:extLst>
      <p:ext uri="{BB962C8B-B14F-4D97-AF65-F5344CB8AC3E}">
        <p14:creationId xmlns:p14="http://schemas.microsoft.com/office/powerpoint/2010/main" val="3403008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xit" presetSubtype="0" fill="hold" nodeType="clickEffect">
                                  <p:stCondLst>
                                    <p:cond delay="0"/>
                                  </p:stCondLst>
                                  <p:childTnLst>
                                    <p:animEffect transition="out" filter="fade">
                                      <p:cBhvr>
                                        <p:cTn id="6" dur="1000"/>
                                        <p:tgtEl>
                                          <p:spTgt spid="4"/>
                                        </p:tgtEl>
                                      </p:cBhvr>
                                    </p:animEffect>
                                    <p:anim calcmode="lin" valueType="num">
                                      <p:cBhvr>
                                        <p:cTn id="7" dur="1000"/>
                                        <p:tgtEl>
                                          <p:spTgt spid="4"/>
                                        </p:tgtEl>
                                        <p:attrNameLst>
                                          <p:attrName>ppt_x</p:attrName>
                                        </p:attrNameLst>
                                      </p:cBhvr>
                                      <p:tavLst>
                                        <p:tav tm="0">
                                          <p:val>
                                            <p:strVal val="ppt_x"/>
                                          </p:val>
                                        </p:tav>
                                        <p:tav tm="100000">
                                          <p:val>
                                            <p:strVal val="ppt_x"/>
                                          </p:val>
                                        </p:tav>
                                      </p:tavLst>
                                    </p:anim>
                                    <p:anim calcmode="lin" valueType="num">
                                      <p:cBhvr>
                                        <p:cTn id="8" dur="1000"/>
                                        <p:tgtEl>
                                          <p:spTgt spid="4"/>
                                        </p:tgtEl>
                                        <p:attrNameLst>
                                          <p:attrName>ppt_y</p:attrName>
                                        </p:attrNameLst>
                                      </p:cBhvr>
                                      <p:tavLst>
                                        <p:tav tm="0">
                                          <p:val>
                                            <p:strVal val="ppt_y"/>
                                          </p:val>
                                        </p:tav>
                                        <p:tav tm="100000">
                                          <p:val>
                                            <p:strVal val="ppt_y+.1"/>
                                          </p:val>
                                        </p:tav>
                                      </p:tavLst>
                                    </p:anim>
                                    <p:set>
                                      <p:cBhvr>
                                        <p:cTn id="9" dur="1" fill="hold">
                                          <p:stCondLst>
                                            <p:cond delay="999"/>
                                          </p:stCondLst>
                                        </p:cTn>
                                        <p:tgtEl>
                                          <p:spTgt spid="4"/>
                                        </p:tgtEl>
                                        <p:attrNameLst>
                                          <p:attrName>style.visibility</p:attrName>
                                        </p:attrNameLst>
                                      </p:cBhvr>
                                      <p:to>
                                        <p:strVal val="hidden"/>
                                      </p:to>
                                    </p:set>
                                  </p:childTnLst>
                                </p:cTn>
                              </p:par>
                              <p:par>
                                <p:cTn id="10" presetID="42" presetClass="exit" presetSubtype="0" fill="hold" grpId="0" nodeType="withEffect">
                                  <p:stCondLst>
                                    <p:cond delay="0"/>
                                  </p:stCondLst>
                                  <p:childTnLst>
                                    <p:animEffect transition="out" filter="fade">
                                      <p:cBhvr>
                                        <p:cTn id="11" dur="1000"/>
                                        <p:tgtEl>
                                          <p:spTgt spid="5"/>
                                        </p:tgtEl>
                                      </p:cBhvr>
                                    </p:animEffect>
                                    <p:anim calcmode="lin" valueType="num">
                                      <p:cBhvr>
                                        <p:cTn id="12" dur="1000"/>
                                        <p:tgtEl>
                                          <p:spTgt spid="5"/>
                                        </p:tgtEl>
                                        <p:attrNameLst>
                                          <p:attrName>ppt_x</p:attrName>
                                        </p:attrNameLst>
                                      </p:cBhvr>
                                      <p:tavLst>
                                        <p:tav tm="0">
                                          <p:val>
                                            <p:strVal val="ppt_x"/>
                                          </p:val>
                                        </p:tav>
                                        <p:tav tm="100000">
                                          <p:val>
                                            <p:strVal val="ppt_x"/>
                                          </p:val>
                                        </p:tav>
                                      </p:tavLst>
                                    </p:anim>
                                    <p:anim calcmode="lin" valueType="num">
                                      <p:cBhvr>
                                        <p:cTn id="13" dur="1000"/>
                                        <p:tgtEl>
                                          <p:spTgt spid="5"/>
                                        </p:tgtEl>
                                        <p:attrNameLst>
                                          <p:attrName>ppt_y</p:attrName>
                                        </p:attrNameLst>
                                      </p:cBhvr>
                                      <p:tavLst>
                                        <p:tav tm="0">
                                          <p:val>
                                            <p:strVal val="ppt_y"/>
                                          </p:val>
                                        </p:tav>
                                        <p:tav tm="100000">
                                          <p:val>
                                            <p:strVal val="ppt_y+.1"/>
                                          </p:val>
                                        </p:tav>
                                      </p:tavLst>
                                    </p:anim>
                                    <p:set>
                                      <p:cBhvr>
                                        <p:cTn id="14" dur="1" fill="hold">
                                          <p:stCondLst>
                                            <p:cond delay="999"/>
                                          </p:stCondLst>
                                        </p:cTn>
                                        <p:tgtEl>
                                          <p:spTgt spid="5"/>
                                        </p:tgtEl>
                                        <p:attrNameLst>
                                          <p:attrName>style.visibility</p:attrName>
                                        </p:attrNameLst>
                                      </p:cBhvr>
                                      <p:to>
                                        <p:strVal val="hidden"/>
                                      </p:to>
                                    </p:set>
                                  </p:childTnLst>
                                </p:cTn>
                              </p:par>
                              <p:par>
                                <p:cTn id="15" presetID="42" presetClass="exit" presetSubtype="0" fill="hold" nodeType="withEffect">
                                  <p:stCondLst>
                                    <p:cond delay="0"/>
                                  </p:stCondLst>
                                  <p:childTnLst>
                                    <p:animEffect transition="out" filter="fade">
                                      <p:cBhvr>
                                        <p:cTn id="16" dur="1000"/>
                                        <p:tgtEl>
                                          <p:spTgt spid="10"/>
                                        </p:tgtEl>
                                      </p:cBhvr>
                                    </p:animEffect>
                                    <p:anim calcmode="lin" valueType="num">
                                      <p:cBhvr>
                                        <p:cTn id="17" dur="1000"/>
                                        <p:tgtEl>
                                          <p:spTgt spid="10"/>
                                        </p:tgtEl>
                                        <p:attrNameLst>
                                          <p:attrName>ppt_x</p:attrName>
                                        </p:attrNameLst>
                                      </p:cBhvr>
                                      <p:tavLst>
                                        <p:tav tm="0">
                                          <p:val>
                                            <p:strVal val="ppt_x"/>
                                          </p:val>
                                        </p:tav>
                                        <p:tav tm="100000">
                                          <p:val>
                                            <p:strVal val="ppt_x"/>
                                          </p:val>
                                        </p:tav>
                                      </p:tavLst>
                                    </p:anim>
                                    <p:anim calcmode="lin" valueType="num">
                                      <p:cBhvr>
                                        <p:cTn id="18" dur="1000"/>
                                        <p:tgtEl>
                                          <p:spTgt spid="10"/>
                                        </p:tgtEl>
                                        <p:attrNameLst>
                                          <p:attrName>ppt_y</p:attrName>
                                        </p:attrNameLst>
                                      </p:cBhvr>
                                      <p:tavLst>
                                        <p:tav tm="0">
                                          <p:val>
                                            <p:strVal val="ppt_y"/>
                                          </p:val>
                                        </p:tav>
                                        <p:tav tm="100000">
                                          <p:val>
                                            <p:strVal val="ppt_y+.1"/>
                                          </p:val>
                                        </p:tav>
                                      </p:tavLst>
                                    </p:anim>
                                    <p:set>
                                      <p:cBhvr>
                                        <p:cTn id="19" dur="1" fill="hold">
                                          <p:stCondLst>
                                            <p:cond delay="999"/>
                                          </p:stCondLst>
                                        </p:cTn>
                                        <p:tgtEl>
                                          <p:spTgt spid="10"/>
                                        </p:tgtEl>
                                        <p:attrNameLst>
                                          <p:attrName>style.visibility</p:attrName>
                                        </p:attrNameLst>
                                      </p:cBhvr>
                                      <p:to>
                                        <p:strVal val="hidden"/>
                                      </p:to>
                                    </p:set>
                                  </p:childTnLst>
                                </p:cTn>
                              </p:par>
                              <p:par>
                                <p:cTn id="20" presetID="42" presetClass="exit" presetSubtype="0" fill="hold" grpId="0" nodeType="withEffect">
                                  <p:stCondLst>
                                    <p:cond delay="0"/>
                                  </p:stCondLst>
                                  <p:childTnLst>
                                    <p:animEffect transition="out" filter="fade">
                                      <p:cBhvr>
                                        <p:cTn id="21" dur="1000"/>
                                        <p:tgtEl>
                                          <p:spTgt spid="11"/>
                                        </p:tgtEl>
                                      </p:cBhvr>
                                    </p:animEffect>
                                    <p:anim calcmode="lin" valueType="num">
                                      <p:cBhvr>
                                        <p:cTn id="22" dur="1000"/>
                                        <p:tgtEl>
                                          <p:spTgt spid="11"/>
                                        </p:tgtEl>
                                        <p:attrNameLst>
                                          <p:attrName>ppt_x</p:attrName>
                                        </p:attrNameLst>
                                      </p:cBhvr>
                                      <p:tavLst>
                                        <p:tav tm="0">
                                          <p:val>
                                            <p:strVal val="ppt_x"/>
                                          </p:val>
                                        </p:tav>
                                        <p:tav tm="100000">
                                          <p:val>
                                            <p:strVal val="ppt_x"/>
                                          </p:val>
                                        </p:tav>
                                      </p:tavLst>
                                    </p:anim>
                                    <p:anim calcmode="lin" valueType="num">
                                      <p:cBhvr>
                                        <p:cTn id="23" dur="1000"/>
                                        <p:tgtEl>
                                          <p:spTgt spid="11"/>
                                        </p:tgtEl>
                                        <p:attrNameLst>
                                          <p:attrName>ppt_y</p:attrName>
                                        </p:attrNameLst>
                                      </p:cBhvr>
                                      <p:tavLst>
                                        <p:tav tm="0">
                                          <p:val>
                                            <p:strVal val="ppt_y"/>
                                          </p:val>
                                        </p:tav>
                                        <p:tav tm="100000">
                                          <p:val>
                                            <p:strVal val="ppt_y+.1"/>
                                          </p:val>
                                        </p:tav>
                                      </p:tavLst>
                                    </p:anim>
                                    <p:set>
                                      <p:cBhvr>
                                        <p:cTn id="24" dur="1" fill="hold">
                                          <p:stCondLst>
                                            <p:cond delay="999"/>
                                          </p:stCondLst>
                                        </p:cTn>
                                        <p:tgtEl>
                                          <p:spTgt spid="11"/>
                                        </p:tgtEl>
                                        <p:attrNameLst>
                                          <p:attrName>style.visibility</p:attrName>
                                        </p:attrNameLst>
                                      </p:cBhvr>
                                      <p:to>
                                        <p:strVal val="hidden"/>
                                      </p:to>
                                    </p:set>
                                  </p:childTnLst>
                                </p:cTn>
                              </p:par>
                              <p:par>
                                <p:cTn id="25" presetID="42" presetClass="exit" presetSubtype="0" fill="hold" grpId="0" nodeType="withEffect">
                                  <p:stCondLst>
                                    <p:cond delay="0"/>
                                  </p:stCondLst>
                                  <p:childTnLst>
                                    <p:animEffect transition="out" filter="fade">
                                      <p:cBhvr>
                                        <p:cTn id="26" dur="1000"/>
                                        <p:tgtEl>
                                          <p:spTgt spid="12"/>
                                        </p:tgtEl>
                                      </p:cBhvr>
                                    </p:animEffect>
                                    <p:anim calcmode="lin" valueType="num">
                                      <p:cBhvr>
                                        <p:cTn id="27" dur="1000"/>
                                        <p:tgtEl>
                                          <p:spTgt spid="12"/>
                                        </p:tgtEl>
                                        <p:attrNameLst>
                                          <p:attrName>ppt_x</p:attrName>
                                        </p:attrNameLst>
                                      </p:cBhvr>
                                      <p:tavLst>
                                        <p:tav tm="0">
                                          <p:val>
                                            <p:strVal val="ppt_x"/>
                                          </p:val>
                                        </p:tav>
                                        <p:tav tm="100000">
                                          <p:val>
                                            <p:strVal val="ppt_x"/>
                                          </p:val>
                                        </p:tav>
                                      </p:tavLst>
                                    </p:anim>
                                    <p:anim calcmode="lin" valueType="num">
                                      <p:cBhvr>
                                        <p:cTn id="28" dur="1000"/>
                                        <p:tgtEl>
                                          <p:spTgt spid="12"/>
                                        </p:tgtEl>
                                        <p:attrNameLst>
                                          <p:attrName>ppt_y</p:attrName>
                                        </p:attrNameLst>
                                      </p:cBhvr>
                                      <p:tavLst>
                                        <p:tav tm="0">
                                          <p:val>
                                            <p:strVal val="ppt_y"/>
                                          </p:val>
                                        </p:tav>
                                        <p:tav tm="100000">
                                          <p:val>
                                            <p:strVal val="ppt_y+.1"/>
                                          </p:val>
                                        </p:tav>
                                      </p:tavLst>
                                    </p:anim>
                                    <p:set>
                                      <p:cBhvr>
                                        <p:cTn id="29" dur="1" fill="hold">
                                          <p:stCondLst>
                                            <p:cond delay="999"/>
                                          </p:stCondLst>
                                        </p:cTn>
                                        <p:tgtEl>
                                          <p:spTgt spid="12"/>
                                        </p:tgtEl>
                                        <p:attrNameLst>
                                          <p:attrName>style.visibility</p:attrName>
                                        </p:attrNameLst>
                                      </p:cBhvr>
                                      <p:to>
                                        <p:strVal val="hidden"/>
                                      </p:to>
                                    </p:set>
                                  </p:childTnLst>
                                </p:cTn>
                              </p:par>
                              <p:par>
                                <p:cTn id="30" presetID="42" presetClass="exit" presetSubtype="0" fill="hold" grpId="0" nodeType="withEffect">
                                  <p:stCondLst>
                                    <p:cond delay="0"/>
                                  </p:stCondLst>
                                  <p:childTnLst>
                                    <p:animEffect transition="out" filter="fade">
                                      <p:cBhvr>
                                        <p:cTn id="31" dur="1000"/>
                                        <p:tgtEl>
                                          <p:spTgt spid="13"/>
                                        </p:tgtEl>
                                      </p:cBhvr>
                                    </p:animEffect>
                                    <p:anim calcmode="lin" valueType="num">
                                      <p:cBhvr>
                                        <p:cTn id="32" dur="1000"/>
                                        <p:tgtEl>
                                          <p:spTgt spid="13"/>
                                        </p:tgtEl>
                                        <p:attrNameLst>
                                          <p:attrName>ppt_x</p:attrName>
                                        </p:attrNameLst>
                                      </p:cBhvr>
                                      <p:tavLst>
                                        <p:tav tm="0">
                                          <p:val>
                                            <p:strVal val="ppt_x"/>
                                          </p:val>
                                        </p:tav>
                                        <p:tav tm="100000">
                                          <p:val>
                                            <p:strVal val="ppt_x"/>
                                          </p:val>
                                        </p:tav>
                                      </p:tavLst>
                                    </p:anim>
                                    <p:anim calcmode="lin" valueType="num">
                                      <p:cBhvr>
                                        <p:cTn id="33" dur="1000"/>
                                        <p:tgtEl>
                                          <p:spTgt spid="13"/>
                                        </p:tgtEl>
                                        <p:attrNameLst>
                                          <p:attrName>ppt_y</p:attrName>
                                        </p:attrNameLst>
                                      </p:cBhvr>
                                      <p:tavLst>
                                        <p:tav tm="0">
                                          <p:val>
                                            <p:strVal val="ppt_y"/>
                                          </p:val>
                                        </p:tav>
                                        <p:tav tm="100000">
                                          <p:val>
                                            <p:strVal val="ppt_y+.1"/>
                                          </p:val>
                                        </p:tav>
                                      </p:tavLst>
                                    </p:anim>
                                    <p:set>
                                      <p:cBhvr>
                                        <p:cTn id="34" dur="1" fill="hold">
                                          <p:stCondLst>
                                            <p:cond delay="999"/>
                                          </p:stCondLst>
                                        </p:cTn>
                                        <p:tgtEl>
                                          <p:spTgt spid="13"/>
                                        </p:tgtEl>
                                        <p:attrNameLst>
                                          <p:attrName>style.visibility</p:attrName>
                                        </p:attrNameLst>
                                      </p:cBhvr>
                                      <p:to>
                                        <p:strVal val="hidden"/>
                                      </p:to>
                                    </p:set>
                                  </p:childTnLst>
                                </p:cTn>
                              </p:par>
                              <p:par>
                                <p:cTn id="35" presetID="42" presetClass="exit" presetSubtype="0" fill="hold" grpId="0" nodeType="withEffect">
                                  <p:stCondLst>
                                    <p:cond delay="0"/>
                                  </p:stCondLst>
                                  <p:childTnLst>
                                    <p:animEffect transition="out" filter="fade">
                                      <p:cBhvr>
                                        <p:cTn id="36" dur="1000"/>
                                        <p:tgtEl>
                                          <p:spTgt spid="27"/>
                                        </p:tgtEl>
                                      </p:cBhvr>
                                    </p:animEffect>
                                    <p:anim calcmode="lin" valueType="num">
                                      <p:cBhvr>
                                        <p:cTn id="37" dur="1000"/>
                                        <p:tgtEl>
                                          <p:spTgt spid="27"/>
                                        </p:tgtEl>
                                        <p:attrNameLst>
                                          <p:attrName>ppt_x</p:attrName>
                                        </p:attrNameLst>
                                      </p:cBhvr>
                                      <p:tavLst>
                                        <p:tav tm="0">
                                          <p:val>
                                            <p:strVal val="ppt_x"/>
                                          </p:val>
                                        </p:tav>
                                        <p:tav tm="100000">
                                          <p:val>
                                            <p:strVal val="ppt_x"/>
                                          </p:val>
                                        </p:tav>
                                      </p:tavLst>
                                    </p:anim>
                                    <p:anim calcmode="lin" valueType="num">
                                      <p:cBhvr>
                                        <p:cTn id="38" dur="1000"/>
                                        <p:tgtEl>
                                          <p:spTgt spid="27"/>
                                        </p:tgtEl>
                                        <p:attrNameLst>
                                          <p:attrName>ppt_y</p:attrName>
                                        </p:attrNameLst>
                                      </p:cBhvr>
                                      <p:tavLst>
                                        <p:tav tm="0">
                                          <p:val>
                                            <p:strVal val="ppt_y"/>
                                          </p:val>
                                        </p:tav>
                                        <p:tav tm="100000">
                                          <p:val>
                                            <p:strVal val="ppt_y+.1"/>
                                          </p:val>
                                        </p:tav>
                                      </p:tavLst>
                                    </p:anim>
                                    <p:set>
                                      <p:cBhvr>
                                        <p:cTn id="39" dur="1" fill="hold">
                                          <p:stCondLst>
                                            <p:cond delay="999"/>
                                          </p:stCondLst>
                                        </p:cTn>
                                        <p:tgtEl>
                                          <p:spTgt spid="27"/>
                                        </p:tgtEl>
                                        <p:attrNameLst>
                                          <p:attrName>style.visibility</p:attrName>
                                        </p:attrNameLst>
                                      </p:cBhvr>
                                      <p:to>
                                        <p:strVal val="hidden"/>
                                      </p:to>
                                    </p:set>
                                  </p:childTnLst>
                                </p:cTn>
                              </p:par>
                              <p:par>
                                <p:cTn id="40" presetID="42" presetClass="exit" presetSubtype="0" fill="hold" grpId="0" nodeType="withEffect">
                                  <p:stCondLst>
                                    <p:cond delay="0"/>
                                  </p:stCondLst>
                                  <p:childTnLst>
                                    <p:animEffect transition="out" filter="fade">
                                      <p:cBhvr>
                                        <p:cTn id="41" dur="1000"/>
                                        <p:tgtEl>
                                          <p:spTgt spid="28"/>
                                        </p:tgtEl>
                                      </p:cBhvr>
                                    </p:animEffect>
                                    <p:anim calcmode="lin" valueType="num">
                                      <p:cBhvr>
                                        <p:cTn id="42" dur="1000"/>
                                        <p:tgtEl>
                                          <p:spTgt spid="28"/>
                                        </p:tgtEl>
                                        <p:attrNameLst>
                                          <p:attrName>ppt_x</p:attrName>
                                        </p:attrNameLst>
                                      </p:cBhvr>
                                      <p:tavLst>
                                        <p:tav tm="0">
                                          <p:val>
                                            <p:strVal val="ppt_x"/>
                                          </p:val>
                                        </p:tav>
                                        <p:tav tm="100000">
                                          <p:val>
                                            <p:strVal val="ppt_x"/>
                                          </p:val>
                                        </p:tav>
                                      </p:tavLst>
                                    </p:anim>
                                    <p:anim calcmode="lin" valueType="num">
                                      <p:cBhvr>
                                        <p:cTn id="43" dur="1000"/>
                                        <p:tgtEl>
                                          <p:spTgt spid="28"/>
                                        </p:tgtEl>
                                        <p:attrNameLst>
                                          <p:attrName>ppt_y</p:attrName>
                                        </p:attrNameLst>
                                      </p:cBhvr>
                                      <p:tavLst>
                                        <p:tav tm="0">
                                          <p:val>
                                            <p:strVal val="ppt_y"/>
                                          </p:val>
                                        </p:tav>
                                        <p:tav tm="100000">
                                          <p:val>
                                            <p:strVal val="ppt_y+.1"/>
                                          </p:val>
                                        </p:tav>
                                      </p:tavLst>
                                    </p:anim>
                                    <p:set>
                                      <p:cBhvr>
                                        <p:cTn id="44" dur="1" fill="hold">
                                          <p:stCondLst>
                                            <p:cond delay="999"/>
                                          </p:stCondLst>
                                        </p:cTn>
                                        <p:tgtEl>
                                          <p:spTgt spid="28"/>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42" presetClass="exit" presetSubtype="0" fill="hold" nodeType="clickEffect">
                                  <p:stCondLst>
                                    <p:cond delay="0"/>
                                  </p:stCondLst>
                                  <p:childTnLst>
                                    <p:animEffect transition="out" filter="fade">
                                      <p:cBhvr>
                                        <p:cTn id="48" dur="1000"/>
                                        <p:tgtEl>
                                          <p:spTgt spid="19"/>
                                        </p:tgtEl>
                                      </p:cBhvr>
                                    </p:animEffect>
                                    <p:anim calcmode="lin" valueType="num">
                                      <p:cBhvr>
                                        <p:cTn id="49" dur="1000"/>
                                        <p:tgtEl>
                                          <p:spTgt spid="19"/>
                                        </p:tgtEl>
                                        <p:attrNameLst>
                                          <p:attrName>ppt_x</p:attrName>
                                        </p:attrNameLst>
                                      </p:cBhvr>
                                      <p:tavLst>
                                        <p:tav tm="0">
                                          <p:val>
                                            <p:strVal val="ppt_x"/>
                                          </p:val>
                                        </p:tav>
                                        <p:tav tm="100000">
                                          <p:val>
                                            <p:strVal val="ppt_x"/>
                                          </p:val>
                                        </p:tav>
                                      </p:tavLst>
                                    </p:anim>
                                    <p:anim calcmode="lin" valueType="num">
                                      <p:cBhvr>
                                        <p:cTn id="50" dur="1000"/>
                                        <p:tgtEl>
                                          <p:spTgt spid="19"/>
                                        </p:tgtEl>
                                        <p:attrNameLst>
                                          <p:attrName>ppt_y</p:attrName>
                                        </p:attrNameLst>
                                      </p:cBhvr>
                                      <p:tavLst>
                                        <p:tav tm="0">
                                          <p:val>
                                            <p:strVal val="ppt_y"/>
                                          </p:val>
                                        </p:tav>
                                        <p:tav tm="100000">
                                          <p:val>
                                            <p:strVal val="ppt_y+.1"/>
                                          </p:val>
                                        </p:tav>
                                      </p:tavLst>
                                    </p:anim>
                                    <p:set>
                                      <p:cBhvr>
                                        <p:cTn id="51" dur="1" fill="hold">
                                          <p:stCondLst>
                                            <p:cond delay="999"/>
                                          </p:stCondLst>
                                        </p:cTn>
                                        <p:tgtEl>
                                          <p:spTgt spid="19"/>
                                        </p:tgtEl>
                                        <p:attrNameLst>
                                          <p:attrName>style.visibility</p:attrName>
                                        </p:attrNameLst>
                                      </p:cBhvr>
                                      <p:to>
                                        <p:strVal val="hidden"/>
                                      </p:to>
                                    </p:set>
                                  </p:childTnLst>
                                </p:cTn>
                              </p:par>
                              <p:par>
                                <p:cTn id="52" presetID="42" presetClass="exit" presetSubtype="0" fill="hold" nodeType="withEffect">
                                  <p:stCondLst>
                                    <p:cond delay="0"/>
                                  </p:stCondLst>
                                  <p:childTnLst>
                                    <p:animEffect transition="out" filter="fade">
                                      <p:cBhvr>
                                        <p:cTn id="53" dur="1000"/>
                                        <p:tgtEl>
                                          <p:spTgt spid="31"/>
                                        </p:tgtEl>
                                      </p:cBhvr>
                                    </p:animEffect>
                                    <p:anim calcmode="lin" valueType="num">
                                      <p:cBhvr>
                                        <p:cTn id="54" dur="1000"/>
                                        <p:tgtEl>
                                          <p:spTgt spid="31"/>
                                        </p:tgtEl>
                                        <p:attrNameLst>
                                          <p:attrName>ppt_x</p:attrName>
                                        </p:attrNameLst>
                                      </p:cBhvr>
                                      <p:tavLst>
                                        <p:tav tm="0">
                                          <p:val>
                                            <p:strVal val="ppt_x"/>
                                          </p:val>
                                        </p:tav>
                                        <p:tav tm="100000">
                                          <p:val>
                                            <p:strVal val="ppt_x"/>
                                          </p:val>
                                        </p:tav>
                                      </p:tavLst>
                                    </p:anim>
                                    <p:anim calcmode="lin" valueType="num">
                                      <p:cBhvr>
                                        <p:cTn id="55" dur="1000"/>
                                        <p:tgtEl>
                                          <p:spTgt spid="31"/>
                                        </p:tgtEl>
                                        <p:attrNameLst>
                                          <p:attrName>ppt_y</p:attrName>
                                        </p:attrNameLst>
                                      </p:cBhvr>
                                      <p:tavLst>
                                        <p:tav tm="0">
                                          <p:val>
                                            <p:strVal val="ppt_y"/>
                                          </p:val>
                                        </p:tav>
                                        <p:tav tm="100000">
                                          <p:val>
                                            <p:strVal val="ppt_y+.1"/>
                                          </p:val>
                                        </p:tav>
                                      </p:tavLst>
                                    </p:anim>
                                    <p:set>
                                      <p:cBhvr>
                                        <p:cTn id="56" dur="1" fill="hold">
                                          <p:stCondLst>
                                            <p:cond delay="999"/>
                                          </p:stCondLst>
                                        </p:cTn>
                                        <p:tgtEl>
                                          <p:spTgt spid="31"/>
                                        </p:tgtEl>
                                        <p:attrNameLst>
                                          <p:attrName>style.visibility</p:attrName>
                                        </p:attrNameLst>
                                      </p:cBhvr>
                                      <p:to>
                                        <p:strVal val="hidden"/>
                                      </p:to>
                                    </p:set>
                                  </p:childTnLst>
                                </p:cTn>
                              </p:par>
                              <p:par>
                                <p:cTn id="57" presetID="42" presetClass="exit" presetSubtype="0" fill="hold" nodeType="withEffect">
                                  <p:stCondLst>
                                    <p:cond delay="0"/>
                                  </p:stCondLst>
                                  <p:childTnLst>
                                    <p:animEffect transition="out" filter="fade">
                                      <p:cBhvr>
                                        <p:cTn id="58" dur="1000"/>
                                        <p:tgtEl>
                                          <p:spTgt spid="32"/>
                                        </p:tgtEl>
                                      </p:cBhvr>
                                    </p:animEffect>
                                    <p:anim calcmode="lin" valueType="num">
                                      <p:cBhvr>
                                        <p:cTn id="59" dur="1000"/>
                                        <p:tgtEl>
                                          <p:spTgt spid="32"/>
                                        </p:tgtEl>
                                        <p:attrNameLst>
                                          <p:attrName>ppt_x</p:attrName>
                                        </p:attrNameLst>
                                      </p:cBhvr>
                                      <p:tavLst>
                                        <p:tav tm="0">
                                          <p:val>
                                            <p:strVal val="ppt_x"/>
                                          </p:val>
                                        </p:tav>
                                        <p:tav tm="100000">
                                          <p:val>
                                            <p:strVal val="ppt_x"/>
                                          </p:val>
                                        </p:tav>
                                      </p:tavLst>
                                    </p:anim>
                                    <p:anim calcmode="lin" valueType="num">
                                      <p:cBhvr>
                                        <p:cTn id="60" dur="1000"/>
                                        <p:tgtEl>
                                          <p:spTgt spid="32"/>
                                        </p:tgtEl>
                                        <p:attrNameLst>
                                          <p:attrName>ppt_y</p:attrName>
                                        </p:attrNameLst>
                                      </p:cBhvr>
                                      <p:tavLst>
                                        <p:tav tm="0">
                                          <p:val>
                                            <p:strVal val="ppt_y"/>
                                          </p:val>
                                        </p:tav>
                                        <p:tav tm="100000">
                                          <p:val>
                                            <p:strVal val="ppt_y+.1"/>
                                          </p:val>
                                        </p:tav>
                                      </p:tavLst>
                                    </p:anim>
                                    <p:set>
                                      <p:cBhvr>
                                        <p:cTn id="61" dur="1" fill="hold">
                                          <p:stCondLst>
                                            <p:cond delay="999"/>
                                          </p:stCondLst>
                                        </p:cTn>
                                        <p:tgtEl>
                                          <p:spTgt spid="32"/>
                                        </p:tgtEl>
                                        <p:attrNameLst>
                                          <p:attrName>style.visibility</p:attrName>
                                        </p:attrNameLst>
                                      </p:cBhvr>
                                      <p:to>
                                        <p:strVal val="hidden"/>
                                      </p:to>
                                    </p:set>
                                  </p:childTnLst>
                                </p:cTn>
                              </p:par>
                            </p:childTnLst>
                          </p:cTn>
                        </p:par>
                      </p:childTnLst>
                    </p:cTn>
                  </p:par>
                  <p:par>
                    <p:cTn id="62" fill="hold">
                      <p:stCondLst>
                        <p:cond delay="indefinite"/>
                      </p:stCondLst>
                      <p:childTnLst>
                        <p:par>
                          <p:cTn id="63" fill="hold">
                            <p:stCondLst>
                              <p:cond delay="0"/>
                            </p:stCondLst>
                            <p:childTnLst>
                              <p:par>
                                <p:cTn id="64" presetID="42" presetClass="exit" presetSubtype="0" fill="hold" grpId="0" nodeType="clickEffect">
                                  <p:stCondLst>
                                    <p:cond delay="0"/>
                                  </p:stCondLst>
                                  <p:childTnLst>
                                    <p:animEffect transition="out" filter="fade">
                                      <p:cBhvr>
                                        <p:cTn id="65" dur="1000"/>
                                        <p:tgtEl>
                                          <p:spTgt spid="17"/>
                                        </p:tgtEl>
                                      </p:cBhvr>
                                    </p:animEffect>
                                    <p:anim calcmode="lin" valueType="num">
                                      <p:cBhvr>
                                        <p:cTn id="66" dur="1000"/>
                                        <p:tgtEl>
                                          <p:spTgt spid="17"/>
                                        </p:tgtEl>
                                        <p:attrNameLst>
                                          <p:attrName>ppt_x</p:attrName>
                                        </p:attrNameLst>
                                      </p:cBhvr>
                                      <p:tavLst>
                                        <p:tav tm="0">
                                          <p:val>
                                            <p:strVal val="ppt_x"/>
                                          </p:val>
                                        </p:tav>
                                        <p:tav tm="100000">
                                          <p:val>
                                            <p:strVal val="ppt_x"/>
                                          </p:val>
                                        </p:tav>
                                      </p:tavLst>
                                    </p:anim>
                                    <p:anim calcmode="lin" valueType="num">
                                      <p:cBhvr>
                                        <p:cTn id="67" dur="1000"/>
                                        <p:tgtEl>
                                          <p:spTgt spid="17"/>
                                        </p:tgtEl>
                                        <p:attrNameLst>
                                          <p:attrName>ppt_y</p:attrName>
                                        </p:attrNameLst>
                                      </p:cBhvr>
                                      <p:tavLst>
                                        <p:tav tm="0">
                                          <p:val>
                                            <p:strVal val="ppt_y"/>
                                          </p:val>
                                        </p:tav>
                                        <p:tav tm="100000">
                                          <p:val>
                                            <p:strVal val="ppt_y+.1"/>
                                          </p:val>
                                        </p:tav>
                                      </p:tavLst>
                                    </p:anim>
                                    <p:set>
                                      <p:cBhvr>
                                        <p:cTn id="68" dur="1" fill="hold">
                                          <p:stCondLst>
                                            <p:cond delay="999"/>
                                          </p:stCondLst>
                                        </p:cTn>
                                        <p:tgtEl>
                                          <p:spTgt spid="17"/>
                                        </p:tgtEl>
                                        <p:attrNameLst>
                                          <p:attrName>style.visibility</p:attrName>
                                        </p:attrNameLst>
                                      </p:cBhvr>
                                      <p:to>
                                        <p:strVal val="hidden"/>
                                      </p:to>
                                    </p:set>
                                  </p:childTnLst>
                                </p:cTn>
                              </p:par>
                              <p:par>
                                <p:cTn id="69" presetID="42" presetClass="exit" presetSubtype="0" fill="hold" grpId="0" nodeType="withEffect">
                                  <p:stCondLst>
                                    <p:cond delay="0"/>
                                  </p:stCondLst>
                                  <p:childTnLst>
                                    <p:animEffect transition="out" filter="fade">
                                      <p:cBhvr>
                                        <p:cTn id="70" dur="1000"/>
                                        <p:tgtEl>
                                          <p:spTgt spid="18"/>
                                        </p:tgtEl>
                                      </p:cBhvr>
                                    </p:animEffect>
                                    <p:anim calcmode="lin" valueType="num">
                                      <p:cBhvr>
                                        <p:cTn id="71" dur="1000"/>
                                        <p:tgtEl>
                                          <p:spTgt spid="18"/>
                                        </p:tgtEl>
                                        <p:attrNameLst>
                                          <p:attrName>ppt_x</p:attrName>
                                        </p:attrNameLst>
                                      </p:cBhvr>
                                      <p:tavLst>
                                        <p:tav tm="0">
                                          <p:val>
                                            <p:strVal val="ppt_x"/>
                                          </p:val>
                                        </p:tav>
                                        <p:tav tm="100000">
                                          <p:val>
                                            <p:strVal val="ppt_x"/>
                                          </p:val>
                                        </p:tav>
                                      </p:tavLst>
                                    </p:anim>
                                    <p:anim calcmode="lin" valueType="num">
                                      <p:cBhvr>
                                        <p:cTn id="72" dur="1000"/>
                                        <p:tgtEl>
                                          <p:spTgt spid="18"/>
                                        </p:tgtEl>
                                        <p:attrNameLst>
                                          <p:attrName>ppt_y</p:attrName>
                                        </p:attrNameLst>
                                      </p:cBhvr>
                                      <p:tavLst>
                                        <p:tav tm="0">
                                          <p:val>
                                            <p:strVal val="ppt_y"/>
                                          </p:val>
                                        </p:tav>
                                        <p:tav tm="100000">
                                          <p:val>
                                            <p:strVal val="ppt_y+.1"/>
                                          </p:val>
                                        </p:tav>
                                      </p:tavLst>
                                    </p:anim>
                                    <p:set>
                                      <p:cBhvr>
                                        <p:cTn id="73" dur="1" fill="hold">
                                          <p:stCondLst>
                                            <p:cond delay="999"/>
                                          </p:stCondLst>
                                        </p:cTn>
                                        <p:tgtEl>
                                          <p:spTgt spid="18"/>
                                        </p:tgtEl>
                                        <p:attrNameLst>
                                          <p:attrName>style.visibility</p:attrName>
                                        </p:attrNameLst>
                                      </p:cBhvr>
                                      <p:to>
                                        <p:strVal val="hidden"/>
                                      </p:to>
                                    </p:set>
                                  </p:childTnLst>
                                </p:cTn>
                              </p:par>
                              <p:par>
                                <p:cTn id="74" presetID="42" presetClass="exit" presetSubtype="0" fill="hold" grpId="0" nodeType="withEffect">
                                  <p:stCondLst>
                                    <p:cond delay="0"/>
                                  </p:stCondLst>
                                  <p:childTnLst>
                                    <p:animEffect transition="out" filter="fade">
                                      <p:cBhvr>
                                        <p:cTn id="75" dur="1000"/>
                                        <p:tgtEl>
                                          <p:spTgt spid="25"/>
                                        </p:tgtEl>
                                      </p:cBhvr>
                                    </p:animEffect>
                                    <p:anim calcmode="lin" valueType="num">
                                      <p:cBhvr>
                                        <p:cTn id="76" dur="1000"/>
                                        <p:tgtEl>
                                          <p:spTgt spid="25"/>
                                        </p:tgtEl>
                                        <p:attrNameLst>
                                          <p:attrName>ppt_x</p:attrName>
                                        </p:attrNameLst>
                                      </p:cBhvr>
                                      <p:tavLst>
                                        <p:tav tm="0">
                                          <p:val>
                                            <p:strVal val="ppt_x"/>
                                          </p:val>
                                        </p:tav>
                                        <p:tav tm="100000">
                                          <p:val>
                                            <p:strVal val="ppt_x"/>
                                          </p:val>
                                        </p:tav>
                                      </p:tavLst>
                                    </p:anim>
                                    <p:anim calcmode="lin" valueType="num">
                                      <p:cBhvr>
                                        <p:cTn id="77" dur="1000"/>
                                        <p:tgtEl>
                                          <p:spTgt spid="25"/>
                                        </p:tgtEl>
                                        <p:attrNameLst>
                                          <p:attrName>ppt_y</p:attrName>
                                        </p:attrNameLst>
                                      </p:cBhvr>
                                      <p:tavLst>
                                        <p:tav tm="0">
                                          <p:val>
                                            <p:strVal val="ppt_y"/>
                                          </p:val>
                                        </p:tav>
                                        <p:tav tm="100000">
                                          <p:val>
                                            <p:strVal val="ppt_y+.1"/>
                                          </p:val>
                                        </p:tav>
                                      </p:tavLst>
                                    </p:anim>
                                    <p:set>
                                      <p:cBhvr>
                                        <p:cTn id="78" dur="1" fill="hold">
                                          <p:stCondLst>
                                            <p:cond delay="999"/>
                                          </p:stCondLst>
                                        </p:cTn>
                                        <p:tgtEl>
                                          <p:spTgt spid="25"/>
                                        </p:tgtEl>
                                        <p:attrNameLst>
                                          <p:attrName>style.visibility</p:attrName>
                                        </p:attrNameLst>
                                      </p:cBhvr>
                                      <p:to>
                                        <p:strVal val="hidden"/>
                                      </p:to>
                                    </p:set>
                                  </p:childTnLst>
                                </p:cTn>
                              </p:par>
                              <p:par>
                                <p:cTn id="79" presetID="42" presetClass="exit" presetSubtype="0" fill="hold" grpId="0" nodeType="withEffect">
                                  <p:stCondLst>
                                    <p:cond delay="0"/>
                                  </p:stCondLst>
                                  <p:childTnLst>
                                    <p:animEffect transition="out" filter="fade">
                                      <p:cBhvr>
                                        <p:cTn id="80" dur="1000"/>
                                        <p:tgtEl>
                                          <p:spTgt spid="26"/>
                                        </p:tgtEl>
                                      </p:cBhvr>
                                    </p:animEffect>
                                    <p:anim calcmode="lin" valueType="num">
                                      <p:cBhvr>
                                        <p:cTn id="81" dur="1000"/>
                                        <p:tgtEl>
                                          <p:spTgt spid="26"/>
                                        </p:tgtEl>
                                        <p:attrNameLst>
                                          <p:attrName>ppt_x</p:attrName>
                                        </p:attrNameLst>
                                      </p:cBhvr>
                                      <p:tavLst>
                                        <p:tav tm="0">
                                          <p:val>
                                            <p:strVal val="ppt_x"/>
                                          </p:val>
                                        </p:tav>
                                        <p:tav tm="100000">
                                          <p:val>
                                            <p:strVal val="ppt_x"/>
                                          </p:val>
                                        </p:tav>
                                      </p:tavLst>
                                    </p:anim>
                                    <p:anim calcmode="lin" valueType="num">
                                      <p:cBhvr>
                                        <p:cTn id="82" dur="1000"/>
                                        <p:tgtEl>
                                          <p:spTgt spid="26"/>
                                        </p:tgtEl>
                                        <p:attrNameLst>
                                          <p:attrName>ppt_y</p:attrName>
                                        </p:attrNameLst>
                                      </p:cBhvr>
                                      <p:tavLst>
                                        <p:tav tm="0">
                                          <p:val>
                                            <p:strVal val="ppt_y"/>
                                          </p:val>
                                        </p:tav>
                                        <p:tav tm="100000">
                                          <p:val>
                                            <p:strVal val="ppt_y+.1"/>
                                          </p:val>
                                        </p:tav>
                                      </p:tavLst>
                                    </p:anim>
                                    <p:set>
                                      <p:cBhvr>
                                        <p:cTn id="83" dur="1" fill="hold">
                                          <p:stCondLst>
                                            <p:cond delay="999"/>
                                          </p:stCondLst>
                                        </p:cTn>
                                        <p:tgtEl>
                                          <p:spTgt spid="26"/>
                                        </p:tgtEl>
                                        <p:attrNameLst>
                                          <p:attrName>style.visibility</p:attrName>
                                        </p:attrNameLst>
                                      </p:cBhvr>
                                      <p:to>
                                        <p:strVal val="hidden"/>
                                      </p:to>
                                    </p:set>
                                  </p:childTnLst>
                                </p:cTn>
                              </p:par>
                            </p:childTnLst>
                          </p:cTn>
                        </p:par>
                      </p:childTnLst>
                    </p:cTn>
                  </p:par>
                  <p:par>
                    <p:cTn id="84" fill="hold">
                      <p:stCondLst>
                        <p:cond delay="indefinite"/>
                      </p:stCondLst>
                      <p:childTnLst>
                        <p:par>
                          <p:cTn id="85" fill="hold">
                            <p:stCondLst>
                              <p:cond delay="0"/>
                            </p:stCondLst>
                            <p:childTnLst>
                              <p:par>
                                <p:cTn id="86" presetID="42" presetClass="path" presetSubtype="0" accel="50000" decel="50000" fill="hold" nodeType="clickEffect">
                                  <p:stCondLst>
                                    <p:cond delay="0"/>
                                  </p:stCondLst>
                                  <p:childTnLst>
                                    <p:animMotion origin="layout" path="M 1.875E-6 2.96296E-6 L -0.24245 -0.09098 " pathEditMode="relative" rAng="0" ptsTypes="AA">
                                      <p:cBhvr>
                                        <p:cTn id="87" dur="2000" fill="hold"/>
                                        <p:tgtEl>
                                          <p:spTgt spid="3"/>
                                        </p:tgtEl>
                                        <p:attrNameLst>
                                          <p:attrName>ppt_x</p:attrName>
                                          <p:attrName>ppt_y</p:attrName>
                                        </p:attrNameLst>
                                      </p:cBhvr>
                                      <p:rCtr x="-12122" y="-4560"/>
                                    </p:animMotion>
                                  </p:childTnLst>
                                </p:cTn>
                              </p:par>
                            </p:childTnLst>
                          </p:cTn>
                        </p:par>
                      </p:childTnLst>
                    </p:cTn>
                  </p:par>
                  <p:par>
                    <p:cTn id="88" fill="hold">
                      <p:stCondLst>
                        <p:cond delay="indefinite"/>
                      </p:stCondLst>
                      <p:childTnLst>
                        <p:par>
                          <p:cTn id="89" fill="hold">
                            <p:stCondLst>
                              <p:cond delay="0"/>
                            </p:stCondLst>
                            <p:childTnLst>
                              <p:par>
                                <p:cTn id="90" presetID="42" presetClass="path" presetSubtype="0" accel="50000" decel="50000" fill="hold" nodeType="clickEffect">
                                  <p:stCondLst>
                                    <p:cond delay="0"/>
                                  </p:stCondLst>
                                  <p:childTnLst>
                                    <p:animMotion origin="layout" path="M -0.00273 2.22222E-6 L -0.45755 -0.07199 " pathEditMode="relative" rAng="0" ptsTypes="AA">
                                      <p:cBhvr>
                                        <p:cTn id="91" dur="2000" fill="hold"/>
                                        <p:tgtEl>
                                          <p:spTgt spid="2"/>
                                        </p:tgtEl>
                                        <p:attrNameLst>
                                          <p:attrName>ppt_x</p:attrName>
                                          <p:attrName>ppt_y</p:attrName>
                                        </p:attrNameLst>
                                      </p:cBhvr>
                                      <p:rCtr x="-21576" y="-2708"/>
                                    </p:animMotion>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nodeType="clickEffect">
                                  <p:stCondLst>
                                    <p:cond delay="0"/>
                                  </p:stCondLst>
                                  <p:childTnLst>
                                    <p:set>
                                      <p:cBhvr>
                                        <p:cTn id="95" dur="1" fill="hold">
                                          <p:stCondLst>
                                            <p:cond delay="0"/>
                                          </p:stCondLst>
                                        </p:cTn>
                                        <p:tgtEl>
                                          <p:spTgt spid="34"/>
                                        </p:tgtEl>
                                        <p:attrNameLst>
                                          <p:attrName>style.visibility</p:attrName>
                                        </p:attrNameLst>
                                      </p:cBhvr>
                                      <p:to>
                                        <p:strVal val="visible"/>
                                      </p:to>
                                    </p:set>
                                    <p:animEffect transition="in" filter="fade">
                                      <p:cBhvr>
                                        <p:cTn id="96"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1" grpId="0"/>
      <p:bldP spid="12" grpId="0" animBg="1"/>
      <p:bldP spid="13" grpId="0"/>
      <p:bldP spid="17" grpId="0" animBg="1"/>
      <p:bldP spid="18" grpId="0"/>
      <p:bldP spid="25" grpId="0" animBg="1"/>
      <p:bldP spid="26" grpId="0"/>
      <p:bldP spid="27" grpId="0" animBg="1"/>
      <p:bldP spid="2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ext&#10;&#10;Description generated with very high confidence">
            <a:extLst>
              <a:ext uri="{FF2B5EF4-FFF2-40B4-BE49-F238E27FC236}">
                <a16:creationId xmlns:a16="http://schemas.microsoft.com/office/drawing/2014/main" id="{135A80D8-297E-4E3D-914A-F35918545D4F}"/>
              </a:ext>
            </a:extLst>
          </p:cNvPr>
          <p:cNvPicPr>
            <a:picLocks noChangeAspect="1"/>
          </p:cNvPicPr>
          <p:nvPr/>
        </p:nvPicPr>
        <p:blipFill rotWithShape="1">
          <a:blip r:embed="rId2">
            <a:extLst>
              <a:ext uri="{28A0092B-C50C-407E-A947-70E740481C1C}">
                <a14:useLocalDpi xmlns:a14="http://schemas.microsoft.com/office/drawing/2010/main" val="0"/>
              </a:ext>
            </a:extLst>
          </a:blip>
          <a:srcRect l="7442" t="2936" r="6844" b="3329"/>
          <a:stretch/>
        </p:blipFill>
        <p:spPr>
          <a:xfrm>
            <a:off x="5133958" y="1144756"/>
            <a:ext cx="6429969" cy="3753986"/>
          </a:xfrm>
          <a:prstGeom prst="rect">
            <a:avLst/>
          </a:prstGeom>
        </p:spPr>
      </p:pic>
      <p:pic>
        <p:nvPicPr>
          <p:cNvPr id="5" name="Picture 4" descr="A close up of a map&#10;&#10;Description generated with very high confidence">
            <a:extLst>
              <a:ext uri="{FF2B5EF4-FFF2-40B4-BE49-F238E27FC236}">
                <a16:creationId xmlns:a16="http://schemas.microsoft.com/office/drawing/2014/main" id="{6CB992AC-F02F-4234-8871-C4F3CD9045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8489" y="1450109"/>
            <a:ext cx="6329527" cy="4747146"/>
          </a:xfrm>
          <a:prstGeom prst="rect">
            <a:avLst/>
          </a:prstGeom>
        </p:spPr>
      </p:pic>
      <p:pic>
        <p:nvPicPr>
          <p:cNvPr id="6" name="Picture 5" descr="A screenshot of a map&#10;&#10;Description generated with very high confidence">
            <a:extLst>
              <a:ext uri="{FF2B5EF4-FFF2-40B4-BE49-F238E27FC236}">
                <a16:creationId xmlns:a16="http://schemas.microsoft.com/office/drawing/2014/main" id="{652A6096-4719-45C9-A37D-B3D4BF49960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8490" y="1144756"/>
            <a:ext cx="4147328" cy="3110495"/>
          </a:xfrm>
          <a:prstGeom prst="rect">
            <a:avLst/>
          </a:prstGeom>
        </p:spPr>
      </p:pic>
      <p:sp>
        <p:nvSpPr>
          <p:cNvPr id="7" name="Arrow: Pentagon 6">
            <a:extLst>
              <a:ext uri="{FF2B5EF4-FFF2-40B4-BE49-F238E27FC236}">
                <a16:creationId xmlns:a16="http://schemas.microsoft.com/office/drawing/2014/main" id="{C781C03A-6E76-49A0-82A0-E1AF75CBB43E}"/>
              </a:ext>
            </a:extLst>
          </p:cNvPr>
          <p:cNvSpPr/>
          <p:nvPr/>
        </p:nvSpPr>
        <p:spPr>
          <a:xfrm>
            <a:off x="184727" y="187611"/>
            <a:ext cx="6151418" cy="584775"/>
          </a:xfrm>
          <a:prstGeom prst="homePlat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3F69362-82ED-4344-894F-A8AE91E71391}"/>
              </a:ext>
            </a:extLst>
          </p:cNvPr>
          <p:cNvSpPr txBox="1"/>
          <p:nvPr/>
        </p:nvSpPr>
        <p:spPr>
          <a:xfrm>
            <a:off x="526473" y="187611"/>
            <a:ext cx="5514908" cy="1077218"/>
          </a:xfrm>
          <a:prstGeom prst="rect">
            <a:avLst/>
          </a:prstGeom>
          <a:noFill/>
        </p:spPr>
        <p:txBody>
          <a:bodyPr wrap="none" rtlCol="0">
            <a:spAutoFit/>
          </a:bodyPr>
          <a:lstStyle/>
          <a:p>
            <a:r>
              <a:rPr lang="en-US" sz="3200" dirty="0"/>
              <a:t>Computational Analysis of ODEs</a:t>
            </a:r>
          </a:p>
          <a:p>
            <a:endParaRPr lang="en-US" sz="3200" dirty="0"/>
          </a:p>
        </p:txBody>
      </p:sp>
      <p:pic>
        <p:nvPicPr>
          <p:cNvPr id="9" name="Picture 8">
            <a:extLst>
              <a:ext uri="{FF2B5EF4-FFF2-40B4-BE49-F238E27FC236}">
                <a16:creationId xmlns:a16="http://schemas.microsoft.com/office/drawing/2014/main" id="{FB01E9C2-CDAE-44E1-B0C8-2E1F5A3F809F}"/>
              </a:ext>
            </a:extLst>
          </p:cNvPr>
          <p:cNvPicPr>
            <a:picLocks noChangeAspect="1"/>
          </p:cNvPicPr>
          <p:nvPr/>
        </p:nvPicPr>
        <p:blipFill rotWithShape="1">
          <a:blip r:embed="rId5"/>
          <a:srcRect l="11775" t="17061" r="61451" b="8244"/>
          <a:stretch/>
        </p:blipFill>
        <p:spPr>
          <a:xfrm>
            <a:off x="6971071" y="0"/>
            <a:ext cx="4306529" cy="6758139"/>
          </a:xfrm>
          <a:prstGeom prst="rect">
            <a:avLst/>
          </a:prstGeom>
        </p:spPr>
      </p:pic>
    </p:spTree>
    <p:extLst>
      <p:ext uri="{BB962C8B-B14F-4D97-AF65-F5344CB8AC3E}">
        <p14:creationId xmlns:p14="http://schemas.microsoft.com/office/powerpoint/2010/main" val="2698809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xit" presetSubtype="10" fill="hold" nodeType="clickEffect">
                                  <p:stCondLst>
                                    <p:cond delay="0"/>
                                  </p:stCondLst>
                                  <p:childTnLst>
                                    <p:animEffect transition="out" filter="randombar(horizontal)">
                                      <p:cBhvr>
                                        <p:cTn id="11" dur="500"/>
                                        <p:tgtEl>
                                          <p:spTgt spid="6"/>
                                        </p:tgtEl>
                                      </p:cBhvr>
                                    </p:animEffect>
                                    <p:set>
                                      <p:cBhvr>
                                        <p:cTn id="12" dur="1" fill="hold">
                                          <p:stCondLst>
                                            <p:cond delay="499"/>
                                          </p:stCondLst>
                                        </p:cTn>
                                        <p:tgtEl>
                                          <p:spTgt spid="6"/>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4" presetClass="exit" presetSubtype="10" fill="hold" nodeType="clickEffect">
                                  <p:stCondLst>
                                    <p:cond delay="0"/>
                                  </p:stCondLst>
                                  <p:childTnLst>
                                    <p:animEffect transition="out" filter="randombar(horizontal)">
                                      <p:cBhvr>
                                        <p:cTn id="16" dur="500"/>
                                        <p:tgtEl>
                                          <p:spTgt spid="4"/>
                                        </p:tgtEl>
                                      </p:cBhvr>
                                    </p:animEffect>
                                    <p:set>
                                      <p:cBhvr>
                                        <p:cTn id="17" dur="1" fill="hold">
                                          <p:stCondLst>
                                            <p:cond delay="499"/>
                                          </p:stCondLst>
                                        </p:cTn>
                                        <p:tgtEl>
                                          <p:spTgt spid="4"/>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Arrow: Pentagon 9">
            <a:extLst>
              <a:ext uri="{FF2B5EF4-FFF2-40B4-BE49-F238E27FC236}">
                <a16:creationId xmlns:a16="http://schemas.microsoft.com/office/drawing/2014/main" id="{8FB651CA-A269-42A7-B9BB-1451F504AB6C}"/>
              </a:ext>
            </a:extLst>
          </p:cNvPr>
          <p:cNvSpPr/>
          <p:nvPr/>
        </p:nvSpPr>
        <p:spPr>
          <a:xfrm>
            <a:off x="184728" y="187611"/>
            <a:ext cx="2632364" cy="584775"/>
          </a:xfrm>
          <a:prstGeom prst="homePlat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8DD1B177-6BEB-4F4D-8274-CE1524B45D63}"/>
              </a:ext>
            </a:extLst>
          </p:cNvPr>
          <p:cNvSpPr txBox="1"/>
          <p:nvPr/>
        </p:nvSpPr>
        <p:spPr>
          <a:xfrm>
            <a:off x="526473" y="187611"/>
            <a:ext cx="1764586" cy="584775"/>
          </a:xfrm>
          <a:prstGeom prst="rect">
            <a:avLst/>
          </a:prstGeom>
          <a:noFill/>
        </p:spPr>
        <p:txBody>
          <a:bodyPr wrap="none" rtlCol="0">
            <a:spAutoFit/>
          </a:bodyPr>
          <a:lstStyle/>
          <a:p>
            <a:r>
              <a:rPr lang="en-US" sz="3200" dirty="0"/>
              <a:t>Overview</a:t>
            </a:r>
          </a:p>
        </p:txBody>
      </p:sp>
      <p:sp>
        <p:nvSpPr>
          <p:cNvPr id="6" name="TextBox 5">
            <a:extLst>
              <a:ext uri="{FF2B5EF4-FFF2-40B4-BE49-F238E27FC236}">
                <a16:creationId xmlns:a16="http://schemas.microsoft.com/office/drawing/2014/main" id="{B69E389F-CD38-4050-A2AF-6FEC0686A9DC}"/>
              </a:ext>
            </a:extLst>
          </p:cNvPr>
          <p:cNvSpPr txBox="1"/>
          <p:nvPr/>
        </p:nvSpPr>
        <p:spPr>
          <a:xfrm>
            <a:off x="1408766" y="4178700"/>
            <a:ext cx="3178434" cy="369332"/>
          </a:xfrm>
          <a:prstGeom prst="rect">
            <a:avLst/>
          </a:prstGeom>
          <a:noFill/>
        </p:spPr>
        <p:txBody>
          <a:bodyPr wrap="none" rtlCol="0">
            <a:spAutoFit/>
          </a:bodyPr>
          <a:lstStyle/>
          <a:p>
            <a:r>
              <a:rPr lang="en-US" dirty="0"/>
              <a:t>Computational Analysis of ODEs</a:t>
            </a:r>
          </a:p>
        </p:txBody>
      </p:sp>
      <p:sp>
        <p:nvSpPr>
          <p:cNvPr id="8" name="TextBox 7">
            <a:extLst>
              <a:ext uri="{FF2B5EF4-FFF2-40B4-BE49-F238E27FC236}">
                <a16:creationId xmlns:a16="http://schemas.microsoft.com/office/drawing/2014/main" id="{16E9C073-938A-4D19-8B3C-C13E942D3C2C}"/>
              </a:ext>
            </a:extLst>
          </p:cNvPr>
          <p:cNvSpPr txBox="1"/>
          <p:nvPr/>
        </p:nvSpPr>
        <p:spPr>
          <a:xfrm>
            <a:off x="1408766" y="1378685"/>
            <a:ext cx="2566280" cy="369332"/>
          </a:xfrm>
          <a:prstGeom prst="rect">
            <a:avLst/>
          </a:prstGeom>
          <a:noFill/>
        </p:spPr>
        <p:txBody>
          <a:bodyPr wrap="none" rtlCol="0">
            <a:spAutoFit/>
          </a:bodyPr>
          <a:lstStyle/>
          <a:p>
            <a:r>
              <a:rPr lang="en-US" dirty="0"/>
              <a:t>Central Dogma of Biology</a:t>
            </a:r>
          </a:p>
        </p:txBody>
      </p:sp>
      <p:sp>
        <p:nvSpPr>
          <p:cNvPr id="9" name="TextBox 8">
            <a:extLst>
              <a:ext uri="{FF2B5EF4-FFF2-40B4-BE49-F238E27FC236}">
                <a16:creationId xmlns:a16="http://schemas.microsoft.com/office/drawing/2014/main" id="{BE588B18-D1F3-4C2A-B7C0-DB3DF50C3EE2}"/>
              </a:ext>
            </a:extLst>
          </p:cNvPr>
          <p:cNvSpPr txBox="1"/>
          <p:nvPr/>
        </p:nvSpPr>
        <p:spPr>
          <a:xfrm>
            <a:off x="1408766" y="2736325"/>
            <a:ext cx="1573251" cy="369332"/>
          </a:xfrm>
          <a:prstGeom prst="rect">
            <a:avLst/>
          </a:prstGeom>
          <a:noFill/>
        </p:spPr>
        <p:txBody>
          <a:bodyPr wrap="none" rtlCol="0">
            <a:spAutoFit/>
          </a:bodyPr>
          <a:lstStyle/>
          <a:p>
            <a:r>
              <a:rPr lang="en-US" dirty="0"/>
              <a:t>Kinetic Models</a:t>
            </a:r>
          </a:p>
        </p:txBody>
      </p:sp>
      <p:sp>
        <p:nvSpPr>
          <p:cNvPr id="11" name="TextBox 10">
            <a:extLst>
              <a:ext uri="{FF2B5EF4-FFF2-40B4-BE49-F238E27FC236}">
                <a16:creationId xmlns:a16="http://schemas.microsoft.com/office/drawing/2014/main" id="{52D80B4F-427F-4AD1-838D-0CF18BF0EB79}"/>
              </a:ext>
            </a:extLst>
          </p:cNvPr>
          <p:cNvSpPr txBox="1"/>
          <p:nvPr/>
        </p:nvSpPr>
        <p:spPr>
          <a:xfrm>
            <a:off x="3333901" y="1805868"/>
            <a:ext cx="1061509" cy="646331"/>
          </a:xfrm>
          <a:prstGeom prst="rect">
            <a:avLst/>
          </a:prstGeom>
          <a:noFill/>
        </p:spPr>
        <p:txBody>
          <a:bodyPr wrap="none" rtlCol="0">
            <a:spAutoFit/>
          </a:bodyPr>
          <a:lstStyle/>
          <a:p>
            <a:r>
              <a:rPr lang="en-US" sz="3600" b="1" dirty="0"/>
              <a:t>DNA</a:t>
            </a:r>
          </a:p>
        </p:txBody>
      </p:sp>
      <p:sp>
        <p:nvSpPr>
          <p:cNvPr id="12" name="Arrow: Up 11">
            <a:extLst>
              <a:ext uri="{FF2B5EF4-FFF2-40B4-BE49-F238E27FC236}">
                <a16:creationId xmlns:a16="http://schemas.microsoft.com/office/drawing/2014/main" id="{C258B7D5-C8AF-4592-BD56-614702BD5B66}"/>
              </a:ext>
            </a:extLst>
          </p:cNvPr>
          <p:cNvSpPr/>
          <p:nvPr/>
        </p:nvSpPr>
        <p:spPr>
          <a:xfrm rot="5400000">
            <a:off x="4712332" y="1782878"/>
            <a:ext cx="269268" cy="692311"/>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C2EA7E26-85E3-4621-8223-147C1AA50BA7}"/>
              </a:ext>
            </a:extLst>
          </p:cNvPr>
          <p:cNvSpPr txBox="1"/>
          <p:nvPr/>
        </p:nvSpPr>
        <p:spPr>
          <a:xfrm>
            <a:off x="5298522" y="1822142"/>
            <a:ext cx="1029449" cy="646331"/>
          </a:xfrm>
          <a:prstGeom prst="rect">
            <a:avLst/>
          </a:prstGeom>
          <a:noFill/>
        </p:spPr>
        <p:txBody>
          <a:bodyPr wrap="none" rtlCol="0">
            <a:spAutoFit/>
          </a:bodyPr>
          <a:lstStyle/>
          <a:p>
            <a:r>
              <a:rPr lang="en-US" sz="3600" b="1" dirty="0"/>
              <a:t>RNA</a:t>
            </a:r>
          </a:p>
        </p:txBody>
      </p:sp>
      <p:sp>
        <p:nvSpPr>
          <p:cNvPr id="14" name="TextBox 13">
            <a:extLst>
              <a:ext uri="{FF2B5EF4-FFF2-40B4-BE49-F238E27FC236}">
                <a16:creationId xmlns:a16="http://schemas.microsoft.com/office/drawing/2014/main" id="{F3C6D83B-F0E6-46C2-8B31-3EF11F5228C4}"/>
              </a:ext>
            </a:extLst>
          </p:cNvPr>
          <p:cNvSpPr txBox="1"/>
          <p:nvPr/>
        </p:nvSpPr>
        <p:spPr>
          <a:xfrm>
            <a:off x="7020282" y="1822142"/>
            <a:ext cx="1869230" cy="646331"/>
          </a:xfrm>
          <a:prstGeom prst="rect">
            <a:avLst/>
          </a:prstGeom>
          <a:noFill/>
        </p:spPr>
        <p:txBody>
          <a:bodyPr wrap="none" rtlCol="0">
            <a:spAutoFit/>
          </a:bodyPr>
          <a:lstStyle/>
          <a:p>
            <a:r>
              <a:rPr lang="en-US" sz="3600" b="1" dirty="0"/>
              <a:t>PROTEIN</a:t>
            </a:r>
          </a:p>
        </p:txBody>
      </p:sp>
      <p:sp>
        <p:nvSpPr>
          <p:cNvPr id="15" name="Arrow: Up 14">
            <a:extLst>
              <a:ext uri="{FF2B5EF4-FFF2-40B4-BE49-F238E27FC236}">
                <a16:creationId xmlns:a16="http://schemas.microsoft.com/office/drawing/2014/main" id="{52D18B97-171B-438B-8287-765859BF0ECF}"/>
              </a:ext>
            </a:extLst>
          </p:cNvPr>
          <p:cNvSpPr/>
          <p:nvPr/>
        </p:nvSpPr>
        <p:spPr>
          <a:xfrm rot="5400000">
            <a:off x="6539492" y="1799151"/>
            <a:ext cx="269268" cy="692311"/>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A9DED8E8-CEF1-483B-B1E3-D6D3A637D911}"/>
              </a:ext>
            </a:extLst>
          </p:cNvPr>
          <p:cNvSpPr txBox="1"/>
          <p:nvPr/>
        </p:nvSpPr>
        <p:spPr>
          <a:xfrm>
            <a:off x="2629526" y="2907252"/>
            <a:ext cx="697627" cy="1107996"/>
          </a:xfrm>
          <a:prstGeom prst="rect">
            <a:avLst/>
          </a:prstGeom>
          <a:noFill/>
        </p:spPr>
        <p:txBody>
          <a:bodyPr wrap="none" rtlCol="0">
            <a:spAutoFit/>
          </a:bodyPr>
          <a:lstStyle/>
          <a:p>
            <a:r>
              <a:rPr lang="en-US" sz="6600" b="1" dirty="0"/>
              <a:t>A</a:t>
            </a:r>
          </a:p>
        </p:txBody>
      </p:sp>
      <p:sp>
        <p:nvSpPr>
          <p:cNvPr id="17" name="Arrow: Up 16">
            <a:extLst>
              <a:ext uri="{FF2B5EF4-FFF2-40B4-BE49-F238E27FC236}">
                <a16:creationId xmlns:a16="http://schemas.microsoft.com/office/drawing/2014/main" id="{44B4E5A3-11B5-4BE4-95A4-81E0435D1DC1}"/>
              </a:ext>
            </a:extLst>
          </p:cNvPr>
          <p:cNvSpPr/>
          <p:nvPr/>
        </p:nvSpPr>
        <p:spPr>
          <a:xfrm rot="5400000">
            <a:off x="4029734" y="2606086"/>
            <a:ext cx="279563" cy="1460684"/>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Box 17">
            <a:extLst>
              <a:ext uri="{FF2B5EF4-FFF2-40B4-BE49-F238E27FC236}">
                <a16:creationId xmlns:a16="http://schemas.microsoft.com/office/drawing/2014/main" id="{26AD5A12-77A4-4434-8D69-101BCB03917C}"/>
              </a:ext>
            </a:extLst>
          </p:cNvPr>
          <p:cNvSpPr txBox="1"/>
          <p:nvPr/>
        </p:nvSpPr>
        <p:spPr>
          <a:xfrm>
            <a:off x="4968944" y="2885123"/>
            <a:ext cx="659155" cy="1107996"/>
          </a:xfrm>
          <a:prstGeom prst="rect">
            <a:avLst/>
          </a:prstGeom>
          <a:noFill/>
        </p:spPr>
        <p:txBody>
          <a:bodyPr wrap="none" rtlCol="0">
            <a:spAutoFit/>
          </a:bodyPr>
          <a:lstStyle/>
          <a:p>
            <a:r>
              <a:rPr lang="en-US" sz="6600" b="1" dirty="0"/>
              <a:t>B</a:t>
            </a:r>
          </a:p>
        </p:txBody>
      </p:sp>
      <p:sp>
        <p:nvSpPr>
          <p:cNvPr id="19" name="Arrow: Up 18">
            <a:extLst>
              <a:ext uri="{FF2B5EF4-FFF2-40B4-BE49-F238E27FC236}">
                <a16:creationId xmlns:a16="http://schemas.microsoft.com/office/drawing/2014/main" id="{64D2B892-EF26-415B-B5D1-3C13F0D3DC58}"/>
              </a:ext>
            </a:extLst>
          </p:cNvPr>
          <p:cNvSpPr/>
          <p:nvPr/>
        </p:nvSpPr>
        <p:spPr>
          <a:xfrm rot="16200000">
            <a:off x="3986800" y="2867415"/>
            <a:ext cx="279563" cy="1460684"/>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2" name="Picture 21">
            <a:extLst>
              <a:ext uri="{FF2B5EF4-FFF2-40B4-BE49-F238E27FC236}">
                <a16:creationId xmlns:a16="http://schemas.microsoft.com/office/drawing/2014/main" id="{AF78558B-CB40-4F1C-B6FD-705D9E7039B5}"/>
              </a:ext>
            </a:extLst>
          </p:cNvPr>
          <p:cNvPicPr>
            <a:picLocks noChangeAspect="1"/>
          </p:cNvPicPr>
          <p:nvPr/>
        </p:nvPicPr>
        <p:blipFill rotWithShape="1">
          <a:blip r:embed="rId2"/>
          <a:srcRect t="1884" r="24693"/>
          <a:stretch/>
        </p:blipFill>
        <p:spPr>
          <a:xfrm>
            <a:off x="3125684" y="4527391"/>
            <a:ext cx="3259893" cy="1938064"/>
          </a:xfrm>
          <a:prstGeom prst="rect">
            <a:avLst/>
          </a:prstGeom>
        </p:spPr>
      </p:pic>
      <mc:AlternateContent xmlns:mc="http://schemas.openxmlformats.org/markup-compatibility/2006">
        <mc:Choice xmlns:a14="http://schemas.microsoft.com/office/drawing/2010/main" Requires="a14">
          <p:sp>
            <p:nvSpPr>
              <p:cNvPr id="23" name="TextBox 22">
                <a:extLst>
                  <a:ext uri="{FF2B5EF4-FFF2-40B4-BE49-F238E27FC236}">
                    <a16:creationId xmlns:a16="http://schemas.microsoft.com/office/drawing/2014/main" id="{CD1B52B1-3D80-4B11-B295-BAAB16E84334}"/>
                  </a:ext>
                </a:extLst>
              </p:cNvPr>
              <p:cNvSpPr txBox="1"/>
              <p:nvPr/>
            </p:nvSpPr>
            <p:spPr>
              <a:xfrm>
                <a:off x="5813246" y="3210752"/>
                <a:ext cx="2516394" cy="615361"/>
              </a:xfrm>
              <a:prstGeom prst="rect">
                <a:avLst/>
              </a:prstGeom>
              <a:noFill/>
            </p:spPr>
            <p:txBody>
              <a:bodyPr wrap="square" lIns="0" tIns="0" rIns="0" bIns="0" rtlCol="0">
                <a:spAutoFit/>
              </a:bodyPr>
              <a:lstStyle/>
              <a:p>
                <a14:m>
                  <m:oMath xmlns:m="http://schemas.openxmlformats.org/officeDocument/2006/math">
                    <m:f>
                      <m:fPr>
                        <m:ctrlPr>
                          <a:rPr lang="en-US" sz="2400" i="1" smtClean="0">
                            <a:latin typeface="Cambria Math" panose="02040503050406030204" pitchFamily="18" charset="0"/>
                          </a:rPr>
                        </m:ctrlPr>
                      </m:fPr>
                      <m:num>
                        <m:r>
                          <a:rPr lang="en-US" sz="2400" b="0" i="1" smtClean="0">
                            <a:latin typeface="Cambria Math" panose="02040503050406030204" pitchFamily="18" charset="0"/>
                          </a:rPr>
                          <m:t>𝑑</m:t>
                        </m:r>
                        <m:r>
                          <a:rPr lang="en-US" sz="2400" b="0" i="1" smtClean="0">
                            <a:latin typeface="Cambria Math" panose="02040503050406030204" pitchFamily="18" charset="0"/>
                          </a:rPr>
                          <m:t>[</m:t>
                        </m:r>
                        <m:r>
                          <a:rPr lang="en-US" sz="2400" b="0" i="1" smtClean="0">
                            <a:latin typeface="Cambria Math" panose="02040503050406030204" pitchFamily="18" charset="0"/>
                          </a:rPr>
                          <m:t>𝑈</m:t>
                        </m:r>
                        <m:r>
                          <a:rPr lang="en-US" sz="2400" b="0" i="1" smtClean="0">
                            <a:latin typeface="Cambria Math" panose="02040503050406030204" pitchFamily="18" charset="0"/>
                          </a:rPr>
                          <m:t>]</m:t>
                        </m:r>
                      </m:num>
                      <m:den>
                        <m:r>
                          <a:rPr lang="en-US" sz="2400" b="0" i="1" smtClean="0">
                            <a:latin typeface="Cambria Math" panose="02040503050406030204" pitchFamily="18" charset="0"/>
                          </a:rPr>
                          <m:t>𝑑𝑡</m:t>
                        </m:r>
                      </m:den>
                    </m:f>
                  </m:oMath>
                </a14:m>
                <a:r>
                  <a:rPr lang="en-US" sz="2400" dirty="0"/>
                  <a:t>=</a:t>
                </a:r>
                <a14:m>
                  <m:oMath xmlns:m="http://schemas.openxmlformats.org/officeDocument/2006/math">
                    <m:r>
                      <a:rPr lang="en-US" sz="2400" i="1" smtClean="0">
                        <a:latin typeface="Cambria Math" panose="02040503050406030204" pitchFamily="18" charset="0"/>
                      </a:rPr>
                      <m:t> </m:t>
                    </m:r>
                  </m:oMath>
                </a14:m>
                <a:r>
                  <a:rPr lang="en-US" sz="2400" dirty="0"/>
                  <a:t>(</a:t>
                </a:r>
                <a14:m>
                  <m:oMath xmlns:m="http://schemas.openxmlformats.org/officeDocument/2006/math">
                    <m:f>
                      <m:fPr>
                        <m:ctrlPr>
                          <a:rPr lang="en-US" sz="2400" i="1" dirty="0">
                            <a:latin typeface="Cambria Math" panose="02040503050406030204" pitchFamily="18" charset="0"/>
                          </a:rPr>
                        </m:ctrlPr>
                      </m:fPr>
                      <m:num>
                        <m:sSub>
                          <m:sSubPr>
                            <m:ctrlPr>
                              <a:rPr lang="en-US" sz="2400" i="1">
                                <a:solidFill>
                                  <a:srgbClr val="FF0000"/>
                                </a:solidFill>
                                <a:latin typeface="Cambria Math" panose="02040503050406030204" pitchFamily="18" charset="0"/>
                              </a:rPr>
                            </m:ctrlPr>
                          </m:sSubPr>
                          <m:e>
                            <m:r>
                              <a:rPr lang="en-US" sz="2400" i="1">
                                <a:solidFill>
                                  <a:srgbClr val="FF0000"/>
                                </a:solidFill>
                                <a:latin typeface="Cambria Math" panose="02040503050406030204" pitchFamily="18" charset="0"/>
                                <a:ea typeface="Cambria Math" panose="02040503050406030204" pitchFamily="18" charset="0"/>
                              </a:rPr>
                              <m:t>𝛼</m:t>
                            </m:r>
                          </m:e>
                          <m:sub>
                            <m:r>
                              <a:rPr lang="en-US" sz="2400" i="1">
                                <a:solidFill>
                                  <a:srgbClr val="FF0000"/>
                                </a:solidFill>
                                <a:latin typeface="Cambria Math" panose="02040503050406030204" pitchFamily="18" charset="0"/>
                              </a:rPr>
                              <m:t>1</m:t>
                            </m:r>
                          </m:sub>
                        </m:sSub>
                      </m:num>
                      <m:den>
                        <m:r>
                          <a:rPr lang="en-US" sz="2400" i="1" dirty="0">
                            <a:latin typeface="Cambria Math" panose="02040503050406030204" pitchFamily="18" charset="0"/>
                          </a:rPr>
                          <m:t>(1+</m:t>
                        </m:r>
                        <m:sSup>
                          <m:sSupPr>
                            <m:ctrlPr>
                              <a:rPr lang="en-US" sz="2400" i="1" dirty="0">
                                <a:latin typeface="Cambria Math" panose="02040503050406030204" pitchFamily="18" charset="0"/>
                              </a:rPr>
                            </m:ctrlPr>
                          </m:sSupPr>
                          <m:e>
                            <m:r>
                              <a:rPr lang="en-US" sz="2400" i="1" dirty="0">
                                <a:latin typeface="Cambria Math" panose="02040503050406030204" pitchFamily="18" charset="0"/>
                              </a:rPr>
                              <m:t>[</m:t>
                            </m:r>
                            <m:r>
                              <a:rPr lang="en-US" sz="2400" i="1" dirty="0">
                                <a:latin typeface="Cambria Math" panose="02040503050406030204" pitchFamily="18" charset="0"/>
                              </a:rPr>
                              <m:t>𝑉</m:t>
                            </m:r>
                            <m:r>
                              <a:rPr lang="en-US" sz="2400" i="1" dirty="0">
                                <a:latin typeface="Cambria Math" panose="02040503050406030204" pitchFamily="18" charset="0"/>
                              </a:rPr>
                              <m:t>]</m:t>
                            </m:r>
                          </m:e>
                          <m:sup>
                            <m:r>
                              <m:rPr>
                                <m:nor/>
                              </m:rPr>
                              <a:rPr lang="el-GR" sz="2400" dirty="0">
                                <a:latin typeface="Gulim" panose="020B0600000101010101" pitchFamily="34" charset="-127"/>
                                <a:ea typeface="Gulim" panose="020B0600000101010101" pitchFamily="34" charset="-127"/>
                              </a:rPr>
                              <m:t>β</m:t>
                            </m:r>
                          </m:sup>
                        </m:sSup>
                        <m:r>
                          <a:rPr lang="en-US" sz="2400" i="1" dirty="0">
                            <a:latin typeface="Cambria Math" panose="02040503050406030204" pitchFamily="18" charset="0"/>
                          </a:rPr>
                          <m:t>)</m:t>
                        </m:r>
                      </m:den>
                    </m:f>
                    <m:r>
                      <a:rPr lang="en-US" sz="2400" dirty="0">
                        <a:latin typeface="Cambria Math" panose="02040503050406030204" pitchFamily="18" charset="0"/>
                      </a:rPr>
                      <m:t>)</m:t>
                    </m:r>
                  </m:oMath>
                </a14:m>
                <a:r>
                  <a:rPr lang="en-US" sz="2400" dirty="0"/>
                  <a:t>-[U]</a:t>
                </a:r>
              </a:p>
            </p:txBody>
          </p:sp>
        </mc:Choice>
        <mc:Fallback>
          <p:sp>
            <p:nvSpPr>
              <p:cNvPr id="23" name="TextBox 22">
                <a:extLst>
                  <a:ext uri="{FF2B5EF4-FFF2-40B4-BE49-F238E27FC236}">
                    <a16:creationId xmlns:a16="http://schemas.microsoft.com/office/drawing/2014/main" id="{CD1B52B1-3D80-4B11-B295-BAAB16E84334}"/>
                  </a:ext>
                </a:extLst>
              </p:cNvPr>
              <p:cNvSpPr txBox="1">
                <a:spLocks noRot="1" noChangeAspect="1" noMove="1" noResize="1" noEditPoints="1" noAdjustHandles="1" noChangeArrowheads="1" noChangeShapeType="1" noTextEdit="1"/>
              </p:cNvSpPr>
              <p:nvPr/>
            </p:nvSpPr>
            <p:spPr>
              <a:xfrm>
                <a:off x="5813246" y="3210752"/>
                <a:ext cx="2516394" cy="615361"/>
              </a:xfrm>
              <a:prstGeom prst="rect">
                <a:avLst/>
              </a:prstGeom>
              <a:blipFill>
                <a:blip r:embed="rId3"/>
                <a:stretch>
                  <a:fillRect l="-243" t="-4950" r="-485" b="-990"/>
                </a:stretch>
              </a:blipFill>
            </p:spPr>
            <p:txBody>
              <a:bodyPr/>
              <a:lstStyle/>
              <a:p>
                <a:r>
                  <a:rPr lang="en-US">
                    <a:noFill/>
                  </a:rPr>
                  <a:t> </a:t>
                </a:r>
              </a:p>
            </p:txBody>
          </p:sp>
        </mc:Fallback>
      </mc:AlternateContent>
    </p:spTree>
    <p:extLst>
      <p:ext uri="{BB962C8B-B14F-4D97-AF65-F5344CB8AC3E}">
        <p14:creationId xmlns:p14="http://schemas.microsoft.com/office/powerpoint/2010/main" val="39981958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fade">
                                      <p:cBhvr>
                                        <p:cTn id="16" dur="500"/>
                                        <p:tgtEl>
                                          <p:spTgt spid="1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500"/>
                                        <p:tgtEl>
                                          <p:spTgt spid="1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500"/>
                                        <p:tgtEl>
                                          <p:spTgt spid="2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par>
                                <p:cTn id="28" presetID="10" presetClass="entr" presetSubtype="0" fill="hold" nodeType="withEffect">
                                  <p:stCondLst>
                                    <p:cond delay="0"/>
                                  </p:stCondLst>
                                  <p:childTnLst>
                                    <p:set>
                                      <p:cBhvr>
                                        <p:cTn id="29" dur="1" fill="hold">
                                          <p:stCondLst>
                                            <p:cond delay="0"/>
                                          </p:stCondLst>
                                        </p:cTn>
                                        <p:tgtEl>
                                          <p:spTgt spid="22"/>
                                        </p:tgtEl>
                                        <p:attrNameLst>
                                          <p:attrName>style.visibility</p:attrName>
                                        </p:attrNameLst>
                                      </p:cBhvr>
                                      <p:to>
                                        <p:strVal val="visible"/>
                                      </p:to>
                                    </p:set>
                                    <p:animEffect transition="in" filter="fade">
                                      <p:cBhvr>
                                        <p:cTn id="3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6" grpId="0"/>
      <p:bldP spid="17" grpId="0" animBg="1"/>
      <p:bldP spid="18" grpId="0"/>
      <p:bldP spid="19" grpId="0" animBg="1"/>
      <p:bldP spid="2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52360AE-DE7E-4EF8-A74F-9814FE0B2F3C}"/>
              </a:ext>
            </a:extLst>
          </p:cNvPr>
          <p:cNvSpPr/>
          <p:nvPr/>
        </p:nvSpPr>
        <p:spPr>
          <a:xfrm>
            <a:off x="670406" y="1137817"/>
            <a:ext cx="11037685" cy="1754326"/>
          </a:xfrm>
          <a:prstGeom prst="rect">
            <a:avLst/>
          </a:prstGeom>
        </p:spPr>
        <p:txBody>
          <a:bodyPr wrap="square">
            <a:spAutoFit/>
          </a:bodyPr>
          <a:lstStyle/>
          <a:p>
            <a:r>
              <a:rPr lang="en-US" b="1" dirty="0">
                <a:latin typeface="Arial" panose="020B0604020202020204" pitchFamily="34" charset="0"/>
              </a:rPr>
              <a:t>“The work on restriction nucleases not only permits us easily to construct recombinant DNA molecules and to analyze individual genes, but also has led us into the new era of synthetic biology where not only existing genes are described and analyzed but also new gene arrangements can be constructed and evaluated.”</a:t>
            </a:r>
          </a:p>
          <a:p>
            <a:endParaRPr lang="en-US" b="1" dirty="0">
              <a:latin typeface="Arial" panose="020B0604020202020204" pitchFamily="34" charset="0"/>
            </a:endParaRPr>
          </a:p>
          <a:p>
            <a:r>
              <a:rPr lang="en-US" dirty="0" err="1"/>
              <a:t>Wacław</a:t>
            </a:r>
            <a:r>
              <a:rPr lang="en-US" dirty="0"/>
              <a:t> </a:t>
            </a:r>
            <a:r>
              <a:rPr lang="en-US" dirty="0" err="1"/>
              <a:t>Szybalski</a:t>
            </a:r>
            <a:r>
              <a:rPr lang="en-US" dirty="0"/>
              <a:t>, 1973</a:t>
            </a:r>
            <a:endParaRPr lang="en-US" b="1" dirty="0"/>
          </a:p>
        </p:txBody>
      </p:sp>
      <p:pic>
        <p:nvPicPr>
          <p:cNvPr id="1026" name="Picture 2" descr="Image result for bacteria pictures einstein">
            <a:extLst>
              <a:ext uri="{FF2B5EF4-FFF2-40B4-BE49-F238E27FC236}">
                <a16:creationId xmlns:a16="http://schemas.microsoft.com/office/drawing/2014/main" id="{116F728B-9476-40D1-B3C3-8EB1B4A719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1304" y="2892143"/>
            <a:ext cx="3263726" cy="346498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george church mammoth">
            <a:extLst>
              <a:ext uri="{FF2B5EF4-FFF2-40B4-BE49-F238E27FC236}">
                <a16:creationId xmlns:a16="http://schemas.microsoft.com/office/drawing/2014/main" id="{439B9220-F54E-4CB1-9DBF-BB07D66487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12742" y="2892143"/>
            <a:ext cx="6010860" cy="300543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0D50B4F2-E1B9-4DC6-9125-6C2F6B4AF738}"/>
              </a:ext>
            </a:extLst>
          </p:cNvPr>
          <p:cNvPicPr>
            <a:picLocks noChangeAspect="1"/>
          </p:cNvPicPr>
          <p:nvPr/>
        </p:nvPicPr>
        <p:blipFill rotWithShape="1">
          <a:blip r:embed="rId4"/>
          <a:srcRect l="15955" t="20848" r="31682" b="14004"/>
          <a:stretch/>
        </p:blipFill>
        <p:spPr>
          <a:xfrm>
            <a:off x="1736165" y="960427"/>
            <a:ext cx="7923224" cy="5544845"/>
          </a:xfrm>
          <a:prstGeom prst="rect">
            <a:avLst/>
          </a:prstGeom>
        </p:spPr>
      </p:pic>
      <p:sp>
        <p:nvSpPr>
          <p:cNvPr id="7" name="Arrow: Pentagon 6">
            <a:extLst>
              <a:ext uri="{FF2B5EF4-FFF2-40B4-BE49-F238E27FC236}">
                <a16:creationId xmlns:a16="http://schemas.microsoft.com/office/drawing/2014/main" id="{F5676805-B641-442E-AAF7-FF5B7E6E8F01}"/>
              </a:ext>
            </a:extLst>
          </p:cNvPr>
          <p:cNvSpPr/>
          <p:nvPr/>
        </p:nvSpPr>
        <p:spPr>
          <a:xfrm>
            <a:off x="184727" y="187611"/>
            <a:ext cx="3581730" cy="584775"/>
          </a:xfrm>
          <a:prstGeom prst="homePlat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63D82EAC-B54B-4840-9035-A9ECBC2BAB87}"/>
              </a:ext>
            </a:extLst>
          </p:cNvPr>
          <p:cNvSpPr txBox="1"/>
          <p:nvPr/>
        </p:nvSpPr>
        <p:spPr>
          <a:xfrm>
            <a:off x="526473" y="187611"/>
            <a:ext cx="2903552" cy="584775"/>
          </a:xfrm>
          <a:prstGeom prst="rect">
            <a:avLst/>
          </a:prstGeom>
          <a:noFill/>
        </p:spPr>
        <p:txBody>
          <a:bodyPr wrap="none" rtlCol="0">
            <a:spAutoFit/>
          </a:bodyPr>
          <a:lstStyle/>
          <a:p>
            <a:r>
              <a:rPr lang="en-US" sz="3200" dirty="0"/>
              <a:t>Closing Remarks</a:t>
            </a:r>
          </a:p>
        </p:txBody>
      </p:sp>
    </p:spTree>
    <p:extLst>
      <p:ext uri="{BB962C8B-B14F-4D97-AF65-F5344CB8AC3E}">
        <p14:creationId xmlns:p14="http://schemas.microsoft.com/office/powerpoint/2010/main" val="807956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28"/>
                                        </p:tgtEl>
                                        <p:attrNameLst>
                                          <p:attrName>style.visibility</p:attrName>
                                        </p:attrNameLst>
                                      </p:cBhvr>
                                      <p:to>
                                        <p:strVal val="visible"/>
                                      </p:to>
                                    </p:set>
                                    <p:animEffect transition="in" filter="fade">
                                      <p:cBhvr>
                                        <p:cTn id="12" dur="500"/>
                                        <p:tgtEl>
                                          <p:spTgt spid="1028"/>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circle(in)">
                                      <p:cBhvr>
                                        <p:cTn id="17"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close up of a white wall&#10;&#10;Description generated with high confidence">
            <a:extLst>
              <a:ext uri="{FF2B5EF4-FFF2-40B4-BE49-F238E27FC236}">
                <a16:creationId xmlns:a16="http://schemas.microsoft.com/office/drawing/2014/main" id="{2B53AA04-18D5-41BB-A281-8EE25A7C48E5}"/>
              </a:ext>
            </a:extLst>
          </p:cNvPr>
          <p:cNvPicPr>
            <a:picLocks noChangeAspect="1"/>
          </p:cNvPicPr>
          <p:nvPr/>
        </p:nvPicPr>
        <p:blipFill rotWithShape="1">
          <a:blip r:embed="rId3">
            <a:extLst>
              <a:ext uri="{28A0092B-C50C-407E-A947-70E740481C1C}">
                <a14:useLocalDpi xmlns:a14="http://schemas.microsoft.com/office/drawing/2010/main" val="0"/>
              </a:ext>
            </a:extLst>
          </a:blip>
          <a:srcRect l="12497" t="3903" r="14524" b="6505"/>
          <a:stretch/>
        </p:blipFill>
        <p:spPr>
          <a:xfrm>
            <a:off x="7296204" y="3526192"/>
            <a:ext cx="1807215" cy="2959333"/>
          </a:xfrm>
          <a:prstGeom prst="rect">
            <a:avLst/>
          </a:prstGeom>
        </p:spPr>
      </p:pic>
      <p:pic>
        <p:nvPicPr>
          <p:cNvPr id="8" name="Picture 7" descr="A close up of a machine&#10;&#10;Description generated with high confidence">
            <a:extLst>
              <a:ext uri="{FF2B5EF4-FFF2-40B4-BE49-F238E27FC236}">
                <a16:creationId xmlns:a16="http://schemas.microsoft.com/office/drawing/2014/main" id="{E1F370CE-7F62-44E3-A05D-2A6354582149}"/>
              </a:ext>
            </a:extLst>
          </p:cNvPr>
          <p:cNvPicPr>
            <a:picLocks noChangeAspect="1"/>
          </p:cNvPicPr>
          <p:nvPr/>
        </p:nvPicPr>
        <p:blipFill rotWithShape="1">
          <a:blip r:embed="rId4">
            <a:extLst>
              <a:ext uri="{28A0092B-C50C-407E-A947-70E740481C1C}">
                <a14:useLocalDpi xmlns:a14="http://schemas.microsoft.com/office/drawing/2010/main" val="0"/>
              </a:ext>
            </a:extLst>
          </a:blip>
          <a:srcRect l="8837" t="6728" r="9254" b="12796"/>
          <a:stretch/>
        </p:blipFill>
        <p:spPr>
          <a:xfrm>
            <a:off x="7226873" y="469667"/>
            <a:ext cx="1876546" cy="2959333"/>
          </a:xfrm>
          <a:prstGeom prst="rect">
            <a:avLst/>
          </a:prstGeom>
        </p:spPr>
      </p:pic>
      <p:grpSp>
        <p:nvGrpSpPr>
          <p:cNvPr id="12" name="Group 11">
            <a:extLst>
              <a:ext uri="{FF2B5EF4-FFF2-40B4-BE49-F238E27FC236}">
                <a16:creationId xmlns:a16="http://schemas.microsoft.com/office/drawing/2014/main" id="{7FF3C643-7A6D-4D0C-9F03-024FA8E81B75}"/>
              </a:ext>
            </a:extLst>
          </p:cNvPr>
          <p:cNvGrpSpPr/>
          <p:nvPr/>
        </p:nvGrpSpPr>
        <p:grpSpPr>
          <a:xfrm>
            <a:off x="9487316" y="3990051"/>
            <a:ext cx="2319578" cy="2298921"/>
            <a:chOff x="9724051" y="4071981"/>
            <a:chExt cx="2319578" cy="2298921"/>
          </a:xfrm>
        </p:grpSpPr>
        <p:sp>
          <p:nvSpPr>
            <p:cNvPr id="13" name="Oval 12">
              <a:extLst>
                <a:ext uri="{FF2B5EF4-FFF2-40B4-BE49-F238E27FC236}">
                  <a16:creationId xmlns:a16="http://schemas.microsoft.com/office/drawing/2014/main" id="{89EB0158-7349-4E56-9DE4-ED1DE6CDF644}"/>
                </a:ext>
              </a:extLst>
            </p:cNvPr>
            <p:cNvSpPr/>
            <p:nvPr/>
          </p:nvSpPr>
          <p:spPr>
            <a:xfrm>
              <a:off x="9724051" y="4071981"/>
              <a:ext cx="2319578" cy="2298921"/>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911AFDCB-3C06-418F-B682-8E437D218433}"/>
                </a:ext>
              </a:extLst>
            </p:cNvPr>
            <p:cNvSpPr/>
            <p:nvPr/>
          </p:nvSpPr>
          <p:spPr>
            <a:xfrm>
              <a:off x="9773530" y="4083897"/>
              <a:ext cx="2244118" cy="2146737"/>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70496983-FDDA-4CC7-943C-C4B8CE9A170F}"/>
                </a:ext>
              </a:extLst>
            </p:cNvPr>
            <p:cNvSpPr/>
            <p:nvPr/>
          </p:nvSpPr>
          <p:spPr>
            <a:xfrm>
              <a:off x="10241744" y="5123120"/>
              <a:ext cx="107956" cy="113479"/>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6" name="Oval 15">
              <a:extLst>
                <a:ext uri="{FF2B5EF4-FFF2-40B4-BE49-F238E27FC236}">
                  <a16:creationId xmlns:a16="http://schemas.microsoft.com/office/drawing/2014/main" id="{E11712F9-86E3-4E77-B058-E21E8DFA9152}"/>
                </a:ext>
              </a:extLst>
            </p:cNvPr>
            <p:cNvSpPr/>
            <p:nvPr/>
          </p:nvSpPr>
          <p:spPr>
            <a:xfrm>
              <a:off x="10394144" y="4786576"/>
              <a:ext cx="107956" cy="113479"/>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 name="Oval 16">
              <a:extLst>
                <a:ext uri="{FF2B5EF4-FFF2-40B4-BE49-F238E27FC236}">
                  <a16:creationId xmlns:a16="http://schemas.microsoft.com/office/drawing/2014/main" id="{B9A880F3-6C27-4171-B52A-330CA2E8C7C4}"/>
                </a:ext>
              </a:extLst>
            </p:cNvPr>
            <p:cNvSpPr/>
            <p:nvPr/>
          </p:nvSpPr>
          <p:spPr>
            <a:xfrm>
              <a:off x="10502100" y="5580320"/>
              <a:ext cx="107956" cy="113479"/>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8" name="Oval 17">
              <a:extLst>
                <a:ext uri="{FF2B5EF4-FFF2-40B4-BE49-F238E27FC236}">
                  <a16:creationId xmlns:a16="http://schemas.microsoft.com/office/drawing/2014/main" id="{C2144239-9D29-4960-AF7F-A40BFF57CA4C}"/>
                </a:ext>
              </a:extLst>
            </p:cNvPr>
            <p:cNvSpPr/>
            <p:nvPr/>
          </p:nvSpPr>
          <p:spPr>
            <a:xfrm>
              <a:off x="10698944" y="5580320"/>
              <a:ext cx="107956" cy="113479"/>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9" name="Oval 18">
              <a:extLst>
                <a:ext uri="{FF2B5EF4-FFF2-40B4-BE49-F238E27FC236}">
                  <a16:creationId xmlns:a16="http://schemas.microsoft.com/office/drawing/2014/main" id="{429402BA-9BAB-47E8-A34F-8220DA2108B5}"/>
                </a:ext>
              </a:extLst>
            </p:cNvPr>
            <p:cNvSpPr/>
            <p:nvPr/>
          </p:nvSpPr>
          <p:spPr>
            <a:xfrm>
              <a:off x="10851344" y="5221442"/>
              <a:ext cx="107956" cy="113479"/>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0" name="Oval 19">
              <a:extLst>
                <a:ext uri="{FF2B5EF4-FFF2-40B4-BE49-F238E27FC236}">
                  <a16:creationId xmlns:a16="http://schemas.microsoft.com/office/drawing/2014/main" id="{5C57431A-1646-46BE-997F-146D314B1557}"/>
                </a:ext>
              </a:extLst>
            </p:cNvPr>
            <p:cNvSpPr/>
            <p:nvPr/>
          </p:nvSpPr>
          <p:spPr>
            <a:xfrm>
              <a:off x="11129696" y="5221442"/>
              <a:ext cx="107956" cy="113479"/>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1" name="Oval 20">
              <a:extLst>
                <a:ext uri="{FF2B5EF4-FFF2-40B4-BE49-F238E27FC236}">
                  <a16:creationId xmlns:a16="http://schemas.microsoft.com/office/drawing/2014/main" id="{90801041-6364-4DFE-BF99-196FC19F2B36}"/>
                </a:ext>
              </a:extLst>
            </p:cNvPr>
            <p:cNvSpPr/>
            <p:nvPr/>
          </p:nvSpPr>
          <p:spPr>
            <a:xfrm>
              <a:off x="11250340" y="5528654"/>
              <a:ext cx="107956" cy="113479"/>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2" name="Oval 21">
              <a:extLst>
                <a:ext uri="{FF2B5EF4-FFF2-40B4-BE49-F238E27FC236}">
                  <a16:creationId xmlns:a16="http://schemas.microsoft.com/office/drawing/2014/main" id="{9F6807EF-52B0-4A0D-B52C-D5D023169B4E}"/>
                </a:ext>
              </a:extLst>
            </p:cNvPr>
            <p:cNvSpPr/>
            <p:nvPr/>
          </p:nvSpPr>
          <p:spPr>
            <a:xfrm>
              <a:off x="11358296" y="5009641"/>
              <a:ext cx="107956" cy="113479"/>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3" name="Oval 22">
              <a:extLst>
                <a:ext uri="{FF2B5EF4-FFF2-40B4-BE49-F238E27FC236}">
                  <a16:creationId xmlns:a16="http://schemas.microsoft.com/office/drawing/2014/main" id="{6F061DF6-EC3A-4C2C-97DD-89A0A4765DDC}"/>
                </a:ext>
              </a:extLst>
            </p:cNvPr>
            <p:cNvSpPr/>
            <p:nvPr/>
          </p:nvSpPr>
          <p:spPr>
            <a:xfrm>
              <a:off x="11068736" y="4779406"/>
              <a:ext cx="107956" cy="113479"/>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4" name="Oval 23">
              <a:extLst>
                <a:ext uri="{FF2B5EF4-FFF2-40B4-BE49-F238E27FC236}">
                  <a16:creationId xmlns:a16="http://schemas.microsoft.com/office/drawing/2014/main" id="{CFAA3715-0B39-4B8D-94BB-91AAB81A35D3}"/>
                </a:ext>
              </a:extLst>
            </p:cNvPr>
            <p:cNvSpPr/>
            <p:nvPr/>
          </p:nvSpPr>
          <p:spPr>
            <a:xfrm>
              <a:off x="10960780" y="6003258"/>
              <a:ext cx="107956" cy="113479"/>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5" name="Oval 24">
              <a:extLst>
                <a:ext uri="{FF2B5EF4-FFF2-40B4-BE49-F238E27FC236}">
                  <a16:creationId xmlns:a16="http://schemas.microsoft.com/office/drawing/2014/main" id="{630D7905-7E67-41FD-8144-F03A91637F20}"/>
                </a:ext>
              </a:extLst>
            </p:cNvPr>
            <p:cNvSpPr/>
            <p:nvPr/>
          </p:nvSpPr>
          <p:spPr>
            <a:xfrm>
              <a:off x="10338398" y="5888096"/>
              <a:ext cx="107956" cy="113479"/>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6" name="Oval 25">
              <a:extLst>
                <a:ext uri="{FF2B5EF4-FFF2-40B4-BE49-F238E27FC236}">
                  <a16:creationId xmlns:a16="http://schemas.microsoft.com/office/drawing/2014/main" id="{6CFF6401-C856-45CB-AB01-604890196416}"/>
                </a:ext>
              </a:extLst>
            </p:cNvPr>
            <p:cNvSpPr/>
            <p:nvPr/>
          </p:nvSpPr>
          <p:spPr>
            <a:xfrm>
              <a:off x="10851344" y="4257282"/>
              <a:ext cx="107956" cy="113479"/>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7" name="Oval 26">
              <a:extLst>
                <a:ext uri="{FF2B5EF4-FFF2-40B4-BE49-F238E27FC236}">
                  <a16:creationId xmlns:a16="http://schemas.microsoft.com/office/drawing/2014/main" id="{59ED5E23-90BF-46FB-B229-549D0894DC8D}"/>
                </a:ext>
              </a:extLst>
            </p:cNvPr>
            <p:cNvSpPr/>
            <p:nvPr/>
          </p:nvSpPr>
          <p:spPr>
            <a:xfrm>
              <a:off x="10731440" y="4836145"/>
              <a:ext cx="107956" cy="113479"/>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8" name="Oval 27">
              <a:extLst>
                <a:ext uri="{FF2B5EF4-FFF2-40B4-BE49-F238E27FC236}">
                  <a16:creationId xmlns:a16="http://schemas.microsoft.com/office/drawing/2014/main" id="{F2AA0DCA-BEB9-40AB-9DB2-F92C0040BF05}"/>
                </a:ext>
              </a:extLst>
            </p:cNvPr>
            <p:cNvSpPr/>
            <p:nvPr/>
          </p:nvSpPr>
          <p:spPr>
            <a:xfrm>
              <a:off x="10883840" y="4988545"/>
              <a:ext cx="107956" cy="113479"/>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9" name="Oval 28">
              <a:extLst>
                <a:ext uri="{FF2B5EF4-FFF2-40B4-BE49-F238E27FC236}">
                  <a16:creationId xmlns:a16="http://schemas.microsoft.com/office/drawing/2014/main" id="{D23D5CE7-7558-4F04-BD65-B5248A2A5D13}"/>
                </a:ext>
              </a:extLst>
            </p:cNvPr>
            <p:cNvSpPr/>
            <p:nvPr/>
          </p:nvSpPr>
          <p:spPr>
            <a:xfrm>
              <a:off x="11554106" y="4736750"/>
              <a:ext cx="107956" cy="113479"/>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0" name="Oval 29">
              <a:extLst>
                <a:ext uri="{FF2B5EF4-FFF2-40B4-BE49-F238E27FC236}">
                  <a16:creationId xmlns:a16="http://schemas.microsoft.com/office/drawing/2014/main" id="{325EDEF3-7027-43D3-94BD-EC30761A38CF}"/>
                </a:ext>
              </a:extLst>
            </p:cNvPr>
            <p:cNvSpPr/>
            <p:nvPr/>
          </p:nvSpPr>
          <p:spPr>
            <a:xfrm>
              <a:off x="11654493" y="5361756"/>
              <a:ext cx="107956" cy="113479"/>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1" name="Oval 30">
              <a:extLst>
                <a:ext uri="{FF2B5EF4-FFF2-40B4-BE49-F238E27FC236}">
                  <a16:creationId xmlns:a16="http://schemas.microsoft.com/office/drawing/2014/main" id="{5B422285-5298-406B-83B4-D6C11B07820E}"/>
                </a:ext>
              </a:extLst>
            </p:cNvPr>
            <p:cNvSpPr/>
            <p:nvPr/>
          </p:nvSpPr>
          <p:spPr>
            <a:xfrm>
              <a:off x="11500128" y="5580320"/>
              <a:ext cx="107956" cy="113479"/>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2" name="Oval 31">
              <a:extLst>
                <a:ext uri="{FF2B5EF4-FFF2-40B4-BE49-F238E27FC236}">
                  <a16:creationId xmlns:a16="http://schemas.microsoft.com/office/drawing/2014/main" id="{401D1402-1986-4D64-9C1F-E7B417FBC2E0}"/>
                </a:ext>
              </a:extLst>
            </p:cNvPr>
            <p:cNvSpPr/>
            <p:nvPr/>
          </p:nvSpPr>
          <p:spPr>
            <a:xfrm>
              <a:off x="10017271" y="5423569"/>
              <a:ext cx="107956" cy="113479"/>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3" name="Oval 32">
              <a:extLst>
                <a:ext uri="{FF2B5EF4-FFF2-40B4-BE49-F238E27FC236}">
                  <a16:creationId xmlns:a16="http://schemas.microsoft.com/office/drawing/2014/main" id="{6A63E70E-2424-47A2-8097-874EFAA02881}"/>
                </a:ext>
              </a:extLst>
            </p:cNvPr>
            <p:cNvSpPr/>
            <p:nvPr/>
          </p:nvSpPr>
          <p:spPr>
            <a:xfrm>
              <a:off x="10535331" y="5146510"/>
              <a:ext cx="107956" cy="113479"/>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4" name="Oval 33">
              <a:extLst>
                <a:ext uri="{FF2B5EF4-FFF2-40B4-BE49-F238E27FC236}">
                  <a16:creationId xmlns:a16="http://schemas.microsoft.com/office/drawing/2014/main" id="{6A3E6446-656E-4EA6-905F-609D3AC031B1}"/>
                </a:ext>
              </a:extLst>
            </p:cNvPr>
            <p:cNvSpPr/>
            <p:nvPr/>
          </p:nvSpPr>
          <p:spPr>
            <a:xfrm>
              <a:off x="10087917" y="4836145"/>
              <a:ext cx="107956" cy="113479"/>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5" name="Oval 34">
              <a:extLst>
                <a:ext uri="{FF2B5EF4-FFF2-40B4-BE49-F238E27FC236}">
                  <a16:creationId xmlns:a16="http://schemas.microsoft.com/office/drawing/2014/main" id="{DD6B4ED3-15C6-4B2C-A010-90D4FBCAF29E}"/>
                </a:ext>
              </a:extLst>
            </p:cNvPr>
            <p:cNvSpPr/>
            <p:nvPr/>
          </p:nvSpPr>
          <p:spPr>
            <a:xfrm>
              <a:off x="10397809" y="4290609"/>
              <a:ext cx="107956" cy="113479"/>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6" name="Oval 35">
              <a:extLst>
                <a:ext uri="{FF2B5EF4-FFF2-40B4-BE49-F238E27FC236}">
                  <a16:creationId xmlns:a16="http://schemas.microsoft.com/office/drawing/2014/main" id="{25C58C93-8310-47BB-8B40-FDFC110B9E0B}"/>
                </a:ext>
              </a:extLst>
            </p:cNvPr>
            <p:cNvSpPr/>
            <p:nvPr/>
          </p:nvSpPr>
          <p:spPr>
            <a:xfrm>
              <a:off x="10338398" y="4531647"/>
              <a:ext cx="107956" cy="113479"/>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7" name="Oval 36">
              <a:extLst>
                <a:ext uri="{FF2B5EF4-FFF2-40B4-BE49-F238E27FC236}">
                  <a16:creationId xmlns:a16="http://schemas.microsoft.com/office/drawing/2014/main" id="{5295DFBB-AA01-49BC-A5C4-BAF10B1361B1}"/>
                </a:ext>
              </a:extLst>
            </p:cNvPr>
            <p:cNvSpPr/>
            <p:nvPr/>
          </p:nvSpPr>
          <p:spPr>
            <a:xfrm>
              <a:off x="10677462" y="4531646"/>
              <a:ext cx="107956" cy="113479"/>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38" name="Group 37">
            <a:extLst>
              <a:ext uri="{FF2B5EF4-FFF2-40B4-BE49-F238E27FC236}">
                <a16:creationId xmlns:a16="http://schemas.microsoft.com/office/drawing/2014/main" id="{20E28BE0-F013-4A55-B8CA-2C0F9DB83EBC}"/>
              </a:ext>
            </a:extLst>
          </p:cNvPr>
          <p:cNvGrpSpPr/>
          <p:nvPr/>
        </p:nvGrpSpPr>
        <p:grpSpPr>
          <a:xfrm>
            <a:off x="9379360" y="755935"/>
            <a:ext cx="2319578" cy="2298921"/>
            <a:chOff x="8764157" y="1699318"/>
            <a:chExt cx="2319578" cy="2298921"/>
          </a:xfrm>
        </p:grpSpPr>
        <p:sp>
          <p:nvSpPr>
            <p:cNvPr id="39" name="Oval 38">
              <a:extLst>
                <a:ext uri="{FF2B5EF4-FFF2-40B4-BE49-F238E27FC236}">
                  <a16:creationId xmlns:a16="http://schemas.microsoft.com/office/drawing/2014/main" id="{601B4205-94B1-4A15-80C8-CDA649A36CD2}"/>
                </a:ext>
              </a:extLst>
            </p:cNvPr>
            <p:cNvSpPr/>
            <p:nvPr/>
          </p:nvSpPr>
          <p:spPr>
            <a:xfrm>
              <a:off x="8764157" y="1699318"/>
              <a:ext cx="2319578" cy="2298921"/>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 name="Group 39">
              <a:extLst>
                <a:ext uri="{FF2B5EF4-FFF2-40B4-BE49-F238E27FC236}">
                  <a16:creationId xmlns:a16="http://schemas.microsoft.com/office/drawing/2014/main" id="{361DF57E-BAF7-4C58-895B-52153FDD80FC}"/>
                </a:ext>
              </a:extLst>
            </p:cNvPr>
            <p:cNvGrpSpPr/>
            <p:nvPr/>
          </p:nvGrpSpPr>
          <p:grpSpPr>
            <a:xfrm>
              <a:off x="8813636" y="1711234"/>
              <a:ext cx="2244118" cy="2146737"/>
              <a:chOff x="8813636" y="1711234"/>
              <a:chExt cx="2244118" cy="2146737"/>
            </a:xfrm>
          </p:grpSpPr>
          <p:sp>
            <p:nvSpPr>
              <p:cNvPr id="41" name="Oval 40">
                <a:extLst>
                  <a:ext uri="{FF2B5EF4-FFF2-40B4-BE49-F238E27FC236}">
                    <a16:creationId xmlns:a16="http://schemas.microsoft.com/office/drawing/2014/main" id="{9F2C0210-4E89-4273-811E-4E1BD981B154}"/>
                  </a:ext>
                </a:extLst>
              </p:cNvPr>
              <p:cNvSpPr/>
              <p:nvPr/>
            </p:nvSpPr>
            <p:spPr>
              <a:xfrm>
                <a:off x="8813636" y="1711234"/>
                <a:ext cx="2244118" cy="2146737"/>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4443E37A-10B2-404E-8AAD-D4D04F4FA819}"/>
                  </a:ext>
                </a:extLst>
              </p:cNvPr>
              <p:cNvSpPr/>
              <p:nvPr/>
            </p:nvSpPr>
            <p:spPr>
              <a:xfrm>
                <a:off x="9281850" y="2728044"/>
                <a:ext cx="107956" cy="113479"/>
              </a:xfrm>
              <a:prstGeom prst="ellipse">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E2D5E77C-D2E2-4FED-9F83-3734450C23FC}"/>
                  </a:ext>
                </a:extLst>
              </p:cNvPr>
              <p:cNvSpPr/>
              <p:nvPr/>
            </p:nvSpPr>
            <p:spPr>
              <a:xfrm>
                <a:off x="9434250" y="2391500"/>
                <a:ext cx="107956" cy="113479"/>
              </a:xfrm>
              <a:prstGeom prst="ellipse">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A12CA93A-BE22-4CAA-B3C8-DC26DD73EE7A}"/>
                  </a:ext>
                </a:extLst>
              </p:cNvPr>
              <p:cNvSpPr/>
              <p:nvPr/>
            </p:nvSpPr>
            <p:spPr>
              <a:xfrm>
                <a:off x="9542206" y="3185244"/>
                <a:ext cx="107956" cy="113479"/>
              </a:xfrm>
              <a:prstGeom prst="ellipse">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20317E72-0315-4276-BCD4-D1267097AA92}"/>
                  </a:ext>
                </a:extLst>
              </p:cNvPr>
              <p:cNvSpPr/>
              <p:nvPr/>
            </p:nvSpPr>
            <p:spPr>
              <a:xfrm>
                <a:off x="9739050" y="3185244"/>
                <a:ext cx="107956" cy="113479"/>
              </a:xfrm>
              <a:prstGeom prst="ellipse">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2BFA6C27-9793-4642-96A6-BA7F6A956821}"/>
                  </a:ext>
                </a:extLst>
              </p:cNvPr>
              <p:cNvSpPr/>
              <p:nvPr/>
            </p:nvSpPr>
            <p:spPr>
              <a:xfrm>
                <a:off x="9891450" y="2826366"/>
                <a:ext cx="107956" cy="113479"/>
              </a:xfrm>
              <a:prstGeom prst="ellipse">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817F39E5-825E-4426-8BC0-9F800B44CC3D}"/>
                  </a:ext>
                </a:extLst>
              </p:cNvPr>
              <p:cNvSpPr/>
              <p:nvPr/>
            </p:nvSpPr>
            <p:spPr>
              <a:xfrm>
                <a:off x="10169802" y="2826366"/>
                <a:ext cx="107956" cy="113479"/>
              </a:xfrm>
              <a:prstGeom prst="ellipse">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70F24891-34BB-49B0-979E-3971A0F5A0FE}"/>
                  </a:ext>
                </a:extLst>
              </p:cNvPr>
              <p:cNvSpPr/>
              <p:nvPr/>
            </p:nvSpPr>
            <p:spPr>
              <a:xfrm>
                <a:off x="10290446" y="3133578"/>
                <a:ext cx="107956" cy="113479"/>
              </a:xfrm>
              <a:prstGeom prst="ellipse">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B82467E6-29E8-47A5-8AE8-1AD55638BA14}"/>
                  </a:ext>
                </a:extLst>
              </p:cNvPr>
              <p:cNvSpPr/>
              <p:nvPr/>
            </p:nvSpPr>
            <p:spPr>
              <a:xfrm>
                <a:off x="10398402" y="2614565"/>
                <a:ext cx="107956" cy="113479"/>
              </a:xfrm>
              <a:prstGeom prst="ellipse">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32FC34AC-431D-4B1F-82F4-385A098DA092}"/>
                  </a:ext>
                </a:extLst>
              </p:cNvPr>
              <p:cNvSpPr/>
              <p:nvPr/>
            </p:nvSpPr>
            <p:spPr>
              <a:xfrm>
                <a:off x="10108842" y="2384330"/>
                <a:ext cx="107956" cy="113479"/>
              </a:xfrm>
              <a:prstGeom prst="ellipse">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39FEF629-B525-42D6-AAEC-2EA5C8FC502D}"/>
                  </a:ext>
                </a:extLst>
              </p:cNvPr>
              <p:cNvSpPr/>
              <p:nvPr/>
            </p:nvSpPr>
            <p:spPr>
              <a:xfrm>
                <a:off x="10000886" y="3608182"/>
                <a:ext cx="107956" cy="113479"/>
              </a:xfrm>
              <a:prstGeom prst="ellipse">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5E8D8EF9-D798-40E7-AD66-40DC63F431FF}"/>
                  </a:ext>
                </a:extLst>
              </p:cNvPr>
              <p:cNvSpPr/>
              <p:nvPr/>
            </p:nvSpPr>
            <p:spPr>
              <a:xfrm>
                <a:off x="9378504" y="3493020"/>
                <a:ext cx="107956" cy="113479"/>
              </a:xfrm>
              <a:prstGeom prst="ellipse">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7FD11135-1A89-4B38-8616-CEF0585DCD26}"/>
                  </a:ext>
                </a:extLst>
              </p:cNvPr>
              <p:cNvSpPr/>
              <p:nvPr/>
            </p:nvSpPr>
            <p:spPr>
              <a:xfrm>
                <a:off x="9891450" y="1862206"/>
                <a:ext cx="107956" cy="113479"/>
              </a:xfrm>
              <a:prstGeom prst="ellipse">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74FD68EE-D46E-4ED5-BEAD-A87C36338E45}"/>
                  </a:ext>
                </a:extLst>
              </p:cNvPr>
              <p:cNvSpPr/>
              <p:nvPr/>
            </p:nvSpPr>
            <p:spPr>
              <a:xfrm>
                <a:off x="9771546" y="2441069"/>
                <a:ext cx="107956" cy="113479"/>
              </a:xfrm>
              <a:prstGeom prst="ellipse">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58199B4F-C639-4B86-8B38-ADB4FD13851E}"/>
                  </a:ext>
                </a:extLst>
              </p:cNvPr>
              <p:cNvSpPr/>
              <p:nvPr/>
            </p:nvSpPr>
            <p:spPr>
              <a:xfrm>
                <a:off x="9923946" y="2593469"/>
                <a:ext cx="107956" cy="113479"/>
              </a:xfrm>
              <a:prstGeom prst="ellipse">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4E90CF0E-8549-408B-96FE-CF12C77C9940}"/>
                  </a:ext>
                </a:extLst>
              </p:cNvPr>
              <p:cNvSpPr/>
              <p:nvPr/>
            </p:nvSpPr>
            <p:spPr>
              <a:xfrm>
                <a:off x="10594212" y="2341674"/>
                <a:ext cx="107956" cy="113479"/>
              </a:xfrm>
              <a:prstGeom prst="ellipse">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B6E63FFE-6F04-4E93-995D-DF13B4539D17}"/>
                  </a:ext>
                </a:extLst>
              </p:cNvPr>
              <p:cNvSpPr/>
              <p:nvPr/>
            </p:nvSpPr>
            <p:spPr>
              <a:xfrm>
                <a:off x="10694599" y="2966680"/>
                <a:ext cx="107956" cy="113479"/>
              </a:xfrm>
              <a:prstGeom prst="ellipse">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EA467235-263C-4B57-85CA-80A24A740ABC}"/>
                  </a:ext>
                </a:extLst>
              </p:cNvPr>
              <p:cNvSpPr/>
              <p:nvPr/>
            </p:nvSpPr>
            <p:spPr>
              <a:xfrm>
                <a:off x="10540234" y="3185244"/>
                <a:ext cx="107956" cy="113479"/>
              </a:xfrm>
              <a:prstGeom prst="ellipse">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C822AABA-FE21-42C4-BF22-5F89ABE56FB9}"/>
                  </a:ext>
                </a:extLst>
              </p:cNvPr>
              <p:cNvSpPr/>
              <p:nvPr/>
            </p:nvSpPr>
            <p:spPr>
              <a:xfrm>
                <a:off x="9057377" y="3028493"/>
                <a:ext cx="107956" cy="113479"/>
              </a:xfrm>
              <a:prstGeom prst="ellipse">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7193A392-8910-4416-9F35-3399B3EEE00A}"/>
                  </a:ext>
                </a:extLst>
              </p:cNvPr>
              <p:cNvSpPr/>
              <p:nvPr/>
            </p:nvSpPr>
            <p:spPr>
              <a:xfrm>
                <a:off x="9575437" y="2751434"/>
                <a:ext cx="107956" cy="113479"/>
              </a:xfrm>
              <a:prstGeom prst="ellipse">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179D18A5-5F08-446A-B445-A07360CF2803}"/>
                  </a:ext>
                </a:extLst>
              </p:cNvPr>
              <p:cNvSpPr/>
              <p:nvPr/>
            </p:nvSpPr>
            <p:spPr>
              <a:xfrm>
                <a:off x="9128023" y="2441069"/>
                <a:ext cx="107956" cy="113479"/>
              </a:xfrm>
              <a:prstGeom prst="ellipse">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D4136492-47E2-4027-A7E4-3EC876FAE12B}"/>
                  </a:ext>
                </a:extLst>
              </p:cNvPr>
              <p:cNvSpPr/>
              <p:nvPr/>
            </p:nvSpPr>
            <p:spPr>
              <a:xfrm>
                <a:off x="9437915" y="1895533"/>
                <a:ext cx="107956" cy="113479"/>
              </a:xfrm>
              <a:prstGeom prst="ellipse">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50B177C9-B65B-4748-8F63-161A12E7FD92}"/>
                  </a:ext>
                </a:extLst>
              </p:cNvPr>
              <p:cNvSpPr/>
              <p:nvPr/>
            </p:nvSpPr>
            <p:spPr>
              <a:xfrm>
                <a:off x="9378504" y="2136571"/>
                <a:ext cx="107956" cy="113479"/>
              </a:xfrm>
              <a:prstGeom prst="ellipse">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3A1B54AA-5991-45C3-A068-0C6326B77773}"/>
                  </a:ext>
                </a:extLst>
              </p:cNvPr>
              <p:cNvSpPr/>
              <p:nvPr/>
            </p:nvSpPr>
            <p:spPr>
              <a:xfrm>
                <a:off x="9717568" y="2136570"/>
                <a:ext cx="107956" cy="113479"/>
              </a:xfrm>
              <a:prstGeom prst="ellipse">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9" name="Oval 8">
            <a:extLst>
              <a:ext uri="{FF2B5EF4-FFF2-40B4-BE49-F238E27FC236}">
                <a16:creationId xmlns:a16="http://schemas.microsoft.com/office/drawing/2014/main" id="{AD84550F-6BBA-4601-8649-46DBE8D76611}"/>
              </a:ext>
            </a:extLst>
          </p:cNvPr>
          <p:cNvSpPr/>
          <p:nvPr/>
        </p:nvSpPr>
        <p:spPr>
          <a:xfrm>
            <a:off x="2117801" y="2828318"/>
            <a:ext cx="656706" cy="646331"/>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B86777C0-AC72-4CF3-A4FA-46E67182FDF7}"/>
              </a:ext>
            </a:extLst>
          </p:cNvPr>
          <p:cNvSpPr/>
          <p:nvPr/>
        </p:nvSpPr>
        <p:spPr>
          <a:xfrm>
            <a:off x="164709" y="2859008"/>
            <a:ext cx="656706" cy="646331"/>
          </a:xfrm>
          <a:prstGeom prst="ellipse">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c 9">
            <a:extLst>
              <a:ext uri="{FF2B5EF4-FFF2-40B4-BE49-F238E27FC236}">
                <a16:creationId xmlns:a16="http://schemas.microsoft.com/office/drawing/2014/main" id="{ECA75F1B-4EBA-4482-9A92-C219253E9A6A}"/>
              </a:ext>
            </a:extLst>
          </p:cNvPr>
          <p:cNvSpPr/>
          <p:nvPr/>
        </p:nvSpPr>
        <p:spPr>
          <a:xfrm rot="20446252">
            <a:off x="-1578161" y="2790072"/>
            <a:ext cx="4436266" cy="1303423"/>
          </a:xfrm>
          <a:prstGeom prst="arc">
            <a:avLst>
              <a:gd name="adj1" fmla="val 16200000"/>
              <a:gd name="adj2" fmla="val 255095"/>
            </a:avLst>
          </a:prstGeom>
          <a:ln w="635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8" name="Arc 67">
            <a:extLst>
              <a:ext uri="{FF2B5EF4-FFF2-40B4-BE49-F238E27FC236}">
                <a16:creationId xmlns:a16="http://schemas.microsoft.com/office/drawing/2014/main" id="{A3E1EB85-E173-4D85-ABD1-41A6A463F5F1}"/>
              </a:ext>
            </a:extLst>
          </p:cNvPr>
          <p:cNvSpPr/>
          <p:nvPr/>
        </p:nvSpPr>
        <p:spPr>
          <a:xfrm rot="9550006">
            <a:off x="178484" y="2272466"/>
            <a:ext cx="4436266" cy="1303423"/>
          </a:xfrm>
          <a:prstGeom prst="arc">
            <a:avLst>
              <a:gd name="adj1" fmla="val 16200000"/>
              <a:gd name="adj2" fmla="val 73728"/>
            </a:avLst>
          </a:prstGeom>
          <a:ln w="635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69" name="Straight Connector 68">
            <a:extLst>
              <a:ext uri="{FF2B5EF4-FFF2-40B4-BE49-F238E27FC236}">
                <a16:creationId xmlns:a16="http://schemas.microsoft.com/office/drawing/2014/main" id="{61F79760-53C0-4710-AE2B-8068B57A9F90}"/>
              </a:ext>
            </a:extLst>
          </p:cNvPr>
          <p:cNvCxnSpPr/>
          <p:nvPr/>
        </p:nvCxnSpPr>
        <p:spPr>
          <a:xfrm>
            <a:off x="2352126" y="2663116"/>
            <a:ext cx="646346" cy="385297"/>
          </a:xfrm>
          <a:prstGeom prst="line">
            <a:avLst/>
          </a:prstGeom>
          <a:ln w="63500"/>
        </p:spPr>
        <p:style>
          <a:lnRef idx="1">
            <a:schemeClr val="dk1"/>
          </a:lnRef>
          <a:fillRef idx="0">
            <a:schemeClr val="dk1"/>
          </a:fillRef>
          <a:effectRef idx="0">
            <a:schemeClr val="dk1"/>
          </a:effectRef>
          <a:fontRef idx="minor">
            <a:schemeClr val="tx1"/>
          </a:fontRef>
        </p:style>
      </p:cxnSp>
      <p:cxnSp>
        <p:nvCxnSpPr>
          <p:cNvPr id="71" name="Straight Connector 70">
            <a:extLst>
              <a:ext uri="{FF2B5EF4-FFF2-40B4-BE49-F238E27FC236}">
                <a16:creationId xmlns:a16="http://schemas.microsoft.com/office/drawing/2014/main" id="{374DFF86-44F8-4531-B551-5C991091F229}"/>
              </a:ext>
            </a:extLst>
          </p:cNvPr>
          <p:cNvCxnSpPr>
            <a:cxnSpLocks/>
          </p:cNvCxnSpPr>
          <p:nvPr/>
        </p:nvCxnSpPr>
        <p:spPr>
          <a:xfrm>
            <a:off x="91725" y="3598644"/>
            <a:ext cx="737435" cy="122455"/>
          </a:xfrm>
          <a:prstGeom prst="line">
            <a:avLst/>
          </a:prstGeom>
          <a:ln w="63500"/>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A69A80F8-8DA4-4CBB-AF93-322A8F391FD2}"/>
                  </a:ext>
                </a:extLst>
              </p:cNvPr>
              <p:cNvSpPr txBox="1"/>
              <p:nvPr/>
            </p:nvSpPr>
            <p:spPr>
              <a:xfrm>
                <a:off x="3929980" y="2696860"/>
                <a:ext cx="2516394" cy="615361"/>
              </a:xfrm>
              <a:prstGeom prst="rect">
                <a:avLst/>
              </a:prstGeom>
              <a:noFill/>
            </p:spPr>
            <p:txBody>
              <a:bodyPr wrap="square" lIns="0" tIns="0" rIns="0" bIns="0" rtlCol="0">
                <a:spAutoFit/>
              </a:bodyPr>
              <a:lstStyle/>
              <a:p>
                <a14:m>
                  <m:oMath xmlns:m="http://schemas.openxmlformats.org/officeDocument/2006/math">
                    <m:f>
                      <m:fPr>
                        <m:ctrlPr>
                          <a:rPr lang="en-US" sz="2400" i="1" smtClean="0">
                            <a:latin typeface="Cambria Math" panose="02040503050406030204" pitchFamily="18" charset="0"/>
                          </a:rPr>
                        </m:ctrlPr>
                      </m:fPr>
                      <m:num>
                        <m:r>
                          <a:rPr lang="en-US" sz="2400" b="0" i="1" smtClean="0">
                            <a:latin typeface="Cambria Math" panose="02040503050406030204" pitchFamily="18" charset="0"/>
                          </a:rPr>
                          <m:t>𝑑</m:t>
                        </m:r>
                        <m:r>
                          <a:rPr lang="en-US" sz="2400" b="0" i="1" smtClean="0">
                            <a:latin typeface="Cambria Math" panose="02040503050406030204" pitchFamily="18" charset="0"/>
                          </a:rPr>
                          <m:t>[</m:t>
                        </m:r>
                        <m:r>
                          <a:rPr lang="en-US" sz="2400" b="0" i="1" smtClean="0">
                            <a:latin typeface="Cambria Math" panose="02040503050406030204" pitchFamily="18" charset="0"/>
                          </a:rPr>
                          <m:t>𝑈</m:t>
                        </m:r>
                        <m:r>
                          <a:rPr lang="en-US" sz="2400" b="0" i="1" smtClean="0">
                            <a:latin typeface="Cambria Math" panose="02040503050406030204" pitchFamily="18" charset="0"/>
                          </a:rPr>
                          <m:t>]</m:t>
                        </m:r>
                      </m:num>
                      <m:den>
                        <m:r>
                          <a:rPr lang="en-US" sz="2400" b="0" i="1" smtClean="0">
                            <a:latin typeface="Cambria Math" panose="02040503050406030204" pitchFamily="18" charset="0"/>
                          </a:rPr>
                          <m:t>𝑑𝑡</m:t>
                        </m:r>
                      </m:den>
                    </m:f>
                  </m:oMath>
                </a14:m>
                <a:r>
                  <a:rPr lang="en-US" sz="2400" dirty="0"/>
                  <a:t>=</a:t>
                </a:r>
                <a14:m>
                  <m:oMath xmlns:m="http://schemas.openxmlformats.org/officeDocument/2006/math">
                    <m:r>
                      <a:rPr lang="en-US" sz="2400" i="1" smtClean="0">
                        <a:latin typeface="Cambria Math" panose="02040503050406030204" pitchFamily="18" charset="0"/>
                      </a:rPr>
                      <m:t> </m:t>
                    </m:r>
                  </m:oMath>
                </a14:m>
                <a:r>
                  <a:rPr lang="en-US" sz="2400" dirty="0"/>
                  <a:t>(</a:t>
                </a:r>
                <a14:m>
                  <m:oMath xmlns:m="http://schemas.openxmlformats.org/officeDocument/2006/math">
                    <m:f>
                      <m:fPr>
                        <m:ctrlPr>
                          <a:rPr lang="en-US" sz="2400" i="1" dirty="0">
                            <a:latin typeface="Cambria Math" panose="02040503050406030204" pitchFamily="18" charset="0"/>
                          </a:rPr>
                        </m:ctrlPr>
                      </m:fPr>
                      <m:num>
                        <m:sSub>
                          <m:sSubPr>
                            <m:ctrlPr>
                              <a:rPr lang="en-US" sz="2400" i="1">
                                <a:solidFill>
                                  <a:srgbClr val="FF0000"/>
                                </a:solidFill>
                                <a:latin typeface="Cambria Math" panose="02040503050406030204" pitchFamily="18" charset="0"/>
                              </a:rPr>
                            </m:ctrlPr>
                          </m:sSubPr>
                          <m:e>
                            <m:r>
                              <a:rPr lang="en-US" sz="2400" i="1">
                                <a:solidFill>
                                  <a:srgbClr val="FF0000"/>
                                </a:solidFill>
                                <a:latin typeface="Cambria Math" panose="02040503050406030204" pitchFamily="18" charset="0"/>
                                <a:ea typeface="Cambria Math" panose="02040503050406030204" pitchFamily="18" charset="0"/>
                              </a:rPr>
                              <m:t>𝛼</m:t>
                            </m:r>
                          </m:e>
                          <m:sub>
                            <m:r>
                              <a:rPr lang="en-US" sz="2400" i="1">
                                <a:solidFill>
                                  <a:srgbClr val="FF0000"/>
                                </a:solidFill>
                                <a:latin typeface="Cambria Math" panose="02040503050406030204" pitchFamily="18" charset="0"/>
                              </a:rPr>
                              <m:t>1</m:t>
                            </m:r>
                          </m:sub>
                        </m:sSub>
                      </m:num>
                      <m:den>
                        <m:r>
                          <a:rPr lang="en-US" sz="2400" i="1" dirty="0">
                            <a:latin typeface="Cambria Math" panose="02040503050406030204" pitchFamily="18" charset="0"/>
                          </a:rPr>
                          <m:t>(1+</m:t>
                        </m:r>
                        <m:sSup>
                          <m:sSupPr>
                            <m:ctrlPr>
                              <a:rPr lang="en-US" sz="2400" i="1" dirty="0">
                                <a:latin typeface="Cambria Math" panose="02040503050406030204" pitchFamily="18" charset="0"/>
                              </a:rPr>
                            </m:ctrlPr>
                          </m:sSupPr>
                          <m:e>
                            <m:r>
                              <a:rPr lang="en-US" sz="2400" i="1" dirty="0">
                                <a:latin typeface="Cambria Math" panose="02040503050406030204" pitchFamily="18" charset="0"/>
                              </a:rPr>
                              <m:t>[</m:t>
                            </m:r>
                            <m:r>
                              <a:rPr lang="en-US" sz="2400" i="1" dirty="0">
                                <a:latin typeface="Cambria Math" panose="02040503050406030204" pitchFamily="18" charset="0"/>
                              </a:rPr>
                              <m:t>𝑉</m:t>
                            </m:r>
                            <m:r>
                              <a:rPr lang="en-US" sz="2400" i="1" dirty="0">
                                <a:latin typeface="Cambria Math" panose="02040503050406030204" pitchFamily="18" charset="0"/>
                              </a:rPr>
                              <m:t>]</m:t>
                            </m:r>
                          </m:e>
                          <m:sup>
                            <m:r>
                              <m:rPr>
                                <m:nor/>
                              </m:rPr>
                              <a:rPr lang="el-GR" sz="2400" dirty="0">
                                <a:latin typeface="Gulim" panose="020B0600000101010101" pitchFamily="34" charset="-127"/>
                                <a:ea typeface="Gulim" panose="020B0600000101010101" pitchFamily="34" charset="-127"/>
                              </a:rPr>
                              <m:t>β</m:t>
                            </m:r>
                          </m:sup>
                        </m:sSup>
                        <m:r>
                          <a:rPr lang="en-US" sz="2400" i="1" dirty="0">
                            <a:latin typeface="Cambria Math" panose="02040503050406030204" pitchFamily="18" charset="0"/>
                          </a:rPr>
                          <m:t>)</m:t>
                        </m:r>
                      </m:den>
                    </m:f>
                    <m:r>
                      <a:rPr lang="en-US" sz="2400" dirty="0">
                        <a:latin typeface="Cambria Math" panose="02040503050406030204" pitchFamily="18" charset="0"/>
                      </a:rPr>
                      <m:t>)</m:t>
                    </m:r>
                  </m:oMath>
                </a14:m>
                <a:r>
                  <a:rPr lang="en-US" sz="2400" dirty="0"/>
                  <a:t>-[U]</a:t>
                </a:r>
              </a:p>
            </p:txBody>
          </p:sp>
        </mc:Choice>
        <mc:Fallback xmlns="">
          <p:sp>
            <p:nvSpPr>
              <p:cNvPr id="74" name="TextBox 73">
                <a:extLst>
                  <a:ext uri="{FF2B5EF4-FFF2-40B4-BE49-F238E27FC236}">
                    <a16:creationId xmlns:a16="http://schemas.microsoft.com/office/drawing/2014/main" id="{A69A80F8-8DA4-4CBB-AF93-322A8F391FD2}"/>
                  </a:ext>
                </a:extLst>
              </p:cNvPr>
              <p:cNvSpPr txBox="1">
                <a:spLocks noRot="1" noChangeAspect="1" noMove="1" noResize="1" noEditPoints="1" noAdjustHandles="1" noChangeArrowheads="1" noChangeShapeType="1" noTextEdit="1"/>
              </p:cNvSpPr>
              <p:nvPr/>
            </p:nvSpPr>
            <p:spPr>
              <a:xfrm>
                <a:off x="3929980" y="2696860"/>
                <a:ext cx="2516394" cy="615361"/>
              </a:xfrm>
              <a:prstGeom prst="rect">
                <a:avLst/>
              </a:prstGeom>
              <a:blipFill>
                <a:blip r:embed="rId5"/>
                <a:stretch>
                  <a:fillRect l="-243" t="-3960" r="-485" b="-198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460D324B-82A3-4A6A-9069-40F889C4CCFD}"/>
                  </a:ext>
                </a:extLst>
              </p:cNvPr>
              <p:cNvSpPr txBox="1"/>
              <p:nvPr/>
            </p:nvSpPr>
            <p:spPr>
              <a:xfrm>
                <a:off x="3905557" y="3526192"/>
                <a:ext cx="2377576" cy="553741"/>
              </a:xfrm>
              <a:prstGeom prst="rect">
                <a:avLst/>
              </a:prstGeom>
              <a:noFill/>
            </p:spPr>
            <p:txBody>
              <a:bodyPr wrap="square" lIns="0" tIns="0" rIns="0" bIns="0" rtlCol="0">
                <a:spAutoFit/>
              </a:bodyPr>
              <a:lstStyle/>
              <a:p>
                <a14:m>
                  <m:oMath xmlns:m="http://schemas.openxmlformats.org/officeDocument/2006/math">
                    <m:f>
                      <m:fPr>
                        <m:ctrlPr>
                          <a:rPr lang="en-US" sz="2400" i="1" smtClean="0">
                            <a:latin typeface="Cambria Math" panose="02040503050406030204" pitchFamily="18" charset="0"/>
                          </a:rPr>
                        </m:ctrlPr>
                      </m:fPr>
                      <m:num>
                        <m:r>
                          <a:rPr lang="en-US" sz="2400" b="0" i="1" smtClean="0">
                            <a:latin typeface="Cambria Math" panose="02040503050406030204" pitchFamily="18" charset="0"/>
                          </a:rPr>
                          <m:t>𝑑</m:t>
                        </m:r>
                        <m:r>
                          <a:rPr lang="en-US" sz="2400" b="0" i="1" smtClean="0">
                            <a:latin typeface="Cambria Math" panose="02040503050406030204" pitchFamily="18" charset="0"/>
                          </a:rPr>
                          <m:t>[</m:t>
                        </m:r>
                        <m:r>
                          <a:rPr lang="en-US" sz="2400" b="0" i="1" smtClean="0">
                            <a:latin typeface="Cambria Math" panose="02040503050406030204" pitchFamily="18" charset="0"/>
                          </a:rPr>
                          <m:t>𝑉</m:t>
                        </m:r>
                        <m:r>
                          <a:rPr lang="en-US" sz="2400" b="0" i="1" smtClean="0">
                            <a:latin typeface="Cambria Math" panose="02040503050406030204" pitchFamily="18" charset="0"/>
                          </a:rPr>
                          <m:t>]</m:t>
                        </m:r>
                      </m:num>
                      <m:den>
                        <m:r>
                          <a:rPr lang="en-US" sz="2400" b="0" i="1" smtClean="0">
                            <a:latin typeface="Cambria Math" panose="02040503050406030204" pitchFamily="18" charset="0"/>
                          </a:rPr>
                          <m:t>𝑑𝑡</m:t>
                        </m:r>
                      </m:den>
                    </m:f>
                  </m:oMath>
                </a14:m>
                <a:r>
                  <a:rPr lang="en-US" sz="2400" dirty="0"/>
                  <a:t>= (</a:t>
                </a:r>
                <a14:m>
                  <m:oMath xmlns:m="http://schemas.openxmlformats.org/officeDocument/2006/math">
                    <m:f>
                      <m:fPr>
                        <m:ctrlPr>
                          <a:rPr lang="en-US" sz="2400" i="1" dirty="0" smtClean="0">
                            <a:latin typeface="Cambria Math" panose="02040503050406030204" pitchFamily="18" charset="0"/>
                          </a:rPr>
                        </m:ctrlPr>
                      </m:fPr>
                      <m:num>
                        <m:sSub>
                          <m:sSubPr>
                            <m:ctrlPr>
                              <a:rPr lang="en-US" sz="2400" i="1">
                                <a:solidFill>
                                  <a:srgbClr val="FF0000"/>
                                </a:solidFill>
                                <a:latin typeface="Cambria Math" panose="02040503050406030204" pitchFamily="18" charset="0"/>
                              </a:rPr>
                            </m:ctrlPr>
                          </m:sSubPr>
                          <m:e>
                            <m:r>
                              <a:rPr lang="en-US" sz="2400" i="1">
                                <a:solidFill>
                                  <a:srgbClr val="FF0000"/>
                                </a:solidFill>
                                <a:latin typeface="Cambria Math" panose="02040503050406030204" pitchFamily="18" charset="0"/>
                                <a:ea typeface="Cambria Math" panose="02040503050406030204" pitchFamily="18" charset="0"/>
                              </a:rPr>
                              <m:t>𝛼</m:t>
                            </m:r>
                          </m:e>
                          <m:sub>
                            <m:r>
                              <a:rPr lang="en-US" sz="2400" i="1">
                                <a:solidFill>
                                  <a:srgbClr val="FF0000"/>
                                </a:solidFill>
                                <a:latin typeface="Cambria Math" panose="02040503050406030204" pitchFamily="18" charset="0"/>
                              </a:rPr>
                              <m:t>2</m:t>
                            </m:r>
                          </m:sub>
                        </m:sSub>
                      </m:num>
                      <m:den>
                        <m:r>
                          <a:rPr lang="en-US" sz="2400" b="0" i="1" dirty="0" smtClean="0">
                            <a:latin typeface="Cambria Math" panose="02040503050406030204" pitchFamily="18" charset="0"/>
                          </a:rPr>
                          <m:t>(1+</m:t>
                        </m:r>
                        <m:sSup>
                          <m:sSupPr>
                            <m:ctrlPr>
                              <a:rPr lang="en-US" sz="2400" b="0" i="1" dirty="0" smtClean="0">
                                <a:latin typeface="Cambria Math" panose="02040503050406030204" pitchFamily="18" charset="0"/>
                              </a:rPr>
                            </m:ctrlPr>
                          </m:sSupPr>
                          <m:e>
                            <m:r>
                              <a:rPr lang="en-US" sz="2400" b="0" i="1" dirty="0" smtClean="0">
                                <a:latin typeface="Cambria Math" panose="02040503050406030204" pitchFamily="18" charset="0"/>
                              </a:rPr>
                              <m:t>[</m:t>
                            </m:r>
                            <m:r>
                              <a:rPr lang="en-US" sz="2400" b="0" i="1" dirty="0" smtClean="0">
                                <a:latin typeface="Cambria Math" panose="02040503050406030204" pitchFamily="18" charset="0"/>
                              </a:rPr>
                              <m:t>𝑈</m:t>
                            </m:r>
                            <m:r>
                              <a:rPr lang="en-US" sz="2400" b="0" i="1" dirty="0" smtClean="0">
                                <a:latin typeface="Cambria Math" panose="02040503050406030204" pitchFamily="18" charset="0"/>
                              </a:rPr>
                              <m:t>]</m:t>
                            </m:r>
                          </m:e>
                          <m:sup>
                            <m:r>
                              <m:rPr>
                                <m:nor/>
                              </m:rPr>
                              <a:rPr lang="el-GR" sz="2400" dirty="0"/>
                              <m:t>γ</m:t>
                            </m:r>
                          </m:sup>
                        </m:sSup>
                        <m:r>
                          <a:rPr lang="en-US" sz="2400" b="0" i="1" dirty="0" smtClean="0">
                            <a:latin typeface="Cambria Math" panose="02040503050406030204" pitchFamily="18" charset="0"/>
                          </a:rPr>
                          <m:t>)</m:t>
                        </m:r>
                      </m:den>
                    </m:f>
                    <m:r>
                      <a:rPr lang="en-US" sz="2400" b="0" i="0" dirty="0" smtClean="0">
                        <a:latin typeface="Cambria Math" panose="02040503050406030204" pitchFamily="18" charset="0"/>
                      </a:rPr>
                      <m:t>)</m:t>
                    </m:r>
                  </m:oMath>
                </a14:m>
                <a:r>
                  <a:rPr lang="en-US" sz="2400" dirty="0"/>
                  <a:t>-[V]</a:t>
                </a:r>
              </a:p>
            </p:txBody>
          </p:sp>
        </mc:Choice>
        <mc:Fallback xmlns="">
          <p:sp>
            <p:nvSpPr>
              <p:cNvPr id="75" name="TextBox 74">
                <a:extLst>
                  <a:ext uri="{FF2B5EF4-FFF2-40B4-BE49-F238E27FC236}">
                    <a16:creationId xmlns:a16="http://schemas.microsoft.com/office/drawing/2014/main" id="{460D324B-82A3-4A6A-9069-40F889C4CCFD}"/>
                  </a:ext>
                </a:extLst>
              </p:cNvPr>
              <p:cNvSpPr txBox="1">
                <a:spLocks noRot="1" noChangeAspect="1" noMove="1" noResize="1" noEditPoints="1" noAdjustHandles="1" noChangeArrowheads="1" noChangeShapeType="1" noTextEdit="1"/>
              </p:cNvSpPr>
              <p:nvPr/>
            </p:nvSpPr>
            <p:spPr>
              <a:xfrm>
                <a:off x="3905557" y="3526192"/>
                <a:ext cx="2377576" cy="553741"/>
              </a:xfrm>
              <a:prstGeom prst="rect">
                <a:avLst/>
              </a:prstGeom>
              <a:blipFill>
                <a:blip r:embed="rId6"/>
                <a:stretch>
                  <a:fillRect l="-256" t="-4396" r="-3590" b="-1208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6" name="Rectangle 75">
                <a:extLst>
                  <a:ext uri="{FF2B5EF4-FFF2-40B4-BE49-F238E27FC236}">
                    <a16:creationId xmlns:a16="http://schemas.microsoft.com/office/drawing/2014/main" id="{69EB6B74-D58D-4997-836C-7C3A145A6467}"/>
                  </a:ext>
                </a:extLst>
              </p:cNvPr>
              <p:cNvSpPr/>
              <p:nvPr/>
            </p:nvSpPr>
            <p:spPr>
              <a:xfrm>
                <a:off x="9048720" y="3736164"/>
                <a:ext cx="1041247" cy="369332"/>
              </a:xfrm>
              <a:prstGeom prst="rect">
                <a:avLst/>
              </a:prstGeom>
            </p:spPr>
            <p:txBody>
              <a:bodyPr wrap="none">
                <a:spAutoFit/>
              </a:bodyPr>
              <a:lstStyle/>
              <a:p>
                <a14:m>
                  <m:oMath xmlns:m="http://schemas.openxmlformats.org/officeDocument/2006/math">
                    <m:r>
                      <a:rPr lang="en-US" i="1">
                        <a:latin typeface="Cambria Math" panose="02040503050406030204" pitchFamily="18" charset="0"/>
                      </a:rPr>
                      <m:t>[</m:t>
                    </m:r>
                    <m:r>
                      <a:rPr lang="en-US" i="1">
                        <a:latin typeface="Cambria Math" panose="02040503050406030204" pitchFamily="18" charset="0"/>
                      </a:rPr>
                      <m:t>𝑉</m:t>
                    </m:r>
                    <m:r>
                      <a:rPr lang="en-US" i="1">
                        <a:latin typeface="Cambria Math" panose="02040503050406030204" pitchFamily="18" charset="0"/>
                      </a:rPr>
                      <m:t>]</m:t>
                    </m:r>
                  </m:oMath>
                </a14:m>
                <a:r>
                  <a:rPr lang="en-US" dirty="0"/>
                  <a:t>&gt; </a:t>
                </a:r>
                <a14:m>
                  <m:oMath xmlns:m="http://schemas.openxmlformats.org/officeDocument/2006/math">
                    <m:r>
                      <a:rPr lang="en-US" i="1">
                        <a:latin typeface="Cambria Math" panose="02040503050406030204" pitchFamily="18" charset="0"/>
                      </a:rPr>
                      <m:t>[</m:t>
                    </m:r>
                    <m:r>
                      <a:rPr lang="en-US" i="1">
                        <a:latin typeface="Cambria Math" panose="02040503050406030204" pitchFamily="18" charset="0"/>
                      </a:rPr>
                      <m:t>𝑈</m:t>
                    </m:r>
                    <m:r>
                      <a:rPr lang="en-US" i="1">
                        <a:latin typeface="Cambria Math" panose="02040503050406030204" pitchFamily="18" charset="0"/>
                      </a:rPr>
                      <m:t>]</m:t>
                    </m:r>
                  </m:oMath>
                </a14:m>
                <a:r>
                  <a:rPr lang="en-US" dirty="0"/>
                  <a:t> </a:t>
                </a:r>
              </a:p>
            </p:txBody>
          </p:sp>
        </mc:Choice>
        <mc:Fallback xmlns="">
          <p:sp>
            <p:nvSpPr>
              <p:cNvPr id="76" name="Rectangle 75">
                <a:extLst>
                  <a:ext uri="{FF2B5EF4-FFF2-40B4-BE49-F238E27FC236}">
                    <a16:creationId xmlns:a16="http://schemas.microsoft.com/office/drawing/2014/main" id="{69EB6B74-D58D-4997-836C-7C3A145A6467}"/>
                  </a:ext>
                </a:extLst>
              </p:cNvPr>
              <p:cNvSpPr>
                <a:spLocks noRot="1" noChangeAspect="1" noMove="1" noResize="1" noEditPoints="1" noAdjustHandles="1" noChangeArrowheads="1" noChangeShapeType="1" noTextEdit="1"/>
              </p:cNvSpPr>
              <p:nvPr/>
            </p:nvSpPr>
            <p:spPr>
              <a:xfrm>
                <a:off x="9048720" y="3736164"/>
                <a:ext cx="1041247" cy="369332"/>
              </a:xfrm>
              <a:prstGeom prst="rect">
                <a:avLst/>
              </a:prstGeom>
              <a:blipFill>
                <a:blip r:embed="rId7"/>
                <a:stretch>
                  <a:fillRect l="-1754" t="-10000"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7" name="Rectangle 76">
                <a:extLst>
                  <a:ext uri="{FF2B5EF4-FFF2-40B4-BE49-F238E27FC236}">
                    <a16:creationId xmlns:a16="http://schemas.microsoft.com/office/drawing/2014/main" id="{46117B4B-6508-4254-99DA-F54E4A26C464}"/>
                  </a:ext>
                </a:extLst>
              </p:cNvPr>
              <p:cNvSpPr/>
              <p:nvPr/>
            </p:nvSpPr>
            <p:spPr>
              <a:xfrm>
                <a:off x="9075741" y="496795"/>
                <a:ext cx="1042529" cy="369332"/>
              </a:xfrm>
              <a:prstGeom prst="rect">
                <a:avLst/>
              </a:prstGeom>
            </p:spPr>
            <p:txBody>
              <a:bodyPr wrap="none">
                <a:spAutoFit/>
              </a:bodyPr>
              <a:lstStyle/>
              <a:p>
                <a14:m>
                  <m:oMath xmlns:m="http://schemas.openxmlformats.org/officeDocument/2006/math">
                    <m:d>
                      <m:dPr>
                        <m:begChr m:val="["/>
                        <m:endChr m:val="]"/>
                        <m:ctrlPr>
                          <a:rPr lang="en-US" i="1" smtClean="0">
                            <a:latin typeface="Cambria Math" panose="02040503050406030204" pitchFamily="18" charset="0"/>
                          </a:rPr>
                        </m:ctrlPr>
                      </m:dPr>
                      <m:e>
                        <m:r>
                          <a:rPr lang="en-US" i="1">
                            <a:latin typeface="Cambria Math" panose="02040503050406030204" pitchFamily="18" charset="0"/>
                          </a:rPr>
                          <m:t>𝑉</m:t>
                        </m:r>
                      </m:e>
                    </m:d>
                  </m:oMath>
                </a14:m>
                <a:r>
                  <a:rPr lang="en-US" dirty="0"/>
                  <a:t>&lt; </a:t>
                </a:r>
                <a14:m>
                  <m:oMath xmlns:m="http://schemas.openxmlformats.org/officeDocument/2006/math">
                    <m:r>
                      <a:rPr lang="en-US" i="1">
                        <a:latin typeface="Cambria Math" panose="02040503050406030204" pitchFamily="18" charset="0"/>
                      </a:rPr>
                      <m:t>[</m:t>
                    </m:r>
                    <m:r>
                      <a:rPr lang="en-US" i="1">
                        <a:latin typeface="Cambria Math" panose="02040503050406030204" pitchFamily="18" charset="0"/>
                      </a:rPr>
                      <m:t>𝑈</m:t>
                    </m:r>
                    <m:r>
                      <a:rPr lang="en-US" i="1">
                        <a:latin typeface="Cambria Math" panose="02040503050406030204" pitchFamily="18" charset="0"/>
                      </a:rPr>
                      <m:t>]</m:t>
                    </m:r>
                  </m:oMath>
                </a14:m>
                <a:r>
                  <a:rPr lang="en-US" dirty="0"/>
                  <a:t> </a:t>
                </a:r>
              </a:p>
            </p:txBody>
          </p:sp>
        </mc:Choice>
        <mc:Fallback xmlns="">
          <p:sp>
            <p:nvSpPr>
              <p:cNvPr id="77" name="Rectangle 76">
                <a:extLst>
                  <a:ext uri="{FF2B5EF4-FFF2-40B4-BE49-F238E27FC236}">
                    <a16:creationId xmlns:a16="http://schemas.microsoft.com/office/drawing/2014/main" id="{46117B4B-6508-4254-99DA-F54E4A26C464}"/>
                  </a:ext>
                </a:extLst>
              </p:cNvPr>
              <p:cNvSpPr>
                <a:spLocks noRot="1" noChangeAspect="1" noMove="1" noResize="1" noEditPoints="1" noAdjustHandles="1" noChangeArrowheads="1" noChangeShapeType="1" noTextEdit="1"/>
              </p:cNvSpPr>
              <p:nvPr/>
            </p:nvSpPr>
            <p:spPr>
              <a:xfrm>
                <a:off x="9075741" y="496795"/>
                <a:ext cx="1042529" cy="369332"/>
              </a:xfrm>
              <a:prstGeom prst="rect">
                <a:avLst/>
              </a:prstGeom>
              <a:blipFill>
                <a:blip r:embed="rId8"/>
                <a:stretch>
                  <a:fillRect t="-8197" b="-24590"/>
                </a:stretch>
              </a:blipFill>
            </p:spPr>
            <p:txBody>
              <a:bodyPr/>
              <a:lstStyle/>
              <a:p>
                <a:r>
                  <a:rPr lang="en-US">
                    <a:noFill/>
                  </a:rPr>
                  <a:t> </a:t>
                </a:r>
              </a:p>
            </p:txBody>
          </p:sp>
        </mc:Fallback>
      </mc:AlternateContent>
      <p:cxnSp>
        <p:nvCxnSpPr>
          <p:cNvPr id="78" name="Straight Arrow Connector 77">
            <a:extLst>
              <a:ext uri="{FF2B5EF4-FFF2-40B4-BE49-F238E27FC236}">
                <a16:creationId xmlns:a16="http://schemas.microsoft.com/office/drawing/2014/main" id="{0EFC51ED-CB4B-4E15-AA4A-16425203C8DA}"/>
              </a:ext>
            </a:extLst>
          </p:cNvPr>
          <p:cNvCxnSpPr>
            <a:cxnSpLocks/>
          </p:cNvCxnSpPr>
          <p:nvPr/>
        </p:nvCxnSpPr>
        <p:spPr>
          <a:xfrm>
            <a:off x="3094907" y="3312221"/>
            <a:ext cx="689152" cy="0"/>
          </a:xfrm>
          <a:prstGeom prst="straightConnector1">
            <a:avLst/>
          </a:prstGeom>
          <a:ln w="60325">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ECBBF9B9-DD4B-4466-ADAF-E01B0B66669B}"/>
              </a:ext>
            </a:extLst>
          </p:cNvPr>
          <p:cNvCxnSpPr>
            <a:cxnSpLocks/>
          </p:cNvCxnSpPr>
          <p:nvPr/>
        </p:nvCxnSpPr>
        <p:spPr>
          <a:xfrm>
            <a:off x="6446374" y="3312221"/>
            <a:ext cx="689152" cy="0"/>
          </a:xfrm>
          <a:prstGeom prst="straightConnector1">
            <a:avLst/>
          </a:prstGeom>
          <a:ln w="60325">
            <a:tailEnd type="triangle"/>
          </a:ln>
        </p:spPr>
        <p:style>
          <a:lnRef idx="1">
            <a:schemeClr val="accent1"/>
          </a:lnRef>
          <a:fillRef idx="0">
            <a:schemeClr val="accent1"/>
          </a:fillRef>
          <a:effectRef idx="0">
            <a:schemeClr val="accent1"/>
          </a:effectRef>
          <a:fontRef idx="minor">
            <a:schemeClr val="tx1"/>
          </a:fontRef>
        </p:style>
      </p:cxnSp>
      <p:grpSp>
        <p:nvGrpSpPr>
          <p:cNvPr id="86" name="Group 85">
            <a:extLst>
              <a:ext uri="{FF2B5EF4-FFF2-40B4-BE49-F238E27FC236}">
                <a16:creationId xmlns:a16="http://schemas.microsoft.com/office/drawing/2014/main" id="{FFBED842-C9A3-42ED-956E-ADEED440756D}"/>
              </a:ext>
            </a:extLst>
          </p:cNvPr>
          <p:cNvGrpSpPr/>
          <p:nvPr/>
        </p:nvGrpSpPr>
        <p:grpSpPr>
          <a:xfrm>
            <a:off x="2490862" y="1163702"/>
            <a:ext cx="7381202" cy="5514255"/>
            <a:chOff x="2490862" y="1163702"/>
            <a:chExt cx="7381202" cy="5514255"/>
          </a:xfrm>
        </p:grpSpPr>
        <p:sp>
          <p:nvSpPr>
            <p:cNvPr id="83" name="Arc 82">
              <a:extLst>
                <a:ext uri="{FF2B5EF4-FFF2-40B4-BE49-F238E27FC236}">
                  <a16:creationId xmlns:a16="http://schemas.microsoft.com/office/drawing/2014/main" id="{61D6E086-6EDB-4D8B-A18C-894FA5E7EBCB}"/>
                </a:ext>
              </a:extLst>
            </p:cNvPr>
            <p:cNvSpPr/>
            <p:nvPr/>
          </p:nvSpPr>
          <p:spPr>
            <a:xfrm rot="17552626">
              <a:off x="3424335" y="230229"/>
              <a:ext cx="5514255" cy="7381202"/>
            </a:xfrm>
            <a:prstGeom prst="arc">
              <a:avLst>
                <a:gd name="adj1" fmla="val 16262228"/>
                <a:gd name="adj2" fmla="val 0"/>
              </a:avLst>
            </a:prstGeom>
            <a:ln w="539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84" name="Straight Arrow Connector 83">
              <a:extLst>
                <a:ext uri="{FF2B5EF4-FFF2-40B4-BE49-F238E27FC236}">
                  <a16:creationId xmlns:a16="http://schemas.microsoft.com/office/drawing/2014/main" id="{128AE65A-0983-4ABD-932E-FD5B75C2C241}"/>
                </a:ext>
              </a:extLst>
            </p:cNvPr>
            <p:cNvCxnSpPr>
              <a:cxnSpLocks/>
            </p:cNvCxnSpPr>
            <p:nvPr/>
          </p:nvCxnSpPr>
          <p:spPr>
            <a:xfrm flipH="1">
              <a:off x="2714996" y="2471322"/>
              <a:ext cx="72202" cy="124838"/>
            </a:xfrm>
            <a:prstGeom prst="straightConnector1">
              <a:avLst/>
            </a:prstGeom>
            <a:ln w="60325">
              <a:tailEnd type="triangle"/>
            </a:ln>
          </p:spPr>
          <p:style>
            <a:lnRef idx="1">
              <a:schemeClr val="accent1"/>
            </a:lnRef>
            <a:fillRef idx="0">
              <a:schemeClr val="accent1"/>
            </a:fillRef>
            <a:effectRef idx="0">
              <a:schemeClr val="accent1"/>
            </a:effectRef>
            <a:fontRef idx="minor">
              <a:schemeClr val="tx1"/>
            </a:fontRef>
          </p:style>
        </p:cxnSp>
      </p:grpSp>
      <p:sp>
        <p:nvSpPr>
          <p:cNvPr id="87" name="TextBox 86">
            <a:extLst>
              <a:ext uri="{FF2B5EF4-FFF2-40B4-BE49-F238E27FC236}">
                <a16:creationId xmlns:a16="http://schemas.microsoft.com/office/drawing/2014/main" id="{6F65D972-557E-4783-BE04-26B4712D3E78}"/>
              </a:ext>
            </a:extLst>
          </p:cNvPr>
          <p:cNvSpPr txBox="1"/>
          <p:nvPr/>
        </p:nvSpPr>
        <p:spPr>
          <a:xfrm>
            <a:off x="456651" y="2037326"/>
            <a:ext cx="2302425" cy="369332"/>
          </a:xfrm>
          <a:prstGeom prst="rect">
            <a:avLst/>
          </a:prstGeom>
          <a:noFill/>
        </p:spPr>
        <p:txBody>
          <a:bodyPr wrap="none" rtlCol="0">
            <a:spAutoFit/>
          </a:bodyPr>
          <a:lstStyle/>
          <a:p>
            <a:r>
              <a:rPr lang="en-US" u="sng" dirty="0"/>
              <a:t>Genetic Circuit Design </a:t>
            </a:r>
          </a:p>
        </p:txBody>
      </p:sp>
      <p:sp>
        <p:nvSpPr>
          <p:cNvPr id="88" name="TextBox 87">
            <a:extLst>
              <a:ext uri="{FF2B5EF4-FFF2-40B4-BE49-F238E27FC236}">
                <a16:creationId xmlns:a16="http://schemas.microsoft.com/office/drawing/2014/main" id="{14C9176B-4394-4529-94EC-FD3A2B71732C}"/>
              </a:ext>
            </a:extLst>
          </p:cNvPr>
          <p:cNvSpPr txBox="1"/>
          <p:nvPr/>
        </p:nvSpPr>
        <p:spPr>
          <a:xfrm>
            <a:off x="3929980" y="2035877"/>
            <a:ext cx="2432333" cy="369332"/>
          </a:xfrm>
          <a:prstGeom prst="rect">
            <a:avLst/>
          </a:prstGeom>
          <a:noFill/>
        </p:spPr>
        <p:txBody>
          <a:bodyPr wrap="none" rtlCol="0">
            <a:spAutoFit/>
          </a:bodyPr>
          <a:lstStyle/>
          <a:p>
            <a:r>
              <a:rPr lang="en-US" u="sng" dirty="0"/>
              <a:t>Mathematical Modeling</a:t>
            </a:r>
          </a:p>
        </p:txBody>
      </p:sp>
      <p:sp>
        <p:nvSpPr>
          <p:cNvPr id="89" name="TextBox 88">
            <a:extLst>
              <a:ext uri="{FF2B5EF4-FFF2-40B4-BE49-F238E27FC236}">
                <a16:creationId xmlns:a16="http://schemas.microsoft.com/office/drawing/2014/main" id="{78E43317-31D7-4255-8ACF-7B4E7CA02BF6}"/>
              </a:ext>
            </a:extLst>
          </p:cNvPr>
          <p:cNvSpPr txBox="1"/>
          <p:nvPr/>
        </p:nvSpPr>
        <p:spPr>
          <a:xfrm>
            <a:off x="8165146" y="77580"/>
            <a:ext cx="2984343" cy="369332"/>
          </a:xfrm>
          <a:prstGeom prst="rect">
            <a:avLst/>
          </a:prstGeom>
          <a:noFill/>
        </p:spPr>
        <p:txBody>
          <a:bodyPr wrap="none" rtlCol="0">
            <a:spAutoFit/>
          </a:bodyPr>
          <a:lstStyle/>
          <a:p>
            <a:r>
              <a:rPr lang="en-US" u="sng" dirty="0"/>
              <a:t>Experimental Implementation</a:t>
            </a:r>
          </a:p>
        </p:txBody>
      </p:sp>
      <p:pic>
        <p:nvPicPr>
          <p:cNvPr id="90" name="Picture 89">
            <a:extLst>
              <a:ext uri="{FF2B5EF4-FFF2-40B4-BE49-F238E27FC236}">
                <a16:creationId xmlns:a16="http://schemas.microsoft.com/office/drawing/2014/main" id="{F8279912-8533-4567-BDEE-599AE5859BFF}"/>
              </a:ext>
            </a:extLst>
          </p:cNvPr>
          <p:cNvPicPr>
            <a:picLocks noChangeAspect="1"/>
          </p:cNvPicPr>
          <p:nvPr/>
        </p:nvPicPr>
        <p:blipFill>
          <a:blip r:embed="rId9"/>
          <a:stretch>
            <a:fillRect/>
          </a:stretch>
        </p:blipFill>
        <p:spPr>
          <a:xfrm>
            <a:off x="7088015" y="3681576"/>
            <a:ext cx="2230269" cy="2963713"/>
          </a:xfrm>
          <a:prstGeom prst="rect">
            <a:avLst/>
          </a:prstGeom>
        </p:spPr>
      </p:pic>
      <p:pic>
        <p:nvPicPr>
          <p:cNvPr id="91" name="Picture 90">
            <a:extLst>
              <a:ext uri="{FF2B5EF4-FFF2-40B4-BE49-F238E27FC236}">
                <a16:creationId xmlns:a16="http://schemas.microsoft.com/office/drawing/2014/main" id="{2084F075-0530-4AAF-9A1D-A7D544DD1415}"/>
              </a:ext>
            </a:extLst>
          </p:cNvPr>
          <p:cNvPicPr>
            <a:picLocks noChangeAspect="1"/>
          </p:cNvPicPr>
          <p:nvPr/>
        </p:nvPicPr>
        <p:blipFill>
          <a:blip r:embed="rId10"/>
          <a:stretch>
            <a:fillRect/>
          </a:stretch>
        </p:blipFill>
        <p:spPr>
          <a:xfrm>
            <a:off x="7135274" y="608573"/>
            <a:ext cx="2140612" cy="2880488"/>
          </a:xfrm>
          <a:prstGeom prst="rect">
            <a:avLst/>
          </a:prstGeom>
        </p:spPr>
      </p:pic>
      <p:sp>
        <p:nvSpPr>
          <p:cNvPr id="80" name="Arrow: Pentagon 79">
            <a:extLst>
              <a:ext uri="{FF2B5EF4-FFF2-40B4-BE49-F238E27FC236}">
                <a16:creationId xmlns:a16="http://schemas.microsoft.com/office/drawing/2014/main" id="{5CF3EE7C-3C12-4170-A0BD-0D4C4D18063E}"/>
              </a:ext>
            </a:extLst>
          </p:cNvPr>
          <p:cNvSpPr/>
          <p:nvPr/>
        </p:nvSpPr>
        <p:spPr>
          <a:xfrm>
            <a:off x="184727" y="187611"/>
            <a:ext cx="4609783" cy="584775"/>
          </a:xfrm>
          <a:prstGeom prst="homePlat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TextBox 80">
            <a:extLst>
              <a:ext uri="{FF2B5EF4-FFF2-40B4-BE49-F238E27FC236}">
                <a16:creationId xmlns:a16="http://schemas.microsoft.com/office/drawing/2014/main" id="{2236547E-3FFE-4F81-8AF5-26ED32674FEB}"/>
              </a:ext>
            </a:extLst>
          </p:cNvPr>
          <p:cNvSpPr txBox="1"/>
          <p:nvPr/>
        </p:nvSpPr>
        <p:spPr>
          <a:xfrm>
            <a:off x="184727" y="187611"/>
            <a:ext cx="3959738" cy="584775"/>
          </a:xfrm>
          <a:prstGeom prst="rect">
            <a:avLst/>
          </a:prstGeom>
          <a:noFill/>
        </p:spPr>
        <p:txBody>
          <a:bodyPr wrap="none" rtlCol="0">
            <a:spAutoFit/>
          </a:bodyPr>
          <a:lstStyle/>
          <a:p>
            <a:r>
              <a:rPr lang="en-US" sz="3200" dirty="0"/>
              <a:t>How Modeling is used </a:t>
            </a:r>
          </a:p>
        </p:txBody>
      </p:sp>
    </p:spTree>
    <p:extLst>
      <p:ext uri="{BB962C8B-B14F-4D97-AF65-F5344CB8AC3E}">
        <p14:creationId xmlns:p14="http://schemas.microsoft.com/office/powerpoint/2010/main" val="2535733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randombar(horizontal)">
                                      <p:cBhvr>
                                        <p:cTn id="7" dur="500"/>
                                        <p:tgtEl>
                                          <p:spTgt spid="9"/>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66"/>
                                        </p:tgtEl>
                                        <p:attrNameLst>
                                          <p:attrName>style.visibility</p:attrName>
                                        </p:attrNameLst>
                                      </p:cBhvr>
                                      <p:to>
                                        <p:strVal val="visible"/>
                                      </p:to>
                                    </p:set>
                                    <p:animEffect transition="in" filter="randombar(horizontal)">
                                      <p:cBhvr>
                                        <p:cTn id="10" dur="500"/>
                                        <p:tgtEl>
                                          <p:spTgt spid="66"/>
                                        </p:tgtEl>
                                      </p:cBhvr>
                                    </p:animEffect>
                                  </p:childTnLst>
                                </p:cTn>
                              </p:par>
                              <p:par>
                                <p:cTn id="11" presetID="14" presetClass="entr" presetSubtype="10" fill="hold" nodeType="withEffect">
                                  <p:stCondLst>
                                    <p:cond delay="0"/>
                                  </p:stCondLst>
                                  <p:childTnLst>
                                    <p:set>
                                      <p:cBhvr>
                                        <p:cTn id="12" dur="1" fill="hold">
                                          <p:stCondLst>
                                            <p:cond delay="0"/>
                                          </p:stCondLst>
                                        </p:cTn>
                                        <p:tgtEl>
                                          <p:spTgt spid="69"/>
                                        </p:tgtEl>
                                        <p:attrNameLst>
                                          <p:attrName>style.visibility</p:attrName>
                                        </p:attrNameLst>
                                      </p:cBhvr>
                                      <p:to>
                                        <p:strVal val="visible"/>
                                      </p:to>
                                    </p:set>
                                    <p:animEffect transition="in" filter="randombar(horizontal)">
                                      <p:cBhvr>
                                        <p:cTn id="13" dur="500"/>
                                        <p:tgtEl>
                                          <p:spTgt spid="69"/>
                                        </p:tgtEl>
                                      </p:cBhvr>
                                    </p:animEffect>
                                  </p:childTnLst>
                                </p:cTn>
                              </p:par>
                              <p:par>
                                <p:cTn id="14" presetID="14" presetClass="entr" presetSubtype="10" fill="hold" nodeType="withEffect">
                                  <p:stCondLst>
                                    <p:cond delay="0"/>
                                  </p:stCondLst>
                                  <p:childTnLst>
                                    <p:set>
                                      <p:cBhvr>
                                        <p:cTn id="15" dur="1" fill="hold">
                                          <p:stCondLst>
                                            <p:cond delay="0"/>
                                          </p:stCondLst>
                                        </p:cTn>
                                        <p:tgtEl>
                                          <p:spTgt spid="71"/>
                                        </p:tgtEl>
                                        <p:attrNameLst>
                                          <p:attrName>style.visibility</p:attrName>
                                        </p:attrNameLst>
                                      </p:cBhvr>
                                      <p:to>
                                        <p:strVal val="visible"/>
                                      </p:to>
                                    </p:set>
                                    <p:animEffect transition="in" filter="randombar(horizontal)">
                                      <p:cBhvr>
                                        <p:cTn id="16" dur="500"/>
                                        <p:tgtEl>
                                          <p:spTgt spid="71"/>
                                        </p:tgtEl>
                                      </p:cBhvr>
                                    </p:animEffect>
                                  </p:childTnLst>
                                </p:cTn>
                              </p:par>
                              <p:par>
                                <p:cTn id="17" presetID="14" presetClass="entr" presetSubtype="10" fill="hold" grpId="0" nodeType="withEffect">
                                  <p:stCondLst>
                                    <p:cond delay="0"/>
                                  </p:stCondLst>
                                  <p:childTnLst>
                                    <p:set>
                                      <p:cBhvr>
                                        <p:cTn id="18" dur="1" fill="hold">
                                          <p:stCondLst>
                                            <p:cond delay="0"/>
                                          </p:stCondLst>
                                        </p:cTn>
                                        <p:tgtEl>
                                          <p:spTgt spid="68"/>
                                        </p:tgtEl>
                                        <p:attrNameLst>
                                          <p:attrName>style.visibility</p:attrName>
                                        </p:attrNameLst>
                                      </p:cBhvr>
                                      <p:to>
                                        <p:strVal val="visible"/>
                                      </p:to>
                                    </p:set>
                                    <p:animEffect transition="in" filter="randombar(horizontal)">
                                      <p:cBhvr>
                                        <p:cTn id="19" dur="500"/>
                                        <p:tgtEl>
                                          <p:spTgt spid="68"/>
                                        </p:tgtEl>
                                      </p:cBhvr>
                                    </p:animEffect>
                                  </p:childTnLst>
                                </p:cTn>
                              </p:par>
                              <p:par>
                                <p:cTn id="20" presetID="14" presetClass="entr" presetSubtype="10" fill="hold" grpId="0" nodeType="withEffect">
                                  <p:stCondLst>
                                    <p:cond delay="0"/>
                                  </p:stCondLst>
                                  <p:childTnLst>
                                    <p:set>
                                      <p:cBhvr>
                                        <p:cTn id="21" dur="1" fill="hold">
                                          <p:stCondLst>
                                            <p:cond delay="0"/>
                                          </p:stCondLst>
                                        </p:cTn>
                                        <p:tgtEl>
                                          <p:spTgt spid="87"/>
                                        </p:tgtEl>
                                        <p:attrNameLst>
                                          <p:attrName>style.visibility</p:attrName>
                                        </p:attrNameLst>
                                      </p:cBhvr>
                                      <p:to>
                                        <p:strVal val="visible"/>
                                      </p:to>
                                    </p:set>
                                    <p:animEffect transition="in" filter="randombar(horizontal)">
                                      <p:cBhvr>
                                        <p:cTn id="22" dur="500"/>
                                        <p:tgtEl>
                                          <p:spTgt spid="87"/>
                                        </p:tgtEl>
                                      </p:cBhvr>
                                    </p:animEffect>
                                  </p:childTnLst>
                                </p:cTn>
                              </p:par>
                              <p:par>
                                <p:cTn id="23" presetID="14" presetClass="entr" presetSubtype="1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randombar(horizontal)">
                                      <p:cBhvr>
                                        <p:cTn id="25" dur="500"/>
                                        <p:tgtEl>
                                          <p:spTgt spid="10"/>
                                        </p:tgtEl>
                                      </p:cBhvr>
                                    </p:animEffect>
                                  </p:childTnLst>
                                </p:cTn>
                              </p:par>
                            </p:childTnLst>
                          </p:cTn>
                        </p:par>
                      </p:childTnLst>
                    </p:cTn>
                  </p:par>
                  <p:par>
                    <p:cTn id="26" fill="hold">
                      <p:stCondLst>
                        <p:cond delay="indefinite"/>
                      </p:stCondLst>
                      <p:childTnLst>
                        <p:par>
                          <p:cTn id="27" fill="hold">
                            <p:stCondLst>
                              <p:cond delay="0"/>
                            </p:stCondLst>
                            <p:childTnLst>
                              <p:par>
                                <p:cTn id="28" presetID="14" presetClass="entr" presetSubtype="10" fill="hold" nodeType="clickEffect">
                                  <p:stCondLst>
                                    <p:cond delay="0"/>
                                  </p:stCondLst>
                                  <p:childTnLst>
                                    <p:set>
                                      <p:cBhvr>
                                        <p:cTn id="29" dur="1" fill="hold">
                                          <p:stCondLst>
                                            <p:cond delay="0"/>
                                          </p:stCondLst>
                                        </p:cTn>
                                        <p:tgtEl>
                                          <p:spTgt spid="78"/>
                                        </p:tgtEl>
                                        <p:attrNameLst>
                                          <p:attrName>style.visibility</p:attrName>
                                        </p:attrNameLst>
                                      </p:cBhvr>
                                      <p:to>
                                        <p:strVal val="visible"/>
                                      </p:to>
                                    </p:set>
                                    <p:animEffect transition="in" filter="randombar(horizontal)">
                                      <p:cBhvr>
                                        <p:cTn id="30" dur="500"/>
                                        <p:tgtEl>
                                          <p:spTgt spid="78"/>
                                        </p:tgtEl>
                                      </p:cBhvr>
                                    </p:animEffect>
                                  </p:childTnLst>
                                </p:cTn>
                              </p:par>
                            </p:childTnLst>
                          </p:cTn>
                        </p:par>
                      </p:childTnLst>
                    </p:cTn>
                  </p:par>
                  <p:par>
                    <p:cTn id="31" fill="hold">
                      <p:stCondLst>
                        <p:cond delay="indefinite"/>
                      </p:stCondLst>
                      <p:childTnLst>
                        <p:par>
                          <p:cTn id="32" fill="hold">
                            <p:stCondLst>
                              <p:cond delay="0"/>
                            </p:stCondLst>
                            <p:childTnLst>
                              <p:par>
                                <p:cTn id="33" presetID="14" presetClass="entr" presetSubtype="10" fill="hold" grpId="0" nodeType="clickEffect">
                                  <p:stCondLst>
                                    <p:cond delay="0"/>
                                  </p:stCondLst>
                                  <p:childTnLst>
                                    <p:set>
                                      <p:cBhvr>
                                        <p:cTn id="34" dur="1" fill="hold">
                                          <p:stCondLst>
                                            <p:cond delay="0"/>
                                          </p:stCondLst>
                                        </p:cTn>
                                        <p:tgtEl>
                                          <p:spTgt spid="74"/>
                                        </p:tgtEl>
                                        <p:attrNameLst>
                                          <p:attrName>style.visibility</p:attrName>
                                        </p:attrNameLst>
                                      </p:cBhvr>
                                      <p:to>
                                        <p:strVal val="visible"/>
                                      </p:to>
                                    </p:set>
                                    <p:animEffect transition="in" filter="randombar(horizontal)">
                                      <p:cBhvr>
                                        <p:cTn id="35" dur="500"/>
                                        <p:tgtEl>
                                          <p:spTgt spid="74"/>
                                        </p:tgtEl>
                                      </p:cBhvr>
                                    </p:animEffect>
                                  </p:childTnLst>
                                </p:cTn>
                              </p:par>
                              <p:par>
                                <p:cTn id="36" presetID="14" presetClass="entr" presetSubtype="10" fill="hold" grpId="0" nodeType="withEffect">
                                  <p:stCondLst>
                                    <p:cond delay="0"/>
                                  </p:stCondLst>
                                  <p:childTnLst>
                                    <p:set>
                                      <p:cBhvr>
                                        <p:cTn id="37" dur="1" fill="hold">
                                          <p:stCondLst>
                                            <p:cond delay="0"/>
                                          </p:stCondLst>
                                        </p:cTn>
                                        <p:tgtEl>
                                          <p:spTgt spid="75"/>
                                        </p:tgtEl>
                                        <p:attrNameLst>
                                          <p:attrName>style.visibility</p:attrName>
                                        </p:attrNameLst>
                                      </p:cBhvr>
                                      <p:to>
                                        <p:strVal val="visible"/>
                                      </p:to>
                                    </p:set>
                                    <p:animEffect transition="in" filter="randombar(horizontal)">
                                      <p:cBhvr>
                                        <p:cTn id="38" dur="500"/>
                                        <p:tgtEl>
                                          <p:spTgt spid="75"/>
                                        </p:tgtEl>
                                      </p:cBhvr>
                                    </p:animEffect>
                                  </p:childTnLst>
                                </p:cTn>
                              </p:par>
                              <p:par>
                                <p:cTn id="39" presetID="14" presetClass="entr" presetSubtype="10" fill="hold" grpId="0" nodeType="withEffect">
                                  <p:stCondLst>
                                    <p:cond delay="0"/>
                                  </p:stCondLst>
                                  <p:childTnLst>
                                    <p:set>
                                      <p:cBhvr>
                                        <p:cTn id="40" dur="1" fill="hold">
                                          <p:stCondLst>
                                            <p:cond delay="0"/>
                                          </p:stCondLst>
                                        </p:cTn>
                                        <p:tgtEl>
                                          <p:spTgt spid="88"/>
                                        </p:tgtEl>
                                        <p:attrNameLst>
                                          <p:attrName>style.visibility</p:attrName>
                                        </p:attrNameLst>
                                      </p:cBhvr>
                                      <p:to>
                                        <p:strVal val="visible"/>
                                      </p:to>
                                    </p:set>
                                    <p:animEffect transition="in" filter="randombar(horizontal)">
                                      <p:cBhvr>
                                        <p:cTn id="41" dur="500"/>
                                        <p:tgtEl>
                                          <p:spTgt spid="88"/>
                                        </p:tgtEl>
                                      </p:cBhvr>
                                    </p:animEffect>
                                  </p:childTnLst>
                                </p:cTn>
                              </p:par>
                            </p:childTnLst>
                          </p:cTn>
                        </p:par>
                      </p:childTnLst>
                    </p:cTn>
                  </p:par>
                  <p:par>
                    <p:cTn id="42" fill="hold">
                      <p:stCondLst>
                        <p:cond delay="indefinite"/>
                      </p:stCondLst>
                      <p:childTnLst>
                        <p:par>
                          <p:cTn id="43" fill="hold">
                            <p:stCondLst>
                              <p:cond delay="0"/>
                            </p:stCondLst>
                            <p:childTnLst>
                              <p:par>
                                <p:cTn id="44" presetID="14" presetClass="entr" presetSubtype="10" fill="hold" nodeType="clickEffect">
                                  <p:stCondLst>
                                    <p:cond delay="0"/>
                                  </p:stCondLst>
                                  <p:childTnLst>
                                    <p:set>
                                      <p:cBhvr>
                                        <p:cTn id="45" dur="1" fill="hold">
                                          <p:stCondLst>
                                            <p:cond delay="0"/>
                                          </p:stCondLst>
                                        </p:cTn>
                                        <p:tgtEl>
                                          <p:spTgt spid="82"/>
                                        </p:tgtEl>
                                        <p:attrNameLst>
                                          <p:attrName>style.visibility</p:attrName>
                                        </p:attrNameLst>
                                      </p:cBhvr>
                                      <p:to>
                                        <p:strVal val="visible"/>
                                      </p:to>
                                    </p:set>
                                    <p:animEffect transition="in" filter="randombar(horizontal)">
                                      <p:cBhvr>
                                        <p:cTn id="46" dur="500"/>
                                        <p:tgtEl>
                                          <p:spTgt spid="82"/>
                                        </p:tgtEl>
                                      </p:cBhvr>
                                    </p:animEffect>
                                  </p:childTnLst>
                                </p:cTn>
                              </p:par>
                            </p:childTnLst>
                          </p:cTn>
                        </p:par>
                      </p:childTnLst>
                    </p:cTn>
                  </p:par>
                  <p:par>
                    <p:cTn id="47" fill="hold">
                      <p:stCondLst>
                        <p:cond delay="indefinite"/>
                      </p:stCondLst>
                      <p:childTnLst>
                        <p:par>
                          <p:cTn id="48" fill="hold">
                            <p:stCondLst>
                              <p:cond delay="0"/>
                            </p:stCondLst>
                            <p:childTnLst>
                              <p:par>
                                <p:cTn id="49" presetID="14" presetClass="entr" presetSubtype="10" fill="hold" nodeType="clickEffect">
                                  <p:stCondLst>
                                    <p:cond delay="0"/>
                                  </p:stCondLst>
                                  <p:childTnLst>
                                    <p:set>
                                      <p:cBhvr>
                                        <p:cTn id="50" dur="1" fill="hold">
                                          <p:stCondLst>
                                            <p:cond delay="0"/>
                                          </p:stCondLst>
                                        </p:cTn>
                                        <p:tgtEl>
                                          <p:spTgt spid="6"/>
                                        </p:tgtEl>
                                        <p:attrNameLst>
                                          <p:attrName>style.visibility</p:attrName>
                                        </p:attrNameLst>
                                      </p:cBhvr>
                                      <p:to>
                                        <p:strVal val="visible"/>
                                      </p:to>
                                    </p:set>
                                    <p:animEffect transition="in" filter="randombar(horizontal)">
                                      <p:cBhvr>
                                        <p:cTn id="51" dur="500"/>
                                        <p:tgtEl>
                                          <p:spTgt spid="6"/>
                                        </p:tgtEl>
                                      </p:cBhvr>
                                    </p:animEffect>
                                  </p:childTnLst>
                                </p:cTn>
                              </p:par>
                              <p:par>
                                <p:cTn id="52" presetID="14" presetClass="entr" presetSubtype="10" fill="hold" nodeType="withEffect">
                                  <p:stCondLst>
                                    <p:cond delay="0"/>
                                  </p:stCondLst>
                                  <p:childTnLst>
                                    <p:set>
                                      <p:cBhvr>
                                        <p:cTn id="53" dur="1" fill="hold">
                                          <p:stCondLst>
                                            <p:cond delay="0"/>
                                          </p:stCondLst>
                                        </p:cTn>
                                        <p:tgtEl>
                                          <p:spTgt spid="8"/>
                                        </p:tgtEl>
                                        <p:attrNameLst>
                                          <p:attrName>style.visibility</p:attrName>
                                        </p:attrNameLst>
                                      </p:cBhvr>
                                      <p:to>
                                        <p:strVal val="visible"/>
                                      </p:to>
                                    </p:set>
                                    <p:animEffect transition="in" filter="randombar(horizontal)">
                                      <p:cBhvr>
                                        <p:cTn id="54" dur="500"/>
                                        <p:tgtEl>
                                          <p:spTgt spid="8"/>
                                        </p:tgtEl>
                                      </p:cBhvr>
                                    </p:animEffect>
                                  </p:childTnLst>
                                </p:cTn>
                              </p:par>
                              <p:par>
                                <p:cTn id="55" presetID="14" presetClass="entr" presetSubtype="10" fill="hold" nodeType="withEffect">
                                  <p:stCondLst>
                                    <p:cond delay="0"/>
                                  </p:stCondLst>
                                  <p:childTnLst>
                                    <p:set>
                                      <p:cBhvr>
                                        <p:cTn id="56" dur="1" fill="hold">
                                          <p:stCondLst>
                                            <p:cond delay="0"/>
                                          </p:stCondLst>
                                        </p:cTn>
                                        <p:tgtEl>
                                          <p:spTgt spid="12"/>
                                        </p:tgtEl>
                                        <p:attrNameLst>
                                          <p:attrName>style.visibility</p:attrName>
                                        </p:attrNameLst>
                                      </p:cBhvr>
                                      <p:to>
                                        <p:strVal val="visible"/>
                                      </p:to>
                                    </p:set>
                                    <p:animEffect transition="in" filter="randombar(horizontal)">
                                      <p:cBhvr>
                                        <p:cTn id="57" dur="500"/>
                                        <p:tgtEl>
                                          <p:spTgt spid="12"/>
                                        </p:tgtEl>
                                      </p:cBhvr>
                                    </p:animEffect>
                                  </p:childTnLst>
                                </p:cTn>
                              </p:par>
                              <p:par>
                                <p:cTn id="58" presetID="14" presetClass="entr" presetSubtype="10" fill="hold" nodeType="withEffect">
                                  <p:stCondLst>
                                    <p:cond delay="0"/>
                                  </p:stCondLst>
                                  <p:childTnLst>
                                    <p:set>
                                      <p:cBhvr>
                                        <p:cTn id="59" dur="1" fill="hold">
                                          <p:stCondLst>
                                            <p:cond delay="0"/>
                                          </p:stCondLst>
                                        </p:cTn>
                                        <p:tgtEl>
                                          <p:spTgt spid="38"/>
                                        </p:tgtEl>
                                        <p:attrNameLst>
                                          <p:attrName>style.visibility</p:attrName>
                                        </p:attrNameLst>
                                      </p:cBhvr>
                                      <p:to>
                                        <p:strVal val="visible"/>
                                      </p:to>
                                    </p:set>
                                    <p:animEffect transition="in" filter="randombar(horizontal)">
                                      <p:cBhvr>
                                        <p:cTn id="60" dur="500"/>
                                        <p:tgtEl>
                                          <p:spTgt spid="38"/>
                                        </p:tgtEl>
                                      </p:cBhvr>
                                    </p:animEffect>
                                  </p:childTnLst>
                                </p:cTn>
                              </p:par>
                              <p:par>
                                <p:cTn id="61" presetID="14" presetClass="entr" presetSubtype="10" fill="hold" grpId="0" nodeType="withEffect">
                                  <p:stCondLst>
                                    <p:cond delay="0"/>
                                  </p:stCondLst>
                                  <p:childTnLst>
                                    <p:set>
                                      <p:cBhvr>
                                        <p:cTn id="62" dur="1" fill="hold">
                                          <p:stCondLst>
                                            <p:cond delay="0"/>
                                          </p:stCondLst>
                                        </p:cTn>
                                        <p:tgtEl>
                                          <p:spTgt spid="76"/>
                                        </p:tgtEl>
                                        <p:attrNameLst>
                                          <p:attrName>style.visibility</p:attrName>
                                        </p:attrNameLst>
                                      </p:cBhvr>
                                      <p:to>
                                        <p:strVal val="visible"/>
                                      </p:to>
                                    </p:set>
                                    <p:animEffect transition="in" filter="randombar(horizontal)">
                                      <p:cBhvr>
                                        <p:cTn id="63" dur="500"/>
                                        <p:tgtEl>
                                          <p:spTgt spid="76"/>
                                        </p:tgtEl>
                                      </p:cBhvr>
                                    </p:animEffect>
                                  </p:childTnLst>
                                </p:cTn>
                              </p:par>
                              <p:par>
                                <p:cTn id="64" presetID="14" presetClass="entr" presetSubtype="10" fill="hold" grpId="0" nodeType="withEffect">
                                  <p:stCondLst>
                                    <p:cond delay="0"/>
                                  </p:stCondLst>
                                  <p:childTnLst>
                                    <p:set>
                                      <p:cBhvr>
                                        <p:cTn id="65" dur="1" fill="hold">
                                          <p:stCondLst>
                                            <p:cond delay="0"/>
                                          </p:stCondLst>
                                        </p:cTn>
                                        <p:tgtEl>
                                          <p:spTgt spid="77"/>
                                        </p:tgtEl>
                                        <p:attrNameLst>
                                          <p:attrName>style.visibility</p:attrName>
                                        </p:attrNameLst>
                                      </p:cBhvr>
                                      <p:to>
                                        <p:strVal val="visible"/>
                                      </p:to>
                                    </p:set>
                                    <p:animEffect transition="in" filter="randombar(horizontal)">
                                      <p:cBhvr>
                                        <p:cTn id="66" dur="500"/>
                                        <p:tgtEl>
                                          <p:spTgt spid="77"/>
                                        </p:tgtEl>
                                      </p:cBhvr>
                                    </p:animEffect>
                                  </p:childTnLst>
                                </p:cTn>
                              </p:par>
                              <p:par>
                                <p:cTn id="67" presetID="14" presetClass="entr" presetSubtype="10" fill="hold" grpId="0" nodeType="withEffect">
                                  <p:stCondLst>
                                    <p:cond delay="0"/>
                                  </p:stCondLst>
                                  <p:childTnLst>
                                    <p:set>
                                      <p:cBhvr>
                                        <p:cTn id="68" dur="1" fill="hold">
                                          <p:stCondLst>
                                            <p:cond delay="0"/>
                                          </p:stCondLst>
                                        </p:cTn>
                                        <p:tgtEl>
                                          <p:spTgt spid="89"/>
                                        </p:tgtEl>
                                        <p:attrNameLst>
                                          <p:attrName>style.visibility</p:attrName>
                                        </p:attrNameLst>
                                      </p:cBhvr>
                                      <p:to>
                                        <p:strVal val="visible"/>
                                      </p:to>
                                    </p:set>
                                    <p:animEffect transition="in" filter="randombar(horizontal)">
                                      <p:cBhvr>
                                        <p:cTn id="69" dur="500"/>
                                        <p:tgtEl>
                                          <p:spTgt spid="89"/>
                                        </p:tgtEl>
                                      </p:cBhvr>
                                    </p:animEffect>
                                  </p:childTnLst>
                                </p:cTn>
                              </p:par>
                            </p:childTnLst>
                          </p:cTn>
                        </p:par>
                      </p:childTnLst>
                    </p:cTn>
                  </p:par>
                  <p:par>
                    <p:cTn id="70" fill="hold">
                      <p:stCondLst>
                        <p:cond delay="indefinite"/>
                      </p:stCondLst>
                      <p:childTnLst>
                        <p:par>
                          <p:cTn id="71" fill="hold">
                            <p:stCondLst>
                              <p:cond delay="0"/>
                            </p:stCondLst>
                            <p:childTnLst>
                              <p:par>
                                <p:cTn id="72" presetID="14" presetClass="entr" presetSubtype="10" fill="hold" nodeType="clickEffect">
                                  <p:stCondLst>
                                    <p:cond delay="0"/>
                                  </p:stCondLst>
                                  <p:childTnLst>
                                    <p:set>
                                      <p:cBhvr>
                                        <p:cTn id="73" dur="1" fill="hold">
                                          <p:stCondLst>
                                            <p:cond delay="0"/>
                                          </p:stCondLst>
                                        </p:cTn>
                                        <p:tgtEl>
                                          <p:spTgt spid="90"/>
                                        </p:tgtEl>
                                        <p:attrNameLst>
                                          <p:attrName>style.visibility</p:attrName>
                                        </p:attrNameLst>
                                      </p:cBhvr>
                                      <p:to>
                                        <p:strVal val="visible"/>
                                      </p:to>
                                    </p:set>
                                    <p:animEffect transition="in" filter="randombar(horizontal)">
                                      <p:cBhvr>
                                        <p:cTn id="74" dur="500"/>
                                        <p:tgtEl>
                                          <p:spTgt spid="90"/>
                                        </p:tgtEl>
                                      </p:cBhvr>
                                    </p:animEffect>
                                  </p:childTnLst>
                                </p:cTn>
                              </p:par>
                              <p:par>
                                <p:cTn id="75" presetID="14" presetClass="entr" presetSubtype="10" fill="hold" nodeType="withEffect">
                                  <p:stCondLst>
                                    <p:cond delay="0"/>
                                  </p:stCondLst>
                                  <p:childTnLst>
                                    <p:set>
                                      <p:cBhvr>
                                        <p:cTn id="76" dur="1" fill="hold">
                                          <p:stCondLst>
                                            <p:cond delay="0"/>
                                          </p:stCondLst>
                                        </p:cTn>
                                        <p:tgtEl>
                                          <p:spTgt spid="91"/>
                                        </p:tgtEl>
                                        <p:attrNameLst>
                                          <p:attrName>style.visibility</p:attrName>
                                        </p:attrNameLst>
                                      </p:cBhvr>
                                      <p:to>
                                        <p:strVal val="visible"/>
                                      </p:to>
                                    </p:set>
                                    <p:animEffect transition="in" filter="randombar(horizontal)">
                                      <p:cBhvr>
                                        <p:cTn id="77" dur="500"/>
                                        <p:tgtEl>
                                          <p:spTgt spid="91"/>
                                        </p:tgtEl>
                                      </p:cBhvr>
                                    </p:animEffect>
                                  </p:childTnLst>
                                </p:cTn>
                              </p:par>
                            </p:childTnLst>
                          </p:cTn>
                        </p:par>
                      </p:childTnLst>
                    </p:cTn>
                  </p:par>
                  <p:par>
                    <p:cTn id="78" fill="hold">
                      <p:stCondLst>
                        <p:cond delay="indefinite"/>
                      </p:stCondLst>
                      <p:childTnLst>
                        <p:par>
                          <p:cTn id="79" fill="hold">
                            <p:stCondLst>
                              <p:cond delay="0"/>
                            </p:stCondLst>
                            <p:childTnLst>
                              <p:par>
                                <p:cTn id="80" presetID="14" presetClass="entr" presetSubtype="10" fill="hold" nodeType="clickEffect">
                                  <p:stCondLst>
                                    <p:cond delay="0"/>
                                  </p:stCondLst>
                                  <p:childTnLst>
                                    <p:set>
                                      <p:cBhvr>
                                        <p:cTn id="81" dur="1" fill="hold">
                                          <p:stCondLst>
                                            <p:cond delay="0"/>
                                          </p:stCondLst>
                                        </p:cTn>
                                        <p:tgtEl>
                                          <p:spTgt spid="86"/>
                                        </p:tgtEl>
                                        <p:attrNameLst>
                                          <p:attrName>style.visibility</p:attrName>
                                        </p:attrNameLst>
                                      </p:cBhvr>
                                      <p:to>
                                        <p:strVal val="visible"/>
                                      </p:to>
                                    </p:set>
                                    <p:animEffect transition="in" filter="randombar(horizontal)">
                                      <p:cBhvr>
                                        <p:cTn id="82" dur="500"/>
                                        <p:tgtEl>
                                          <p:spTgt spid="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66" grpId="0" animBg="1"/>
      <p:bldP spid="10" grpId="0" animBg="1"/>
      <p:bldP spid="68" grpId="0" animBg="1"/>
      <p:bldP spid="74" grpId="0"/>
      <p:bldP spid="75" grpId="0"/>
      <p:bldP spid="76" grpId="0"/>
      <p:bldP spid="77" grpId="0"/>
      <p:bldP spid="87" grpId="0"/>
      <p:bldP spid="88" grpId="0"/>
      <p:bldP spid="8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rrow: Pentagon 3">
            <a:extLst>
              <a:ext uri="{FF2B5EF4-FFF2-40B4-BE49-F238E27FC236}">
                <a16:creationId xmlns:a16="http://schemas.microsoft.com/office/drawing/2014/main" id="{C819474A-97D5-4682-92DF-993B253EC8D1}"/>
              </a:ext>
            </a:extLst>
          </p:cNvPr>
          <p:cNvSpPr/>
          <p:nvPr/>
        </p:nvSpPr>
        <p:spPr>
          <a:xfrm>
            <a:off x="184727" y="187611"/>
            <a:ext cx="5532581" cy="584775"/>
          </a:xfrm>
          <a:prstGeom prst="homePlat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87AAA7C0-1627-46F2-9085-47EC5A9D9ED2}"/>
              </a:ext>
            </a:extLst>
          </p:cNvPr>
          <p:cNvSpPr txBox="1"/>
          <p:nvPr/>
        </p:nvSpPr>
        <p:spPr>
          <a:xfrm>
            <a:off x="526473" y="187611"/>
            <a:ext cx="4418838" cy="1077218"/>
          </a:xfrm>
          <a:prstGeom prst="rect">
            <a:avLst/>
          </a:prstGeom>
          <a:noFill/>
        </p:spPr>
        <p:txBody>
          <a:bodyPr wrap="none" rtlCol="0">
            <a:spAutoFit/>
          </a:bodyPr>
          <a:lstStyle/>
          <a:p>
            <a:r>
              <a:rPr lang="en-US" sz="3200" dirty="0"/>
              <a:t>Central Dogma of Biology</a:t>
            </a:r>
          </a:p>
          <a:p>
            <a:endParaRPr lang="en-US" sz="3200" dirty="0"/>
          </a:p>
        </p:txBody>
      </p:sp>
      <p:cxnSp>
        <p:nvCxnSpPr>
          <p:cNvPr id="6" name="Straight Connector 5">
            <a:extLst>
              <a:ext uri="{FF2B5EF4-FFF2-40B4-BE49-F238E27FC236}">
                <a16:creationId xmlns:a16="http://schemas.microsoft.com/office/drawing/2014/main" id="{6B22A3FE-3ED1-48E8-9C9E-EC252FAD253D}"/>
              </a:ext>
            </a:extLst>
          </p:cNvPr>
          <p:cNvCxnSpPr>
            <a:cxnSpLocks/>
          </p:cNvCxnSpPr>
          <p:nvPr/>
        </p:nvCxnSpPr>
        <p:spPr>
          <a:xfrm>
            <a:off x="3050650" y="1663128"/>
            <a:ext cx="3595747" cy="0"/>
          </a:xfrm>
          <a:prstGeom prst="line">
            <a:avLst/>
          </a:prstGeom>
          <a:ln w="825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EDCE756-FC6E-4950-B21E-675AE7A47454}"/>
              </a:ext>
            </a:extLst>
          </p:cNvPr>
          <p:cNvCxnSpPr>
            <a:cxnSpLocks/>
          </p:cNvCxnSpPr>
          <p:nvPr/>
        </p:nvCxnSpPr>
        <p:spPr>
          <a:xfrm>
            <a:off x="4115153" y="3429000"/>
            <a:ext cx="1775114" cy="0"/>
          </a:xfrm>
          <a:prstGeom prst="line">
            <a:avLst/>
          </a:prstGeom>
          <a:ln w="82550">
            <a:solidFill>
              <a:srgbClr val="FF0000"/>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A4ECBCF1-2826-4F10-8362-80828D03199F}"/>
              </a:ext>
            </a:extLst>
          </p:cNvPr>
          <p:cNvPicPr>
            <a:picLocks noChangeAspect="1"/>
          </p:cNvPicPr>
          <p:nvPr/>
        </p:nvPicPr>
        <p:blipFill rotWithShape="1">
          <a:blip r:embed="rId2">
            <a:extLst>
              <a:ext uri="{28A0092B-C50C-407E-A947-70E740481C1C}">
                <a14:useLocalDpi xmlns:a14="http://schemas.microsoft.com/office/drawing/2010/main" val="0"/>
              </a:ext>
            </a:extLst>
          </a:blip>
          <a:srcRect l="37177" t="11680" r="38576" b="7447"/>
          <a:stretch/>
        </p:blipFill>
        <p:spPr>
          <a:xfrm>
            <a:off x="2614598" y="5194872"/>
            <a:ext cx="623820" cy="971017"/>
          </a:xfrm>
          <a:prstGeom prst="rect">
            <a:avLst/>
          </a:prstGeom>
        </p:spPr>
      </p:pic>
      <p:sp>
        <p:nvSpPr>
          <p:cNvPr id="9" name="Arrow: Up 8">
            <a:extLst>
              <a:ext uri="{FF2B5EF4-FFF2-40B4-BE49-F238E27FC236}">
                <a16:creationId xmlns:a16="http://schemas.microsoft.com/office/drawing/2014/main" id="{C1AB9A6E-089D-49FC-8F29-171273E0E8C6}"/>
              </a:ext>
            </a:extLst>
          </p:cNvPr>
          <p:cNvSpPr/>
          <p:nvPr/>
        </p:nvSpPr>
        <p:spPr>
          <a:xfrm rot="10800000">
            <a:off x="4730144" y="2061427"/>
            <a:ext cx="529208" cy="692311"/>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row: Up 9">
            <a:extLst>
              <a:ext uri="{FF2B5EF4-FFF2-40B4-BE49-F238E27FC236}">
                <a16:creationId xmlns:a16="http://schemas.microsoft.com/office/drawing/2014/main" id="{DB5E6ED0-1065-4079-AE02-B443EF899C68}"/>
              </a:ext>
            </a:extLst>
          </p:cNvPr>
          <p:cNvSpPr/>
          <p:nvPr/>
        </p:nvSpPr>
        <p:spPr>
          <a:xfrm rot="10800000">
            <a:off x="4784728" y="3628150"/>
            <a:ext cx="474624" cy="1029943"/>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937EFC38-6472-4B67-A774-B4A4AD5BE315}"/>
              </a:ext>
            </a:extLst>
          </p:cNvPr>
          <p:cNvCxnSpPr>
            <a:cxnSpLocks/>
          </p:cNvCxnSpPr>
          <p:nvPr/>
        </p:nvCxnSpPr>
        <p:spPr>
          <a:xfrm>
            <a:off x="1920240" y="3429000"/>
            <a:ext cx="1775114" cy="0"/>
          </a:xfrm>
          <a:prstGeom prst="line">
            <a:avLst/>
          </a:prstGeom>
          <a:ln w="825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ECB16E7-B5DF-4D09-90B3-98CE435A8119}"/>
              </a:ext>
            </a:extLst>
          </p:cNvPr>
          <p:cNvCxnSpPr>
            <a:cxnSpLocks/>
          </p:cNvCxnSpPr>
          <p:nvPr/>
        </p:nvCxnSpPr>
        <p:spPr>
          <a:xfrm>
            <a:off x="6378984" y="3429000"/>
            <a:ext cx="1775114" cy="0"/>
          </a:xfrm>
          <a:prstGeom prst="line">
            <a:avLst/>
          </a:prstGeom>
          <a:ln w="825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0F89D8F-E3DF-4F4E-837C-314100BB9CF4}"/>
              </a:ext>
            </a:extLst>
          </p:cNvPr>
          <p:cNvCxnSpPr>
            <a:cxnSpLocks/>
          </p:cNvCxnSpPr>
          <p:nvPr/>
        </p:nvCxnSpPr>
        <p:spPr>
          <a:xfrm>
            <a:off x="8426686" y="3429000"/>
            <a:ext cx="1775114" cy="0"/>
          </a:xfrm>
          <a:prstGeom prst="line">
            <a:avLst/>
          </a:prstGeom>
          <a:ln w="82550">
            <a:solidFill>
              <a:srgbClr val="FF0000"/>
            </a:solidFill>
          </a:ln>
        </p:spPr>
        <p:style>
          <a:lnRef idx="1">
            <a:schemeClr val="accent1"/>
          </a:lnRef>
          <a:fillRef idx="0">
            <a:schemeClr val="accent1"/>
          </a:fillRef>
          <a:effectRef idx="0">
            <a:schemeClr val="accent1"/>
          </a:effectRef>
          <a:fontRef idx="minor">
            <a:schemeClr val="tx1"/>
          </a:fontRef>
        </p:style>
      </p:cxnSp>
      <p:sp>
        <p:nvSpPr>
          <p:cNvPr id="14" name="Arrow: Up 13">
            <a:extLst>
              <a:ext uri="{FF2B5EF4-FFF2-40B4-BE49-F238E27FC236}">
                <a16:creationId xmlns:a16="http://schemas.microsoft.com/office/drawing/2014/main" id="{E70DEF37-B5C8-4395-A688-BD3EA463EB8A}"/>
              </a:ext>
            </a:extLst>
          </p:cNvPr>
          <p:cNvSpPr/>
          <p:nvPr/>
        </p:nvSpPr>
        <p:spPr>
          <a:xfrm rot="10800000">
            <a:off x="2686862" y="3628150"/>
            <a:ext cx="474624" cy="1029943"/>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Arrow: Up 15">
            <a:extLst>
              <a:ext uri="{FF2B5EF4-FFF2-40B4-BE49-F238E27FC236}">
                <a16:creationId xmlns:a16="http://schemas.microsoft.com/office/drawing/2014/main" id="{603A07BA-8F59-4220-9BE1-F956E1F3F915}"/>
              </a:ext>
            </a:extLst>
          </p:cNvPr>
          <p:cNvSpPr/>
          <p:nvPr/>
        </p:nvSpPr>
        <p:spPr>
          <a:xfrm rot="10800000">
            <a:off x="9124772" y="3679420"/>
            <a:ext cx="474624" cy="1029943"/>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7B30A4A4-3EAE-46B3-B995-480520D940DF}"/>
              </a:ext>
            </a:extLst>
          </p:cNvPr>
          <p:cNvPicPr>
            <a:picLocks noChangeAspect="1"/>
          </p:cNvPicPr>
          <p:nvPr/>
        </p:nvPicPr>
        <p:blipFill rotWithShape="1">
          <a:blip r:embed="rId3">
            <a:extLst>
              <a:ext uri="{28A0092B-C50C-407E-A947-70E740481C1C}">
                <a14:useLocalDpi xmlns:a14="http://schemas.microsoft.com/office/drawing/2010/main" val="0"/>
              </a:ext>
            </a:extLst>
          </a:blip>
          <a:srcRect l="29631" t="-4228" r="26387" b="-1"/>
          <a:stretch/>
        </p:blipFill>
        <p:spPr>
          <a:xfrm>
            <a:off x="4350165" y="5103137"/>
            <a:ext cx="1141775" cy="1262717"/>
          </a:xfrm>
          <a:prstGeom prst="rect">
            <a:avLst/>
          </a:prstGeom>
        </p:spPr>
      </p:pic>
      <p:pic>
        <p:nvPicPr>
          <p:cNvPr id="18" name="Picture 17" descr="A close up of a flower&#10;&#10;Description generated with very high confidence">
            <a:extLst>
              <a:ext uri="{FF2B5EF4-FFF2-40B4-BE49-F238E27FC236}">
                <a16:creationId xmlns:a16="http://schemas.microsoft.com/office/drawing/2014/main" id="{E56491A0-608A-4216-A92D-D599918BAADB}"/>
              </a:ext>
            </a:extLst>
          </p:cNvPr>
          <p:cNvPicPr>
            <a:picLocks noChangeAspect="1"/>
          </p:cNvPicPr>
          <p:nvPr/>
        </p:nvPicPr>
        <p:blipFill rotWithShape="1">
          <a:blip r:embed="rId4">
            <a:extLst>
              <a:ext uri="{28A0092B-C50C-407E-A947-70E740481C1C}">
                <a14:useLocalDpi xmlns:a14="http://schemas.microsoft.com/office/drawing/2010/main" val="0"/>
              </a:ext>
            </a:extLst>
          </a:blip>
          <a:srcRect l="37575" t="1389" r="32407" b="18784"/>
          <a:stretch/>
        </p:blipFill>
        <p:spPr>
          <a:xfrm>
            <a:off x="6689542" y="4955738"/>
            <a:ext cx="1334797" cy="1656491"/>
          </a:xfrm>
          <a:prstGeom prst="rect">
            <a:avLst/>
          </a:prstGeom>
        </p:spPr>
      </p:pic>
      <p:pic>
        <p:nvPicPr>
          <p:cNvPr id="19" name="Picture 18">
            <a:extLst>
              <a:ext uri="{FF2B5EF4-FFF2-40B4-BE49-F238E27FC236}">
                <a16:creationId xmlns:a16="http://schemas.microsoft.com/office/drawing/2014/main" id="{8819A22E-1E1F-45CB-8139-810ED5EFF44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26686" y="6012441"/>
            <a:ext cx="1851623" cy="864091"/>
          </a:xfrm>
          <a:prstGeom prst="rect">
            <a:avLst/>
          </a:prstGeom>
        </p:spPr>
      </p:pic>
      <p:pic>
        <p:nvPicPr>
          <p:cNvPr id="20" name="Picture 19" descr="A picture containing fireworks, tree, dark, light&#10;&#10;Description generated with high confidence">
            <a:extLst>
              <a:ext uri="{FF2B5EF4-FFF2-40B4-BE49-F238E27FC236}">
                <a16:creationId xmlns:a16="http://schemas.microsoft.com/office/drawing/2014/main" id="{2E628B98-458C-48BE-BEB8-F213B5B61F26}"/>
              </a:ext>
            </a:extLst>
          </p:cNvPr>
          <p:cNvPicPr>
            <a:picLocks noChangeAspect="1"/>
          </p:cNvPicPr>
          <p:nvPr/>
        </p:nvPicPr>
        <p:blipFill rotWithShape="1">
          <a:blip r:embed="rId6">
            <a:extLst>
              <a:ext uri="{28A0092B-C50C-407E-A947-70E740481C1C}">
                <a14:useLocalDpi xmlns:a14="http://schemas.microsoft.com/office/drawing/2010/main" val="0"/>
              </a:ext>
            </a:extLst>
          </a:blip>
          <a:srcRect l="26614" t="8565" r="22778" b="-1"/>
          <a:stretch/>
        </p:blipFill>
        <p:spPr>
          <a:xfrm>
            <a:off x="8911043" y="5465172"/>
            <a:ext cx="747251" cy="630050"/>
          </a:xfrm>
          <a:prstGeom prst="rect">
            <a:avLst/>
          </a:prstGeom>
        </p:spPr>
      </p:pic>
      <p:cxnSp>
        <p:nvCxnSpPr>
          <p:cNvPr id="21" name="Straight Connector 20">
            <a:extLst>
              <a:ext uri="{FF2B5EF4-FFF2-40B4-BE49-F238E27FC236}">
                <a16:creationId xmlns:a16="http://schemas.microsoft.com/office/drawing/2014/main" id="{DDC133F9-1A3A-4C67-842D-9E04358D7DD1}"/>
              </a:ext>
            </a:extLst>
          </p:cNvPr>
          <p:cNvCxnSpPr>
            <a:cxnSpLocks/>
          </p:cNvCxnSpPr>
          <p:nvPr/>
        </p:nvCxnSpPr>
        <p:spPr>
          <a:xfrm>
            <a:off x="10451182" y="3519822"/>
            <a:ext cx="1120135" cy="1138271"/>
          </a:xfrm>
          <a:prstGeom prst="line">
            <a:avLst/>
          </a:prstGeom>
          <a:ln w="82550">
            <a:solidFill>
              <a:srgbClr val="FF0000"/>
            </a:solidFill>
          </a:ln>
        </p:spPr>
        <p:style>
          <a:lnRef idx="1">
            <a:schemeClr val="accent1"/>
          </a:lnRef>
          <a:fillRef idx="0">
            <a:schemeClr val="accent1"/>
          </a:fillRef>
          <a:effectRef idx="0">
            <a:schemeClr val="accent1"/>
          </a:effectRef>
          <a:fontRef idx="minor">
            <a:schemeClr val="tx1"/>
          </a:fontRef>
        </p:style>
      </p:cxnSp>
      <p:sp>
        <p:nvSpPr>
          <p:cNvPr id="23" name="Arrow: Up 22">
            <a:extLst>
              <a:ext uri="{FF2B5EF4-FFF2-40B4-BE49-F238E27FC236}">
                <a16:creationId xmlns:a16="http://schemas.microsoft.com/office/drawing/2014/main" id="{1FB8470B-3612-4F39-8776-0D139D2C8495}"/>
              </a:ext>
            </a:extLst>
          </p:cNvPr>
          <p:cNvSpPr/>
          <p:nvPr/>
        </p:nvSpPr>
        <p:spPr>
          <a:xfrm rot="13643007">
            <a:off x="10162292" y="4164169"/>
            <a:ext cx="472834" cy="762263"/>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2DFBB346-1334-4AB9-AA39-17A50808238F}"/>
              </a:ext>
            </a:extLst>
          </p:cNvPr>
          <p:cNvSpPr txBox="1"/>
          <p:nvPr/>
        </p:nvSpPr>
        <p:spPr>
          <a:xfrm>
            <a:off x="8836891" y="5945512"/>
            <a:ext cx="1072730" cy="369332"/>
          </a:xfrm>
          <a:prstGeom prst="rect">
            <a:avLst/>
          </a:prstGeom>
          <a:noFill/>
        </p:spPr>
        <p:txBody>
          <a:bodyPr wrap="none" rtlCol="0">
            <a:spAutoFit/>
          </a:bodyPr>
          <a:lstStyle/>
          <a:p>
            <a:r>
              <a:rPr lang="en-US" dirty="0"/>
              <a:t>ribosome</a:t>
            </a:r>
          </a:p>
        </p:txBody>
      </p:sp>
      <p:sp>
        <p:nvSpPr>
          <p:cNvPr id="25" name="TextBox 24">
            <a:extLst>
              <a:ext uri="{FF2B5EF4-FFF2-40B4-BE49-F238E27FC236}">
                <a16:creationId xmlns:a16="http://schemas.microsoft.com/office/drawing/2014/main" id="{309EFF1C-91F8-4846-AC44-5407F28B5091}"/>
              </a:ext>
            </a:extLst>
          </p:cNvPr>
          <p:cNvSpPr txBox="1"/>
          <p:nvPr/>
        </p:nvSpPr>
        <p:spPr>
          <a:xfrm>
            <a:off x="2485053" y="6165889"/>
            <a:ext cx="986167" cy="369332"/>
          </a:xfrm>
          <a:prstGeom prst="rect">
            <a:avLst/>
          </a:prstGeom>
          <a:noFill/>
        </p:spPr>
        <p:txBody>
          <a:bodyPr wrap="none" rtlCol="0">
            <a:spAutoFit/>
          </a:bodyPr>
          <a:lstStyle/>
          <a:p>
            <a:r>
              <a:rPr lang="en-US" dirty="0"/>
              <a:t>gfpmut3</a:t>
            </a:r>
          </a:p>
        </p:txBody>
      </p:sp>
      <p:sp>
        <p:nvSpPr>
          <p:cNvPr id="26" name="TextBox 25">
            <a:extLst>
              <a:ext uri="{FF2B5EF4-FFF2-40B4-BE49-F238E27FC236}">
                <a16:creationId xmlns:a16="http://schemas.microsoft.com/office/drawing/2014/main" id="{2808FD18-8A7D-4EB0-9342-E6C0A41382FD}"/>
              </a:ext>
            </a:extLst>
          </p:cNvPr>
          <p:cNvSpPr txBox="1"/>
          <p:nvPr/>
        </p:nvSpPr>
        <p:spPr>
          <a:xfrm>
            <a:off x="7259874" y="6427564"/>
            <a:ext cx="503664" cy="369332"/>
          </a:xfrm>
          <a:prstGeom prst="rect">
            <a:avLst/>
          </a:prstGeom>
          <a:noFill/>
        </p:spPr>
        <p:txBody>
          <a:bodyPr wrap="none" rtlCol="0">
            <a:spAutoFit/>
          </a:bodyPr>
          <a:lstStyle/>
          <a:p>
            <a:r>
              <a:rPr lang="en-US" dirty="0" err="1"/>
              <a:t>lacI</a:t>
            </a:r>
            <a:endParaRPr lang="en-US" dirty="0"/>
          </a:p>
        </p:txBody>
      </p:sp>
      <p:sp>
        <p:nvSpPr>
          <p:cNvPr id="27" name="TextBox 26">
            <a:extLst>
              <a:ext uri="{FF2B5EF4-FFF2-40B4-BE49-F238E27FC236}">
                <a16:creationId xmlns:a16="http://schemas.microsoft.com/office/drawing/2014/main" id="{1B246AD7-527B-4812-883E-821553205D5B}"/>
              </a:ext>
            </a:extLst>
          </p:cNvPr>
          <p:cNvSpPr txBox="1"/>
          <p:nvPr/>
        </p:nvSpPr>
        <p:spPr>
          <a:xfrm>
            <a:off x="4401289" y="6069833"/>
            <a:ext cx="592535" cy="369332"/>
          </a:xfrm>
          <a:prstGeom prst="rect">
            <a:avLst/>
          </a:prstGeom>
          <a:noFill/>
        </p:spPr>
        <p:txBody>
          <a:bodyPr wrap="none" rtlCol="0">
            <a:spAutoFit/>
          </a:bodyPr>
          <a:lstStyle/>
          <a:p>
            <a:r>
              <a:rPr lang="en-US" dirty="0" err="1"/>
              <a:t>TetR</a:t>
            </a:r>
            <a:endParaRPr lang="en-US" dirty="0"/>
          </a:p>
        </p:txBody>
      </p:sp>
      <p:sp>
        <p:nvSpPr>
          <p:cNvPr id="28" name="TextBox 27">
            <a:extLst>
              <a:ext uri="{FF2B5EF4-FFF2-40B4-BE49-F238E27FC236}">
                <a16:creationId xmlns:a16="http://schemas.microsoft.com/office/drawing/2014/main" id="{0016A7A3-4AC5-4FC9-B4DF-BDBBB02D1764}"/>
              </a:ext>
            </a:extLst>
          </p:cNvPr>
          <p:cNvSpPr txBox="1"/>
          <p:nvPr/>
        </p:nvSpPr>
        <p:spPr>
          <a:xfrm>
            <a:off x="4414556" y="1077469"/>
            <a:ext cx="1061509" cy="646331"/>
          </a:xfrm>
          <a:prstGeom prst="rect">
            <a:avLst/>
          </a:prstGeom>
          <a:noFill/>
        </p:spPr>
        <p:txBody>
          <a:bodyPr wrap="none" rtlCol="0">
            <a:spAutoFit/>
          </a:bodyPr>
          <a:lstStyle/>
          <a:p>
            <a:r>
              <a:rPr lang="en-US" sz="3600" b="1" dirty="0"/>
              <a:t>DNA</a:t>
            </a:r>
          </a:p>
        </p:txBody>
      </p:sp>
      <p:sp>
        <p:nvSpPr>
          <p:cNvPr id="29" name="TextBox 28">
            <a:extLst>
              <a:ext uri="{FF2B5EF4-FFF2-40B4-BE49-F238E27FC236}">
                <a16:creationId xmlns:a16="http://schemas.microsoft.com/office/drawing/2014/main" id="{4C38CF1D-F0F4-467B-8316-500D4A35139B}"/>
              </a:ext>
            </a:extLst>
          </p:cNvPr>
          <p:cNvSpPr txBox="1"/>
          <p:nvPr/>
        </p:nvSpPr>
        <p:spPr>
          <a:xfrm>
            <a:off x="4414556" y="2815265"/>
            <a:ext cx="1029449" cy="646331"/>
          </a:xfrm>
          <a:prstGeom prst="rect">
            <a:avLst/>
          </a:prstGeom>
          <a:noFill/>
        </p:spPr>
        <p:txBody>
          <a:bodyPr wrap="none" rtlCol="0">
            <a:spAutoFit/>
          </a:bodyPr>
          <a:lstStyle/>
          <a:p>
            <a:r>
              <a:rPr lang="en-US" sz="3600" b="1" dirty="0"/>
              <a:t>RNA</a:t>
            </a:r>
          </a:p>
        </p:txBody>
      </p:sp>
      <p:sp>
        <p:nvSpPr>
          <p:cNvPr id="30" name="TextBox 29">
            <a:extLst>
              <a:ext uri="{FF2B5EF4-FFF2-40B4-BE49-F238E27FC236}">
                <a16:creationId xmlns:a16="http://schemas.microsoft.com/office/drawing/2014/main" id="{08C775EB-9929-4219-9E2D-9B8697F8FADD}"/>
              </a:ext>
            </a:extLst>
          </p:cNvPr>
          <p:cNvSpPr txBox="1"/>
          <p:nvPr/>
        </p:nvSpPr>
        <p:spPr>
          <a:xfrm>
            <a:off x="4168400" y="4617353"/>
            <a:ext cx="1869230" cy="646331"/>
          </a:xfrm>
          <a:prstGeom prst="rect">
            <a:avLst/>
          </a:prstGeom>
          <a:noFill/>
        </p:spPr>
        <p:txBody>
          <a:bodyPr wrap="none" rtlCol="0">
            <a:spAutoFit/>
          </a:bodyPr>
          <a:lstStyle/>
          <a:p>
            <a:r>
              <a:rPr lang="en-US" sz="3600" b="1" dirty="0"/>
              <a:t>PROTEIN</a:t>
            </a:r>
          </a:p>
        </p:txBody>
      </p:sp>
      <p:sp>
        <p:nvSpPr>
          <p:cNvPr id="31" name="TextBox 30">
            <a:extLst>
              <a:ext uri="{FF2B5EF4-FFF2-40B4-BE49-F238E27FC236}">
                <a16:creationId xmlns:a16="http://schemas.microsoft.com/office/drawing/2014/main" id="{02279AF0-B75F-4B32-9593-4B45EF88FAF4}"/>
              </a:ext>
            </a:extLst>
          </p:cNvPr>
          <p:cNvSpPr txBox="1"/>
          <p:nvPr/>
        </p:nvSpPr>
        <p:spPr>
          <a:xfrm>
            <a:off x="1968302" y="4589657"/>
            <a:ext cx="1869230" cy="646331"/>
          </a:xfrm>
          <a:prstGeom prst="rect">
            <a:avLst/>
          </a:prstGeom>
          <a:noFill/>
        </p:spPr>
        <p:txBody>
          <a:bodyPr wrap="none" rtlCol="0">
            <a:spAutoFit/>
          </a:bodyPr>
          <a:lstStyle/>
          <a:p>
            <a:r>
              <a:rPr lang="en-US" sz="3600" b="1" dirty="0"/>
              <a:t>PROTEIN</a:t>
            </a:r>
          </a:p>
        </p:txBody>
      </p:sp>
      <p:sp>
        <p:nvSpPr>
          <p:cNvPr id="32" name="Arrow: Up 31">
            <a:extLst>
              <a:ext uri="{FF2B5EF4-FFF2-40B4-BE49-F238E27FC236}">
                <a16:creationId xmlns:a16="http://schemas.microsoft.com/office/drawing/2014/main" id="{6140358B-6893-4435-9529-215C80419991}"/>
              </a:ext>
            </a:extLst>
          </p:cNvPr>
          <p:cNvSpPr/>
          <p:nvPr/>
        </p:nvSpPr>
        <p:spPr>
          <a:xfrm rot="10800000">
            <a:off x="6967612" y="3628149"/>
            <a:ext cx="474624" cy="1029943"/>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3C3F7150-9E5B-43D6-9E3F-89C0DE883ADE}"/>
              </a:ext>
            </a:extLst>
          </p:cNvPr>
          <p:cNvSpPr txBox="1"/>
          <p:nvPr/>
        </p:nvSpPr>
        <p:spPr>
          <a:xfrm>
            <a:off x="6298566" y="4617352"/>
            <a:ext cx="1869230" cy="646331"/>
          </a:xfrm>
          <a:prstGeom prst="rect">
            <a:avLst/>
          </a:prstGeom>
          <a:noFill/>
        </p:spPr>
        <p:txBody>
          <a:bodyPr wrap="none" rtlCol="0">
            <a:spAutoFit/>
          </a:bodyPr>
          <a:lstStyle/>
          <a:p>
            <a:r>
              <a:rPr lang="en-US" sz="3600" b="1" dirty="0"/>
              <a:t>PROTEIN</a:t>
            </a:r>
          </a:p>
        </p:txBody>
      </p:sp>
      <p:sp>
        <p:nvSpPr>
          <p:cNvPr id="34" name="TextBox 33">
            <a:extLst>
              <a:ext uri="{FF2B5EF4-FFF2-40B4-BE49-F238E27FC236}">
                <a16:creationId xmlns:a16="http://schemas.microsoft.com/office/drawing/2014/main" id="{C9191160-468D-439F-9259-406B74EA0189}"/>
              </a:ext>
            </a:extLst>
          </p:cNvPr>
          <p:cNvSpPr txBox="1"/>
          <p:nvPr/>
        </p:nvSpPr>
        <p:spPr>
          <a:xfrm>
            <a:off x="8270909" y="4614521"/>
            <a:ext cx="1869230" cy="646331"/>
          </a:xfrm>
          <a:prstGeom prst="rect">
            <a:avLst/>
          </a:prstGeom>
          <a:noFill/>
        </p:spPr>
        <p:txBody>
          <a:bodyPr wrap="none" rtlCol="0">
            <a:spAutoFit/>
          </a:bodyPr>
          <a:lstStyle/>
          <a:p>
            <a:r>
              <a:rPr lang="en-US" sz="3600" b="1" dirty="0"/>
              <a:t>PROTEIN</a:t>
            </a:r>
          </a:p>
        </p:txBody>
      </p:sp>
    </p:spTree>
    <p:extLst>
      <p:ext uri="{BB962C8B-B14F-4D97-AF65-F5344CB8AC3E}">
        <p14:creationId xmlns:p14="http://schemas.microsoft.com/office/powerpoint/2010/main" val="1211948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fade">
                                      <p:cBhvr>
                                        <p:cTn id="15" dur="500"/>
                                        <p:tgtEl>
                                          <p:spTgt spid="2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500"/>
                                        <p:tgtEl>
                                          <p:spTgt spid="17"/>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7"/>
                                        </p:tgtEl>
                                        <p:attrNameLst>
                                          <p:attrName>style.visibility</p:attrName>
                                        </p:attrNameLst>
                                      </p:cBhvr>
                                      <p:to>
                                        <p:strVal val="visible"/>
                                      </p:to>
                                    </p:set>
                                    <p:animEffect transition="in" filter="fade">
                                      <p:cBhvr>
                                        <p:cTn id="28" dur="500"/>
                                        <p:tgtEl>
                                          <p:spTgt spid="27"/>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0"/>
                                        </p:tgtEl>
                                        <p:attrNameLst>
                                          <p:attrName>style.visibility</p:attrName>
                                        </p:attrNameLst>
                                      </p:cBhvr>
                                      <p:to>
                                        <p:strVal val="visible"/>
                                      </p:to>
                                    </p:set>
                                    <p:animEffect transition="in" filter="fade">
                                      <p:cBhvr>
                                        <p:cTn id="31" dur="500"/>
                                        <p:tgtEl>
                                          <p:spTgt spid="30"/>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8"/>
                                        </p:tgtEl>
                                        <p:attrNameLst>
                                          <p:attrName>style.visibility</p:attrName>
                                        </p:attrNameLst>
                                      </p:cBhvr>
                                      <p:to>
                                        <p:strVal val="visible"/>
                                      </p:to>
                                    </p:set>
                                    <p:animEffect transition="in" filter="fade">
                                      <p:cBhvr>
                                        <p:cTn id="36" dur="500"/>
                                        <p:tgtEl>
                                          <p:spTgt spid="8"/>
                                        </p:tgtEl>
                                      </p:cBhvr>
                                    </p:animEffect>
                                  </p:childTnLst>
                                </p:cTn>
                              </p:par>
                              <p:par>
                                <p:cTn id="37" presetID="10" presetClass="entr" presetSubtype="0" fill="hold" nodeType="withEffect">
                                  <p:stCondLst>
                                    <p:cond delay="0"/>
                                  </p:stCondLst>
                                  <p:childTnLst>
                                    <p:set>
                                      <p:cBhvr>
                                        <p:cTn id="38" dur="1" fill="hold">
                                          <p:stCondLst>
                                            <p:cond delay="0"/>
                                          </p:stCondLst>
                                        </p:cTn>
                                        <p:tgtEl>
                                          <p:spTgt spid="11"/>
                                        </p:tgtEl>
                                        <p:attrNameLst>
                                          <p:attrName>style.visibility</p:attrName>
                                        </p:attrNameLst>
                                      </p:cBhvr>
                                      <p:to>
                                        <p:strVal val="visible"/>
                                      </p:to>
                                    </p:set>
                                    <p:animEffect transition="in" filter="fade">
                                      <p:cBhvr>
                                        <p:cTn id="39" dur="500"/>
                                        <p:tgtEl>
                                          <p:spTgt spid="11"/>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fade">
                                      <p:cBhvr>
                                        <p:cTn id="42" dur="500"/>
                                        <p:tgtEl>
                                          <p:spTgt spid="14"/>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5"/>
                                        </p:tgtEl>
                                        <p:attrNameLst>
                                          <p:attrName>style.visibility</p:attrName>
                                        </p:attrNameLst>
                                      </p:cBhvr>
                                      <p:to>
                                        <p:strVal val="visible"/>
                                      </p:to>
                                    </p:set>
                                    <p:animEffect transition="in" filter="fade">
                                      <p:cBhvr>
                                        <p:cTn id="45" dur="500"/>
                                        <p:tgtEl>
                                          <p:spTgt spid="25"/>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31"/>
                                        </p:tgtEl>
                                        <p:attrNameLst>
                                          <p:attrName>style.visibility</p:attrName>
                                        </p:attrNameLst>
                                      </p:cBhvr>
                                      <p:to>
                                        <p:strVal val="visible"/>
                                      </p:to>
                                    </p:set>
                                    <p:animEffect transition="in" filter="fade">
                                      <p:cBhvr>
                                        <p:cTn id="48" dur="500"/>
                                        <p:tgtEl>
                                          <p:spTgt spid="31"/>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12"/>
                                        </p:tgtEl>
                                        <p:attrNameLst>
                                          <p:attrName>style.visibility</p:attrName>
                                        </p:attrNameLst>
                                      </p:cBhvr>
                                      <p:to>
                                        <p:strVal val="visible"/>
                                      </p:to>
                                    </p:set>
                                    <p:animEffect transition="in" filter="fade">
                                      <p:cBhvr>
                                        <p:cTn id="53" dur="500"/>
                                        <p:tgtEl>
                                          <p:spTgt spid="12"/>
                                        </p:tgtEl>
                                      </p:cBhvr>
                                    </p:animEffect>
                                  </p:childTnLst>
                                </p:cTn>
                              </p:par>
                              <p:par>
                                <p:cTn id="54" presetID="10" presetClass="entr" presetSubtype="0" fill="hold" nodeType="withEffect">
                                  <p:stCondLst>
                                    <p:cond delay="0"/>
                                  </p:stCondLst>
                                  <p:childTnLst>
                                    <p:set>
                                      <p:cBhvr>
                                        <p:cTn id="55" dur="1" fill="hold">
                                          <p:stCondLst>
                                            <p:cond delay="0"/>
                                          </p:stCondLst>
                                        </p:cTn>
                                        <p:tgtEl>
                                          <p:spTgt spid="18"/>
                                        </p:tgtEl>
                                        <p:attrNameLst>
                                          <p:attrName>style.visibility</p:attrName>
                                        </p:attrNameLst>
                                      </p:cBhvr>
                                      <p:to>
                                        <p:strVal val="visible"/>
                                      </p:to>
                                    </p:set>
                                    <p:animEffect transition="in" filter="fade">
                                      <p:cBhvr>
                                        <p:cTn id="56" dur="500"/>
                                        <p:tgtEl>
                                          <p:spTgt spid="18"/>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26"/>
                                        </p:tgtEl>
                                        <p:attrNameLst>
                                          <p:attrName>style.visibility</p:attrName>
                                        </p:attrNameLst>
                                      </p:cBhvr>
                                      <p:to>
                                        <p:strVal val="visible"/>
                                      </p:to>
                                    </p:set>
                                    <p:animEffect transition="in" filter="fade">
                                      <p:cBhvr>
                                        <p:cTn id="59" dur="500"/>
                                        <p:tgtEl>
                                          <p:spTgt spid="26"/>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32"/>
                                        </p:tgtEl>
                                        <p:attrNameLst>
                                          <p:attrName>style.visibility</p:attrName>
                                        </p:attrNameLst>
                                      </p:cBhvr>
                                      <p:to>
                                        <p:strVal val="visible"/>
                                      </p:to>
                                    </p:set>
                                    <p:animEffect transition="in" filter="fade">
                                      <p:cBhvr>
                                        <p:cTn id="62" dur="500"/>
                                        <p:tgtEl>
                                          <p:spTgt spid="32"/>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33"/>
                                        </p:tgtEl>
                                        <p:attrNameLst>
                                          <p:attrName>style.visibility</p:attrName>
                                        </p:attrNameLst>
                                      </p:cBhvr>
                                      <p:to>
                                        <p:strVal val="visible"/>
                                      </p:to>
                                    </p:set>
                                    <p:animEffect transition="in" filter="fade">
                                      <p:cBhvr>
                                        <p:cTn id="65" dur="500"/>
                                        <p:tgtEl>
                                          <p:spTgt spid="33"/>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13"/>
                                        </p:tgtEl>
                                        <p:attrNameLst>
                                          <p:attrName>style.visibility</p:attrName>
                                        </p:attrNameLst>
                                      </p:cBhvr>
                                      <p:to>
                                        <p:strVal val="visible"/>
                                      </p:to>
                                    </p:set>
                                    <p:animEffect transition="in" filter="fade">
                                      <p:cBhvr>
                                        <p:cTn id="70" dur="500"/>
                                        <p:tgtEl>
                                          <p:spTgt spid="13"/>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16"/>
                                        </p:tgtEl>
                                        <p:attrNameLst>
                                          <p:attrName>style.visibility</p:attrName>
                                        </p:attrNameLst>
                                      </p:cBhvr>
                                      <p:to>
                                        <p:strVal val="visible"/>
                                      </p:to>
                                    </p:set>
                                    <p:animEffect transition="in" filter="fade">
                                      <p:cBhvr>
                                        <p:cTn id="73" dur="500"/>
                                        <p:tgtEl>
                                          <p:spTgt spid="16"/>
                                        </p:tgtEl>
                                      </p:cBhvr>
                                    </p:animEffect>
                                  </p:childTnLst>
                                </p:cTn>
                              </p:par>
                              <p:par>
                                <p:cTn id="74" presetID="10" presetClass="entr" presetSubtype="0" fill="hold" nodeType="withEffect">
                                  <p:stCondLst>
                                    <p:cond delay="0"/>
                                  </p:stCondLst>
                                  <p:childTnLst>
                                    <p:set>
                                      <p:cBhvr>
                                        <p:cTn id="75" dur="1" fill="hold">
                                          <p:stCondLst>
                                            <p:cond delay="0"/>
                                          </p:stCondLst>
                                        </p:cTn>
                                        <p:tgtEl>
                                          <p:spTgt spid="19"/>
                                        </p:tgtEl>
                                        <p:attrNameLst>
                                          <p:attrName>style.visibility</p:attrName>
                                        </p:attrNameLst>
                                      </p:cBhvr>
                                      <p:to>
                                        <p:strVal val="visible"/>
                                      </p:to>
                                    </p:set>
                                    <p:animEffect transition="in" filter="fade">
                                      <p:cBhvr>
                                        <p:cTn id="76" dur="500"/>
                                        <p:tgtEl>
                                          <p:spTgt spid="19"/>
                                        </p:tgtEl>
                                      </p:cBhvr>
                                    </p:animEffect>
                                  </p:childTnLst>
                                </p:cTn>
                              </p:par>
                              <p:par>
                                <p:cTn id="77" presetID="10" presetClass="entr" presetSubtype="0" fill="hold" nodeType="withEffect">
                                  <p:stCondLst>
                                    <p:cond delay="0"/>
                                  </p:stCondLst>
                                  <p:childTnLst>
                                    <p:set>
                                      <p:cBhvr>
                                        <p:cTn id="78" dur="1" fill="hold">
                                          <p:stCondLst>
                                            <p:cond delay="0"/>
                                          </p:stCondLst>
                                        </p:cTn>
                                        <p:tgtEl>
                                          <p:spTgt spid="20"/>
                                        </p:tgtEl>
                                        <p:attrNameLst>
                                          <p:attrName>style.visibility</p:attrName>
                                        </p:attrNameLst>
                                      </p:cBhvr>
                                      <p:to>
                                        <p:strVal val="visible"/>
                                      </p:to>
                                    </p:set>
                                    <p:animEffect transition="in" filter="fade">
                                      <p:cBhvr>
                                        <p:cTn id="79" dur="500"/>
                                        <p:tgtEl>
                                          <p:spTgt spid="20"/>
                                        </p:tgtEl>
                                      </p:cBhvr>
                                    </p:animEffect>
                                  </p:childTnLst>
                                </p:cTn>
                              </p:par>
                              <p:par>
                                <p:cTn id="80" presetID="10" presetClass="entr" presetSubtype="0" fill="hold" nodeType="withEffect">
                                  <p:stCondLst>
                                    <p:cond delay="0"/>
                                  </p:stCondLst>
                                  <p:childTnLst>
                                    <p:set>
                                      <p:cBhvr>
                                        <p:cTn id="81" dur="1" fill="hold">
                                          <p:stCondLst>
                                            <p:cond delay="0"/>
                                          </p:stCondLst>
                                        </p:cTn>
                                        <p:tgtEl>
                                          <p:spTgt spid="21"/>
                                        </p:tgtEl>
                                        <p:attrNameLst>
                                          <p:attrName>style.visibility</p:attrName>
                                        </p:attrNameLst>
                                      </p:cBhvr>
                                      <p:to>
                                        <p:strVal val="visible"/>
                                      </p:to>
                                    </p:set>
                                    <p:animEffect transition="in" filter="fade">
                                      <p:cBhvr>
                                        <p:cTn id="82" dur="500"/>
                                        <p:tgtEl>
                                          <p:spTgt spid="21"/>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23"/>
                                        </p:tgtEl>
                                        <p:attrNameLst>
                                          <p:attrName>style.visibility</p:attrName>
                                        </p:attrNameLst>
                                      </p:cBhvr>
                                      <p:to>
                                        <p:strVal val="visible"/>
                                      </p:to>
                                    </p:set>
                                    <p:animEffect transition="in" filter="fade">
                                      <p:cBhvr>
                                        <p:cTn id="85" dur="500"/>
                                        <p:tgtEl>
                                          <p:spTgt spid="23"/>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24"/>
                                        </p:tgtEl>
                                        <p:attrNameLst>
                                          <p:attrName>style.visibility</p:attrName>
                                        </p:attrNameLst>
                                      </p:cBhvr>
                                      <p:to>
                                        <p:strVal val="visible"/>
                                      </p:to>
                                    </p:set>
                                    <p:animEffect transition="in" filter="fade">
                                      <p:cBhvr>
                                        <p:cTn id="88" dur="500"/>
                                        <p:tgtEl>
                                          <p:spTgt spid="24"/>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34"/>
                                        </p:tgtEl>
                                        <p:attrNameLst>
                                          <p:attrName>style.visibility</p:attrName>
                                        </p:attrNameLst>
                                      </p:cBhvr>
                                      <p:to>
                                        <p:strVal val="visible"/>
                                      </p:to>
                                    </p:set>
                                    <p:animEffect transition="in" filter="fade">
                                      <p:cBhvr>
                                        <p:cTn id="91" dur="500"/>
                                        <p:tgtEl>
                                          <p:spTgt spid="34"/>
                                        </p:tgtEl>
                                      </p:cBhvr>
                                    </p:animEffect>
                                  </p:childTnLst>
                                </p:cTn>
                              </p:par>
                            </p:childTnLst>
                          </p:cTn>
                        </p:par>
                      </p:childTnLst>
                    </p:cTn>
                  </p:par>
                  <p:par>
                    <p:cTn id="92" fill="hold">
                      <p:stCondLst>
                        <p:cond delay="indefinite"/>
                      </p:stCondLst>
                      <p:childTnLst>
                        <p:par>
                          <p:cTn id="93" fill="hold">
                            <p:stCondLst>
                              <p:cond delay="0"/>
                            </p:stCondLst>
                            <p:childTnLst>
                              <p:par>
                                <p:cTn id="94" presetID="14" presetClass="exit" presetSubtype="10" fill="hold" nodeType="clickEffect">
                                  <p:stCondLst>
                                    <p:cond delay="0"/>
                                  </p:stCondLst>
                                  <p:childTnLst>
                                    <p:animEffect transition="out" filter="randombar(horizontal)">
                                      <p:cBhvr>
                                        <p:cTn id="95" dur="500"/>
                                        <p:tgtEl>
                                          <p:spTgt spid="7"/>
                                        </p:tgtEl>
                                      </p:cBhvr>
                                    </p:animEffect>
                                    <p:set>
                                      <p:cBhvr>
                                        <p:cTn id="96" dur="1" fill="hold">
                                          <p:stCondLst>
                                            <p:cond delay="499"/>
                                          </p:stCondLst>
                                        </p:cTn>
                                        <p:tgtEl>
                                          <p:spTgt spid="7"/>
                                        </p:tgtEl>
                                        <p:attrNameLst>
                                          <p:attrName>style.visibility</p:attrName>
                                        </p:attrNameLst>
                                      </p:cBhvr>
                                      <p:to>
                                        <p:strVal val="hidden"/>
                                      </p:to>
                                    </p:set>
                                  </p:childTnLst>
                                </p:cTn>
                              </p:par>
                              <p:par>
                                <p:cTn id="97" presetID="14" presetClass="exit" presetSubtype="10" fill="hold" nodeType="withEffect">
                                  <p:stCondLst>
                                    <p:cond delay="0"/>
                                  </p:stCondLst>
                                  <p:childTnLst>
                                    <p:animEffect transition="out" filter="randombar(horizontal)">
                                      <p:cBhvr>
                                        <p:cTn id="98" dur="500"/>
                                        <p:tgtEl>
                                          <p:spTgt spid="17"/>
                                        </p:tgtEl>
                                      </p:cBhvr>
                                    </p:animEffect>
                                    <p:set>
                                      <p:cBhvr>
                                        <p:cTn id="99" dur="1" fill="hold">
                                          <p:stCondLst>
                                            <p:cond delay="499"/>
                                          </p:stCondLst>
                                        </p:cTn>
                                        <p:tgtEl>
                                          <p:spTgt spid="17"/>
                                        </p:tgtEl>
                                        <p:attrNameLst>
                                          <p:attrName>style.visibility</p:attrName>
                                        </p:attrNameLst>
                                      </p:cBhvr>
                                      <p:to>
                                        <p:strVal val="hidden"/>
                                      </p:to>
                                    </p:set>
                                  </p:childTnLst>
                                </p:cTn>
                              </p:par>
                              <p:par>
                                <p:cTn id="100" presetID="14" presetClass="exit" presetSubtype="10" fill="hold" grpId="1" nodeType="withEffect">
                                  <p:stCondLst>
                                    <p:cond delay="0"/>
                                  </p:stCondLst>
                                  <p:childTnLst>
                                    <p:animEffect transition="out" filter="randombar(horizontal)">
                                      <p:cBhvr>
                                        <p:cTn id="101" dur="500"/>
                                        <p:tgtEl>
                                          <p:spTgt spid="27"/>
                                        </p:tgtEl>
                                      </p:cBhvr>
                                    </p:animEffect>
                                    <p:set>
                                      <p:cBhvr>
                                        <p:cTn id="102" dur="1" fill="hold">
                                          <p:stCondLst>
                                            <p:cond delay="499"/>
                                          </p:stCondLst>
                                        </p:cTn>
                                        <p:tgtEl>
                                          <p:spTgt spid="27"/>
                                        </p:tgtEl>
                                        <p:attrNameLst>
                                          <p:attrName>style.visibility</p:attrName>
                                        </p:attrNameLst>
                                      </p:cBhvr>
                                      <p:to>
                                        <p:strVal val="hidden"/>
                                      </p:to>
                                    </p:set>
                                  </p:childTnLst>
                                </p:cTn>
                              </p:par>
                              <p:par>
                                <p:cTn id="103" presetID="14" presetClass="exit" presetSubtype="10" fill="hold" nodeType="withEffect">
                                  <p:stCondLst>
                                    <p:cond delay="0"/>
                                  </p:stCondLst>
                                  <p:childTnLst>
                                    <p:animEffect transition="out" filter="randombar(horizontal)">
                                      <p:cBhvr>
                                        <p:cTn id="104" dur="500"/>
                                        <p:tgtEl>
                                          <p:spTgt spid="8"/>
                                        </p:tgtEl>
                                      </p:cBhvr>
                                    </p:animEffect>
                                    <p:set>
                                      <p:cBhvr>
                                        <p:cTn id="105" dur="1" fill="hold">
                                          <p:stCondLst>
                                            <p:cond delay="499"/>
                                          </p:stCondLst>
                                        </p:cTn>
                                        <p:tgtEl>
                                          <p:spTgt spid="8"/>
                                        </p:tgtEl>
                                        <p:attrNameLst>
                                          <p:attrName>style.visibility</p:attrName>
                                        </p:attrNameLst>
                                      </p:cBhvr>
                                      <p:to>
                                        <p:strVal val="hidden"/>
                                      </p:to>
                                    </p:set>
                                  </p:childTnLst>
                                </p:cTn>
                              </p:par>
                              <p:par>
                                <p:cTn id="106" presetID="14" presetClass="exit" presetSubtype="10" fill="hold" nodeType="withEffect">
                                  <p:stCondLst>
                                    <p:cond delay="0"/>
                                  </p:stCondLst>
                                  <p:childTnLst>
                                    <p:animEffect transition="out" filter="randombar(horizontal)">
                                      <p:cBhvr>
                                        <p:cTn id="107" dur="500"/>
                                        <p:tgtEl>
                                          <p:spTgt spid="11"/>
                                        </p:tgtEl>
                                      </p:cBhvr>
                                    </p:animEffect>
                                    <p:set>
                                      <p:cBhvr>
                                        <p:cTn id="108" dur="1" fill="hold">
                                          <p:stCondLst>
                                            <p:cond delay="499"/>
                                          </p:stCondLst>
                                        </p:cTn>
                                        <p:tgtEl>
                                          <p:spTgt spid="11"/>
                                        </p:tgtEl>
                                        <p:attrNameLst>
                                          <p:attrName>style.visibility</p:attrName>
                                        </p:attrNameLst>
                                      </p:cBhvr>
                                      <p:to>
                                        <p:strVal val="hidden"/>
                                      </p:to>
                                    </p:set>
                                  </p:childTnLst>
                                </p:cTn>
                              </p:par>
                              <p:par>
                                <p:cTn id="109" presetID="14" presetClass="exit" presetSubtype="10" fill="hold" grpId="1" nodeType="withEffect">
                                  <p:stCondLst>
                                    <p:cond delay="0"/>
                                  </p:stCondLst>
                                  <p:childTnLst>
                                    <p:animEffect transition="out" filter="randombar(horizontal)">
                                      <p:cBhvr>
                                        <p:cTn id="110" dur="500"/>
                                        <p:tgtEl>
                                          <p:spTgt spid="14"/>
                                        </p:tgtEl>
                                      </p:cBhvr>
                                    </p:animEffect>
                                    <p:set>
                                      <p:cBhvr>
                                        <p:cTn id="111" dur="1" fill="hold">
                                          <p:stCondLst>
                                            <p:cond delay="499"/>
                                          </p:stCondLst>
                                        </p:cTn>
                                        <p:tgtEl>
                                          <p:spTgt spid="14"/>
                                        </p:tgtEl>
                                        <p:attrNameLst>
                                          <p:attrName>style.visibility</p:attrName>
                                        </p:attrNameLst>
                                      </p:cBhvr>
                                      <p:to>
                                        <p:strVal val="hidden"/>
                                      </p:to>
                                    </p:set>
                                  </p:childTnLst>
                                </p:cTn>
                              </p:par>
                              <p:par>
                                <p:cTn id="112" presetID="14" presetClass="exit" presetSubtype="10" fill="hold" grpId="1" nodeType="withEffect">
                                  <p:stCondLst>
                                    <p:cond delay="0"/>
                                  </p:stCondLst>
                                  <p:childTnLst>
                                    <p:animEffect transition="out" filter="randombar(horizontal)">
                                      <p:cBhvr>
                                        <p:cTn id="113" dur="500"/>
                                        <p:tgtEl>
                                          <p:spTgt spid="25"/>
                                        </p:tgtEl>
                                      </p:cBhvr>
                                    </p:animEffect>
                                    <p:set>
                                      <p:cBhvr>
                                        <p:cTn id="114" dur="1" fill="hold">
                                          <p:stCondLst>
                                            <p:cond delay="499"/>
                                          </p:stCondLst>
                                        </p:cTn>
                                        <p:tgtEl>
                                          <p:spTgt spid="25"/>
                                        </p:tgtEl>
                                        <p:attrNameLst>
                                          <p:attrName>style.visibility</p:attrName>
                                        </p:attrNameLst>
                                      </p:cBhvr>
                                      <p:to>
                                        <p:strVal val="hidden"/>
                                      </p:to>
                                    </p:set>
                                  </p:childTnLst>
                                </p:cTn>
                              </p:par>
                              <p:par>
                                <p:cTn id="115" presetID="14" presetClass="exit" presetSubtype="10" fill="hold" grpId="1" nodeType="withEffect">
                                  <p:stCondLst>
                                    <p:cond delay="0"/>
                                  </p:stCondLst>
                                  <p:childTnLst>
                                    <p:animEffect transition="out" filter="randombar(horizontal)">
                                      <p:cBhvr>
                                        <p:cTn id="116" dur="500"/>
                                        <p:tgtEl>
                                          <p:spTgt spid="31"/>
                                        </p:tgtEl>
                                      </p:cBhvr>
                                    </p:animEffect>
                                    <p:set>
                                      <p:cBhvr>
                                        <p:cTn id="117" dur="1" fill="hold">
                                          <p:stCondLst>
                                            <p:cond delay="499"/>
                                          </p:stCondLst>
                                        </p:cTn>
                                        <p:tgtEl>
                                          <p:spTgt spid="31"/>
                                        </p:tgtEl>
                                        <p:attrNameLst>
                                          <p:attrName>style.visibility</p:attrName>
                                        </p:attrNameLst>
                                      </p:cBhvr>
                                      <p:to>
                                        <p:strVal val="hidden"/>
                                      </p:to>
                                    </p:set>
                                  </p:childTnLst>
                                </p:cTn>
                              </p:par>
                              <p:par>
                                <p:cTn id="118" presetID="14" presetClass="exit" presetSubtype="10" fill="hold" nodeType="withEffect">
                                  <p:stCondLst>
                                    <p:cond delay="0"/>
                                  </p:stCondLst>
                                  <p:childTnLst>
                                    <p:animEffect transition="out" filter="randombar(horizontal)">
                                      <p:cBhvr>
                                        <p:cTn id="119" dur="500"/>
                                        <p:tgtEl>
                                          <p:spTgt spid="12"/>
                                        </p:tgtEl>
                                      </p:cBhvr>
                                    </p:animEffect>
                                    <p:set>
                                      <p:cBhvr>
                                        <p:cTn id="120" dur="1" fill="hold">
                                          <p:stCondLst>
                                            <p:cond delay="499"/>
                                          </p:stCondLst>
                                        </p:cTn>
                                        <p:tgtEl>
                                          <p:spTgt spid="12"/>
                                        </p:tgtEl>
                                        <p:attrNameLst>
                                          <p:attrName>style.visibility</p:attrName>
                                        </p:attrNameLst>
                                      </p:cBhvr>
                                      <p:to>
                                        <p:strVal val="hidden"/>
                                      </p:to>
                                    </p:set>
                                  </p:childTnLst>
                                </p:cTn>
                              </p:par>
                              <p:par>
                                <p:cTn id="121" presetID="14" presetClass="exit" presetSubtype="10" fill="hold" nodeType="withEffect">
                                  <p:stCondLst>
                                    <p:cond delay="0"/>
                                  </p:stCondLst>
                                  <p:childTnLst>
                                    <p:animEffect transition="out" filter="randombar(horizontal)">
                                      <p:cBhvr>
                                        <p:cTn id="122" dur="500"/>
                                        <p:tgtEl>
                                          <p:spTgt spid="18"/>
                                        </p:tgtEl>
                                      </p:cBhvr>
                                    </p:animEffect>
                                    <p:set>
                                      <p:cBhvr>
                                        <p:cTn id="123" dur="1" fill="hold">
                                          <p:stCondLst>
                                            <p:cond delay="499"/>
                                          </p:stCondLst>
                                        </p:cTn>
                                        <p:tgtEl>
                                          <p:spTgt spid="18"/>
                                        </p:tgtEl>
                                        <p:attrNameLst>
                                          <p:attrName>style.visibility</p:attrName>
                                        </p:attrNameLst>
                                      </p:cBhvr>
                                      <p:to>
                                        <p:strVal val="hidden"/>
                                      </p:to>
                                    </p:set>
                                  </p:childTnLst>
                                </p:cTn>
                              </p:par>
                              <p:par>
                                <p:cTn id="124" presetID="14" presetClass="exit" presetSubtype="10" fill="hold" grpId="1" nodeType="withEffect">
                                  <p:stCondLst>
                                    <p:cond delay="0"/>
                                  </p:stCondLst>
                                  <p:childTnLst>
                                    <p:animEffect transition="out" filter="randombar(horizontal)">
                                      <p:cBhvr>
                                        <p:cTn id="125" dur="500"/>
                                        <p:tgtEl>
                                          <p:spTgt spid="26"/>
                                        </p:tgtEl>
                                      </p:cBhvr>
                                    </p:animEffect>
                                    <p:set>
                                      <p:cBhvr>
                                        <p:cTn id="126" dur="1" fill="hold">
                                          <p:stCondLst>
                                            <p:cond delay="499"/>
                                          </p:stCondLst>
                                        </p:cTn>
                                        <p:tgtEl>
                                          <p:spTgt spid="26"/>
                                        </p:tgtEl>
                                        <p:attrNameLst>
                                          <p:attrName>style.visibility</p:attrName>
                                        </p:attrNameLst>
                                      </p:cBhvr>
                                      <p:to>
                                        <p:strVal val="hidden"/>
                                      </p:to>
                                    </p:set>
                                  </p:childTnLst>
                                </p:cTn>
                              </p:par>
                              <p:par>
                                <p:cTn id="127" presetID="14" presetClass="exit" presetSubtype="10" fill="hold" grpId="1" nodeType="withEffect">
                                  <p:stCondLst>
                                    <p:cond delay="0"/>
                                  </p:stCondLst>
                                  <p:childTnLst>
                                    <p:animEffect transition="out" filter="randombar(horizontal)">
                                      <p:cBhvr>
                                        <p:cTn id="128" dur="500"/>
                                        <p:tgtEl>
                                          <p:spTgt spid="32"/>
                                        </p:tgtEl>
                                      </p:cBhvr>
                                    </p:animEffect>
                                    <p:set>
                                      <p:cBhvr>
                                        <p:cTn id="129" dur="1" fill="hold">
                                          <p:stCondLst>
                                            <p:cond delay="499"/>
                                          </p:stCondLst>
                                        </p:cTn>
                                        <p:tgtEl>
                                          <p:spTgt spid="32"/>
                                        </p:tgtEl>
                                        <p:attrNameLst>
                                          <p:attrName>style.visibility</p:attrName>
                                        </p:attrNameLst>
                                      </p:cBhvr>
                                      <p:to>
                                        <p:strVal val="hidden"/>
                                      </p:to>
                                    </p:set>
                                  </p:childTnLst>
                                </p:cTn>
                              </p:par>
                              <p:par>
                                <p:cTn id="130" presetID="14" presetClass="exit" presetSubtype="10" fill="hold" grpId="1" nodeType="withEffect">
                                  <p:stCondLst>
                                    <p:cond delay="0"/>
                                  </p:stCondLst>
                                  <p:childTnLst>
                                    <p:animEffect transition="out" filter="randombar(horizontal)">
                                      <p:cBhvr>
                                        <p:cTn id="131" dur="500"/>
                                        <p:tgtEl>
                                          <p:spTgt spid="33"/>
                                        </p:tgtEl>
                                      </p:cBhvr>
                                    </p:animEffect>
                                    <p:set>
                                      <p:cBhvr>
                                        <p:cTn id="132" dur="1" fill="hold">
                                          <p:stCondLst>
                                            <p:cond delay="499"/>
                                          </p:stCondLst>
                                        </p:cTn>
                                        <p:tgtEl>
                                          <p:spTgt spid="33"/>
                                        </p:tgtEl>
                                        <p:attrNameLst>
                                          <p:attrName>style.visibility</p:attrName>
                                        </p:attrNameLst>
                                      </p:cBhvr>
                                      <p:to>
                                        <p:strVal val="hidden"/>
                                      </p:to>
                                    </p:set>
                                  </p:childTnLst>
                                </p:cTn>
                              </p:par>
                              <p:par>
                                <p:cTn id="133" presetID="14" presetClass="exit" presetSubtype="10" fill="hold" nodeType="withEffect">
                                  <p:stCondLst>
                                    <p:cond delay="0"/>
                                  </p:stCondLst>
                                  <p:childTnLst>
                                    <p:animEffect transition="out" filter="randombar(horizontal)">
                                      <p:cBhvr>
                                        <p:cTn id="134" dur="500"/>
                                        <p:tgtEl>
                                          <p:spTgt spid="13"/>
                                        </p:tgtEl>
                                      </p:cBhvr>
                                    </p:animEffect>
                                    <p:set>
                                      <p:cBhvr>
                                        <p:cTn id="135" dur="1" fill="hold">
                                          <p:stCondLst>
                                            <p:cond delay="499"/>
                                          </p:stCondLst>
                                        </p:cTn>
                                        <p:tgtEl>
                                          <p:spTgt spid="13"/>
                                        </p:tgtEl>
                                        <p:attrNameLst>
                                          <p:attrName>style.visibility</p:attrName>
                                        </p:attrNameLst>
                                      </p:cBhvr>
                                      <p:to>
                                        <p:strVal val="hidden"/>
                                      </p:to>
                                    </p:set>
                                  </p:childTnLst>
                                </p:cTn>
                              </p:par>
                              <p:par>
                                <p:cTn id="136" presetID="14" presetClass="exit" presetSubtype="10" fill="hold" grpId="1" nodeType="withEffect">
                                  <p:stCondLst>
                                    <p:cond delay="0"/>
                                  </p:stCondLst>
                                  <p:childTnLst>
                                    <p:animEffect transition="out" filter="randombar(horizontal)">
                                      <p:cBhvr>
                                        <p:cTn id="137" dur="500"/>
                                        <p:tgtEl>
                                          <p:spTgt spid="16"/>
                                        </p:tgtEl>
                                      </p:cBhvr>
                                    </p:animEffect>
                                    <p:set>
                                      <p:cBhvr>
                                        <p:cTn id="138" dur="1" fill="hold">
                                          <p:stCondLst>
                                            <p:cond delay="499"/>
                                          </p:stCondLst>
                                        </p:cTn>
                                        <p:tgtEl>
                                          <p:spTgt spid="16"/>
                                        </p:tgtEl>
                                        <p:attrNameLst>
                                          <p:attrName>style.visibility</p:attrName>
                                        </p:attrNameLst>
                                      </p:cBhvr>
                                      <p:to>
                                        <p:strVal val="hidden"/>
                                      </p:to>
                                    </p:set>
                                  </p:childTnLst>
                                </p:cTn>
                              </p:par>
                              <p:par>
                                <p:cTn id="139" presetID="14" presetClass="exit" presetSubtype="10" fill="hold" nodeType="withEffect">
                                  <p:stCondLst>
                                    <p:cond delay="0"/>
                                  </p:stCondLst>
                                  <p:childTnLst>
                                    <p:animEffect transition="out" filter="randombar(horizontal)">
                                      <p:cBhvr>
                                        <p:cTn id="140" dur="500"/>
                                        <p:tgtEl>
                                          <p:spTgt spid="19"/>
                                        </p:tgtEl>
                                      </p:cBhvr>
                                    </p:animEffect>
                                    <p:set>
                                      <p:cBhvr>
                                        <p:cTn id="141" dur="1" fill="hold">
                                          <p:stCondLst>
                                            <p:cond delay="499"/>
                                          </p:stCondLst>
                                        </p:cTn>
                                        <p:tgtEl>
                                          <p:spTgt spid="19"/>
                                        </p:tgtEl>
                                        <p:attrNameLst>
                                          <p:attrName>style.visibility</p:attrName>
                                        </p:attrNameLst>
                                      </p:cBhvr>
                                      <p:to>
                                        <p:strVal val="hidden"/>
                                      </p:to>
                                    </p:set>
                                  </p:childTnLst>
                                </p:cTn>
                              </p:par>
                              <p:par>
                                <p:cTn id="142" presetID="14" presetClass="exit" presetSubtype="10" fill="hold" nodeType="withEffect">
                                  <p:stCondLst>
                                    <p:cond delay="0"/>
                                  </p:stCondLst>
                                  <p:childTnLst>
                                    <p:animEffect transition="out" filter="randombar(horizontal)">
                                      <p:cBhvr>
                                        <p:cTn id="143" dur="500"/>
                                        <p:tgtEl>
                                          <p:spTgt spid="20"/>
                                        </p:tgtEl>
                                      </p:cBhvr>
                                    </p:animEffect>
                                    <p:set>
                                      <p:cBhvr>
                                        <p:cTn id="144" dur="1" fill="hold">
                                          <p:stCondLst>
                                            <p:cond delay="499"/>
                                          </p:stCondLst>
                                        </p:cTn>
                                        <p:tgtEl>
                                          <p:spTgt spid="20"/>
                                        </p:tgtEl>
                                        <p:attrNameLst>
                                          <p:attrName>style.visibility</p:attrName>
                                        </p:attrNameLst>
                                      </p:cBhvr>
                                      <p:to>
                                        <p:strVal val="hidden"/>
                                      </p:to>
                                    </p:set>
                                  </p:childTnLst>
                                </p:cTn>
                              </p:par>
                              <p:par>
                                <p:cTn id="145" presetID="14" presetClass="exit" presetSubtype="10" fill="hold" nodeType="withEffect">
                                  <p:stCondLst>
                                    <p:cond delay="0"/>
                                  </p:stCondLst>
                                  <p:childTnLst>
                                    <p:animEffect transition="out" filter="randombar(horizontal)">
                                      <p:cBhvr>
                                        <p:cTn id="146" dur="500"/>
                                        <p:tgtEl>
                                          <p:spTgt spid="21"/>
                                        </p:tgtEl>
                                      </p:cBhvr>
                                    </p:animEffect>
                                    <p:set>
                                      <p:cBhvr>
                                        <p:cTn id="147" dur="1" fill="hold">
                                          <p:stCondLst>
                                            <p:cond delay="499"/>
                                          </p:stCondLst>
                                        </p:cTn>
                                        <p:tgtEl>
                                          <p:spTgt spid="21"/>
                                        </p:tgtEl>
                                        <p:attrNameLst>
                                          <p:attrName>style.visibility</p:attrName>
                                        </p:attrNameLst>
                                      </p:cBhvr>
                                      <p:to>
                                        <p:strVal val="hidden"/>
                                      </p:to>
                                    </p:set>
                                  </p:childTnLst>
                                </p:cTn>
                              </p:par>
                              <p:par>
                                <p:cTn id="148" presetID="14" presetClass="exit" presetSubtype="10" fill="hold" grpId="1" nodeType="withEffect">
                                  <p:stCondLst>
                                    <p:cond delay="0"/>
                                  </p:stCondLst>
                                  <p:childTnLst>
                                    <p:animEffect transition="out" filter="randombar(horizontal)">
                                      <p:cBhvr>
                                        <p:cTn id="149" dur="500"/>
                                        <p:tgtEl>
                                          <p:spTgt spid="23"/>
                                        </p:tgtEl>
                                      </p:cBhvr>
                                    </p:animEffect>
                                    <p:set>
                                      <p:cBhvr>
                                        <p:cTn id="150" dur="1" fill="hold">
                                          <p:stCondLst>
                                            <p:cond delay="499"/>
                                          </p:stCondLst>
                                        </p:cTn>
                                        <p:tgtEl>
                                          <p:spTgt spid="23"/>
                                        </p:tgtEl>
                                        <p:attrNameLst>
                                          <p:attrName>style.visibility</p:attrName>
                                        </p:attrNameLst>
                                      </p:cBhvr>
                                      <p:to>
                                        <p:strVal val="hidden"/>
                                      </p:to>
                                    </p:set>
                                  </p:childTnLst>
                                </p:cTn>
                              </p:par>
                              <p:par>
                                <p:cTn id="151" presetID="14" presetClass="exit" presetSubtype="10" fill="hold" grpId="1" nodeType="withEffect">
                                  <p:stCondLst>
                                    <p:cond delay="0"/>
                                  </p:stCondLst>
                                  <p:childTnLst>
                                    <p:animEffect transition="out" filter="randombar(horizontal)">
                                      <p:cBhvr>
                                        <p:cTn id="152" dur="500"/>
                                        <p:tgtEl>
                                          <p:spTgt spid="24"/>
                                        </p:tgtEl>
                                      </p:cBhvr>
                                    </p:animEffect>
                                    <p:set>
                                      <p:cBhvr>
                                        <p:cTn id="153" dur="1" fill="hold">
                                          <p:stCondLst>
                                            <p:cond delay="499"/>
                                          </p:stCondLst>
                                        </p:cTn>
                                        <p:tgtEl>
                                          <p:spTgt spid="24"/>
                                        </p:tgtEl>
                                        <p:attrNameLst>
                                          <p:attrName>style.visibility</p:attrName>
                                        </p:attrNameLst>
                                      </p:cBhvr>
                                      <p:to>
                                        <p:strVal val="hidden"/>
                                      </p:to>
                                    </p:set>
                                  </p:childTnLst>
                                </p:cTn>
                              </p:par>
                              <p:par>
                                <p:cTn id="154" presetID="14" presetClass="exit" presetSubtype="10" fill="hold" grpId="1" nodeType="withEffect">
                                  <p:stCondLst>
                                    <p:cond delay="0"/>
                                  </p:stCondLst>
                                  <p:childTnLst>
                                    <p:animEffect transition="out" filter="randombar(horizontal)">
                                      <p:cBhvr>
                                        <p:cTn id="155" dur="500"/>
                                        <p:tgtEl>
                                          <p:spTgt spid="34"/>
                                        </p:tgtEl>
                                      </p:cBhvr>
                                    </p:animEffect>
                                    <p:set>
                                      <p:cBhvr>
                                        <p:cTn id="156" dur="1" fill="hold">
                                          <p:stCondLst>
                                            <p:cond delay="499"/>
                                          </p:stCondLst>
                                        </p:cTn>
                                        <p:tgtEl>
                                          <p:spTgt spid="34"/>
                                        </p:tgtEl>
                                        <p:attrNameLst>
                                          <p:attrName>style.visibility</p:attrName>
                                        </p:attrNameLst>
                                      </p:cBhvr>
                                      <p:to>
                                        <p:strVal val="hidden"/>
                                      </p:to>
                                    </p:set>
                                  </p:childTnLst>
                                </p:cTn>
                              </p:par>
                              <p:par>
                                <p:cTn id="157" presetID="14" presetClass="exit" presetSubtype="10" fill="hold" nodeType="withEffect">
                                  <p:stCondLst>
                                    <p:cond delay="0"/>
                                  </p:stCondLst>
                                  <p:childTnLst>
                                    <p:animEffect transition="out" filter="randombar(horizontal)">
                                      <p:cBhvr>
                                        <p:cTn id="158" dur="500"/>
                                        <p:tgtEl>
                                          <p:spTgt spid="6"/>
                                        </p:tgtEl>
                                      </p:cBhvr>
                                    </p:animEffect>
                                    <p:set>
                                      <p:cBhvr>
                                        <p:cTn id="159"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4" grpId="0" animBg="1"/>
      <p:bldP spid="14" grpId="1" animBg="1"/>
      <p:bldP spid="16" grpId="0" animBg="1"/>
      <p:bldP spid="16" grpId="1" animBg="1"/>
      <p:bldP spid="23" grpId="0" animBg="1"/>
      <p:bldP spid="23" grpId="1" animBg="1"/>
      <p:bldP spid="24" grpId="0"/>
      <p:bldP spid="24" grpId="1"/>
      <p:bldP spid="25" grpId="0"/>
      <p:bldP spid="25" grpId="1"/>
      <p:bldP spid="26" grpId="0"/>
      <p:bldP spid="26" grpId="1"/>
      <p:bldP spid="27" grpId="0"/>
      <p:bldP spid="27" grpId="1"/>
      <p:bldP spid="29" grpId="0"/>
      <p:bldP spid="30" grpId="0"/>
      <p:bldP spid="31" grpId="0"/>
      <p:bldP spid="31" grpId="1"/>
      <p:bldP spid="32" grpId="0" animBg="1"/>
      <p:bldP spid="32" grpId="1" animBg="1"/>
      <p:bldP spid="33" grpId="0"/>
      <p:bldP spid="33" grpId="1"/>
      <p:bldP spid="34" grpId="0"/>
      <p:bldP spid="34"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rrow: Pentagon 3">
            <a:extLst>
              <a:ext uri="{FF2B5EF4-FFF2-40B4-BE49-F238E27FC236}">
                <a16:creationId xmlns:a16="http://schemas.microsoft.com/office/drawing/2014/main" id="{C819474A-97D5-4682-92DF-993B253EC8D1}"/>
              </a:ext>
            </a:extLst>
          </p:cNvPr>
          <p:cNvSpPr/>
          <p:nvPr/>
        </p:nvSpPr>
        <p:spPr>
          <a:xfrm>
            <a:off x="184727" y="187611"/>
            <a:ext cx="5532581" cy="584775"/>
          </a:xfrm>
          <a:prstGeom prst="homePlat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87AAA7C0-1627-46F2-9085-47EC5A9D9ED2}"/>
              </a:ext>
            </a:extLst>
          </p:cNvPr>
          <p:cNvSpPr txBox="1"/>
          <p:nvPr/>
        </p:nvSpPr>
        <p:spPr>
          <a:xfrm>
            <a:off x="526473" y="187611"/>
            <a:ext cx="4418838" cy="1077218"/>
          </a:xfrm>
          <a:prstGeom prst="rect">
            <a:avLst/>
          </a:prstGeom>
          <a:noFill/>
        </p:spPr>
        <p:txBody>
          <a:bodyPr wrap="none" rtlCol="0">
            <a:spAutoFit/>
          </a:bodyPr>
          <a:lstStyle/>
          <a:p>
            <a:r>
              <a:rPr lang="en-US" sz="3200" dirty="0"/>
              <a:t>Central Dogma of Biology</a:t>
            </a:r>
          </a:p>
          <a:p>
            <a:endParaRPr lang="en-US" sz="3200" dirty="0"/>
          </a:p>
        </p:txBody>
      </p:sp>
      <p:sp>
        <p:nvSpPr>
          <p:cNvPr id="9" name="Arrow: Up 8">
            <a:extLst>
              <a:ext uri="{FF2B5EF4-FFF2-40B4-BE49-F238E27FC236}">
                <a16:creationId xmlns:a16="http://schemas.microsoft.com/office/drawing/2014/main" id="{C1AB9A6E-089D-49FC-8F29-171273E0E8C6}"/>
              </a:ext>
            </a:extLst>
          </p:cNvPr>
          <p:cNvSpPr/>
          <p:nvPr/>
        </p:nvSpPr>
        <p:spPr>
          <a:xfrm rot="10800000">
            <a:off x="4730144" y="2061427"/>
            <a:ext cx="529208" cy="692311"/>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row: Up 9">
            <a:extLst>
              <a:ext uri="{FF2B5EF4-FFF2-40B4-BE49-F238E27FC236}">
                <a16:creationId xmlns:a16="http://schemas.microsoft.com/office/drawing/2014/main" id="{DB5E6ED0-1065-4079-AE02-B443EF899C68}"/>
              </a:ext>
            </a:extLst>
          </p:cNvPr>
          <p:cNvSpPr/>
          <p:nvPr/>
        </p:nvSpPr>
        <p:spPr>
          <a:xfrm rot="10800000">
            <a:off x="4784728" y="3628150"/>
            <a:ext cx="474624" cy="1029943"/>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0016A7A3-4AC5-4FC9-B4DF-BDBBB02D1764}"/>
              </a:ext>
            </a:extLst>
          </p:cNvPr>
          <p:cNvSpPr txBox="1"/>
          <p:nvPr/>
        </p:nvSpPr>
        <p:spPr>
          <a:xfrm>
            <a:off x="4414556" y="1077469"/>
            <a:ext cx="1061509" cy="646331"/>
          </a:xfrm>
          <a:prstGeom prst="rect">
            <a:avLst/>
          </a:prstGeom>
          <a:noFill/>
        </p:spPr>
        <p:txBody>
          <a:bodyPr wrap="none" rtlCol="0">
            <a:spAutoFit/>
          </a:bodyPr>
          <a:lstStyle/>
          <a:p>
            <a:r>
              <a:rPr lang="en-US" sz="3600" b="1" dirty="0"/>
              <a:t>DNA</a:t>
            </a:r>
          </a:p>
        </p:txBody>
      </p:sp>
      <p:sp>
        <p:nvSpPr>
          <p:cNvPr id="29" name="TextBox 28">
            <a:extLst>
              <a:ext uri="{FF2B5EF4-FFF2-40B4-BE49-F238E27FC236}">
                <a16:creationId xmlns:a16="http://schemas.microsoft.com/office/drawing/2014/main" id="{4C38CF1D-F0F4-467B-8316-500D4A35139B}"/>
              </a:ext>
            </a:extLst>
          </p:cNvPr>
          <p:cNvSpPr txBox="1"/>
          <p:nvPr/>
        </p:nvSpPr>
        <p:spPr>
          <a:xfrm>
            <a:off x="4414556" y="2815265"/>
            <a:ext cx="1029449" cy="646331"/>
          </a:xfrm>
          <a:prstGeom prst="rect">
            <a:avLst/>
          </a:prstGeom>
          <a:noFill/>
        </p:spPr>
        <p:txBody>
          <a:bodyPr wrap="none" rtlCol="0">
            <a:spAutoFit/>
          </a:bodyPr>
          <a:lstStyle/>
          <a:p>
            <a:r>
              <a:rPr lang="en-US" sz="3600" b="1" dirty="0"/>
              <a:t>RNA</a:t>
            </a:r>
          </a:p>
        </p:txBody>
      </p:sp>
      <p:sp>
        <p:nvSpPr>
          <p:cNvPr id="30" name="TextBox 29">
            <a:extLst>
              <a:ext uri="{FF2B5EF4-FFF2-40B4-BE49-F238E27FC236}">
                <a16:creationId xmlns:a16="http://schemas.microsoft.com/office/drawing/2014/main" id="{08C775EB-9929-4219-9E2D-9B8697F8FADD}"/>
              </a:ext>
            </a:extLst>
          </p:cNvPr>
          <p:cNvSpPr txBox="1"/>
          <p:nvPr/>
        </p:nvSpPr>
        <p:spPr>
          <a:xfrm>
            <a:off x="4168400" y="4617353"/>
            <a:ext cx="1869230" cy="646331"/>
          </a:xfrm>
          <a:prstGeom prst="rect">
            <a:avLst/>
          </a:prstGeom>
          <a:noFill/>
        </p:spPr>
        <p:txBody>
          <a:bodyPr wrap="none" rtlCol="0">
            <a:spAutoFit/>
          </a:bodyPr>
          <a:lstStyle/>
          <a:p>
            <a:r>
              <a:rPr lang="en-US" sz="3600" b="1" dirty="0"/>
              <a:t>PROTEIN</a:t>
            </a:r>
          </a:p>
        </p:txBody>
      </p:sp>
      <p:pic>
        <p:nvPicPr>
          <p:cNvPr id="2" name="Picture 1">
            <a:extLst>
              <a:ext uri="{FF2B5EF4-FFF2-40B4-BE49-F238E27FC236}">
                <a16:creationId xmlns:a16="http://schemas.microsoft.com/office/drawing/2014/main" id="{865A2EB0-F4E2-45AE-87DE-583FE0BFA824}"/>
              </a:ext>
            </a:extLst>
          </p:cNvPr>
          <p:cNvPicPr>
            <a:picLocks noChangeAspect="1"/>
          </p:cNvPicPr>
          <p:nvPr/>
        </p:nvPicPr>
        <p:blipFill rotWithShape="1">
          <a:blip r:embed="rId2"/>
          <a:srcRect l="13756" t="32381" r="50000" b="15711"/>
          <a:stretch/>
        </p:blipFill>
        <p:spPr>
          <a:xfrm>
            <a:off x="-4282" y="2631189"/>
            <a:ext cx="4310902" cy="3472890"/>
          </a:xfrm>
          <a:prstGeom prst="rect">
            <a:avLst/>
          </a:prstGeom>
        </p:spPr>
      </p:pic>
      <p:pic>
        <p:nvPicPr>
          <p:cNvPr id="3" name="Picture 2">
            <a:extLst>
              <a:ext uri="{FF2B5EF4-FFF2-40B4-BE49-F238E27FC236}">
                <a16:creationId xmlns:a16="http://schemas.microsoft.com/office/drawing/2014/main" id="{266A8A79-7D22-410C-A06A-952D99BB78B3}"/>
              </a:ext>
            </a:extLst>
          </p:cNvPr>
          <p:cNvPicPr>
            <a:picLocks noChangeAspect="1"/>
          </p:cNvPicPr>
          <p:nvPr/>
        </p:nvPicPr>
        <p:blipFill rotWithShape="1">
          <a:blip r:embed="rId3"/>
          <a:srcRect l="10747" t="27904" r="40155" b="54383"/>
          <a:stretch/>
        </p:blipFill>
        <p:spPr>
          <a:xfrm>
            <a:off x="100155" y="5918361"/>
            <a:ext cx="3896810" cy="790818"/>
          </a:xfrm>
          <a:prstGeom prst="rect">
            <a:avLst/>
          </a:prstGeom>
        </p:spPr>
      </p:pic>
      <p:pic>
        <p:nvPicPr>
          <p:cNvPr id="15" name="Picture 14">
            <a:extLst>
              <a:ext uri="{FF2B5EF4-FFF2-40B4-BE49-F238E27FC236}">
                <a16:creationId xmlns:a16="http://schemas.microsoft.com/office/drawing/2014/main" id="{A337222E-26DF-4304-A456-888B10B639EB}"/>
              </a:ext>
            </a:extLst>
          </p:cNvPr>
          <p:cNvPicPr>
            <a:picLocks noChangeAspect="1"/>
          </p:cNvPicPr>
          <p:nvPr/>
        </p:nvPicPr>
        <p:blipFill rotWithShape="1">
          <a:blip r:embed="rId4"/>
          <a:srcRect l="18015" t="26529" r="43170" b="20962"/>
          <a:stretch/>
        </p:blipFill>
        <p:spPr>
          <a:xfrm>
            <a:off x="4306620" y="2288198"/>
            <a:ext cx="4732256" cy="3601040"/>
          </a:xfrm>
          <a:prstGeom prst="rect">
            <a:avLst/>
          </a:prstGeom>
        </p:spPr>
      </p:pic>
      <p:pic>
        <p:nvPicPr>
          <p:cNvPr id="22" name="Picture 21">
            <a:extLst>
              <a:ext uri="{FF2B5EF4-FFF2-40B4-BE49-F238E27FC236}">
                <a16:creationId xmlns:a16="http://schemas.microsoft.com/office/drawing/2014/main" id="{9C6608A9-72C1-4D86-A4CB-7C47D4DB9E16}"/>
              </a:ext>
            </a:extLst>
          </p:cNvPr>
          <p:cNvPicPr>
            <a:picLocks noChangeAspect="1"/>
          </p:cNvPicPr>
          <p:nvPr/>
        </p:nvPicPr>
        <p:blipFill rotWithShape="1">
          <a:blip r:embed="rId5"/>
          <a:srcRect l="17320" t="25135" r="46437" b="61378"/>
          <a:stretch/>
        </p:blipFill>
        <p:spPr>
          <a:xfrm>
            <a:off x="4411057" y="5719346"/>
            <a:ext cx="4418838" cy="924911"/>
          </a:xfrm>
          <a:prstGeom prst="rect">
            <a:avLst/>
          </a:prstGeom>
        </p:spPr>
      </p:pic>
      <p:pic>
        <p:nvPicPr>
          <p:cNvPr id="35" name="Picture 34">
            <a:extLst>
              <a:ext uri="{FF2B5EF4-FFF2-40B4-BE49-F238E27FC236}">
                <a16:creationId xmlns:a16="http://schemas.microsoft.com/office/drawing/2014/main" id="{62ABFF69-15AC-42CD-B749-E7A48A67B80F}"/>
              </a:ext>
            </a:extLst>
          </p:cNvPr>
          <p:cNvPicPr>
            <a:picLocks noChangeAspect="1"/>
          </p:cNvPicPr>
          <p:nvPr/>
        </p:nvPicPr>
        <p:blipFill rotWithShape="1">
          <a:blip r:embed="rId6"/>
          <a:srcRect l="19407" t="31614" r="55439" b="22525"/>
          <a:stretch/>
        </p:blipFill>
        <p:spPr>
          <a:xfrm>
            <a:off x="9321904" y="1683819"/>
            <a:ext cx="2836735" cy="2909222"/>
          </a:xfrm>
          <a:prstGeom prst="rect">
            <a:avLst/>
          </a:prstGeom>
        </p:spPr>
      </p:pic>
      <p:pic>
        <p:nvPicPr>
          <p:cNvPr id="36" name="Picture 35">
            <a:extLst>
              <a:ext uri="{FF2B5EF4-FFF2-40B4-BE49-F238E27FC236}">
                <a16:creationId xmlns:a16="http://schemas.microsoft.com/office/drawing/2014/main" id="{B2344936-14B7-4423-A660-C060A505CB80}"/>
              </a:ext>
            </a:extLst>
          </p:cNvPr>
          <p:cNvPicPr>
            <a:picLocks noChangeAspect="1"/>
          </p:cNvPicPr>
          <p:nvPr/>
        </p:nvPicPr>
        <p:blipFill rotWithShape="1">
          <a:blip r:embed="rId7"/>
          <a:srcRect l="12448" t="26255" r="13789" b="23248"/>
          <a:stretch/>
        </p:blipFill>
        <p:spPr>
          <a:xfrm>
            <a:off x="5838229" y="2830005"/>
            <a:ext cx="5558586" cy="2140545"/>
          </a:xfrm>
          <a:prstGeom prst="rect">
            <a:avLst/>
          </a:prstGeom>
        </p:spPr>
      </p:pic>
      <p:pic>
        <p:nvPicPr>
          <p:cNvPr id="37" name="Picture 36">
            <a:extLst>
              <a:ext uri="{FF2B5EF4-FFF2-40B4-BE49-F238E27FC236}">
                <a16:creationId xmlns:a16="http://schemas.microsoft.com/office/drawing/2014/main" id="{2E190F6E-DFC9-4056-BEE8-84AF791C4051}"/>
              </a:ext>
            </a:extLst>
          </p:cNvPr>
          <p:cNvPicPr>
            <a:picLocks noChangeAspect="1"/>
          </p:cNvPicPr>
          <p:nvPr/>
        </p:nvPicPr>
        <p:blipFill rotWithShape="1">
          <a:blip r:embed="rId8"/>
          <a:srcRect l="17397" t="22892" r="33133" b="61867"/>
          <a:stretch/>
        </p:blipFill>
        <p:spPr>
          <a:xfrm>
            <a:off x="1129177" y="2786932"/>
            <a:ext cx="9418104" cy="1632166"/>
          </a:xfrm>
          <a:prstGeom prst="rect">
            <a:avLst/>
          </a:prstGeom>
        </p:spPr>
      </p:pic>
    </p:spTree>
    <p:extLst>
      <p:ext uri="{BB962C8B-B14F-4D97-AF65-F5344CB8AC3E}">
        <p14:creationId xmlns:p14="http://schemas.microsoft.com/office/powerpoint/2010/main" val="3630752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0.00261 -0.00371 L -0.00261 -0.00371 C -0.00547 -0.00672 -0.00807 -0.01042 -0.01094 -0.01297 C -0.01198 -0.01389 -0.01315 -0.01459 -0.01406 -0.01574 C -0.01484 -0.0169 -0.0155 -0.01852 -0.01628 -0.01968 C -0.01823 -0.02269 -0.01862 -0.02246 -0.02083 -0.02385 C -0.02344 -0.02732 -0.02396 -0.02848 -0.02695 -0.03056 C -0.02839 -0.03148 -0.03008 -0.03172 -0.03151 -0.03334 C -0.03216 -0.03403 -0.03294 -0.03519 -0.03372 -0.03588 C -0.0349 -0.03704 -0.03789 -0.03797 -0.03906 -0.03866 C -0.03984 -0.03912 -0.0405 -0.03959 -0.04128 -0.04005 C -0.04453 -0.04167 -0.04466 -0.04121 -0.04818 -0.0426 C -0.04909 -0.04306 -0.05013 -0.04352 -0.05117 -0.04398 C -0.05195 -0.04445 -0.05261 -0.04514 -0.05339 -0.04537 C -0.05495 -0.04584 -0.05638 -0.04653 -0.05794 -0.04676 C -0.0625 -0.04746 -0.06706 -0.04769 -0.07162 -0.04815 C -0.0957 -0.05348 -0.07995 -0.05047 -0.13372 -0.04815 C -0.13659 -0.04792 -0.14453 -0.04468 -0.14662 -0.04398 C -0.15221 -0.04236 -0.14961 -0.04329 -0.15417 -0.04121 C -0.15495 -0.04051 -0.1556 -0.03936 -0.15651 -0.03866 C -0.15742 -0.03797 -0.15859 -0.0382 -0.15951 -0.03727 C -0.16029 -0.03635 -0.16029 -0.03426 -0.16094 -0.03334 C -0.16159 -0.03241 -0.1625 -0.03241 -0.16328 -0.03195 C -0.16406 -0.03125 -0.16484 -0.03033 -0.1655 -0.02917 C -0.17305 -0.01806 -0.16341 -0.03172 -0.16927 -0.02107 C -0.16992 -0.01991 -0.17083 -0.01945 -0.17162 -0.01852 C -0.1737 -0.01574 -0.17565 -0.01297 -0.17761 -0.01042 L -0.18073 -0.00625 C -0.18125 -0.00486 -0.18151 -0.00324 -0.18216 -0.00232 C -0.19128 0.01134 -0.18008 -0.0088 -0.1875 0.00324 C -0.18932 0.00602 -0.19128 0.00902 -0.19284 0.0125 C -0.19427 0.0162 -0.19557 0.02014 -0.1974 0.02338 C -0.19818 0.02477 -0.19896 0.02592 -0.19961 0.02731 C -0.20052 0.02916 -0.20104 0.03102 -0.20195 0.03287 C -0.20261 0.03426 -0.20352 0.03541 -0.20417 0.0368 C -0.20495 0.03842 -0.20547 0.04074 -0.20651 0.04213 C -0.20768 0.04398 -0.21029 0.04537 -0.21172 0.04629 C -0.21302 0.04791 -0.21615 0.05162 -0.21706 0.05439 C -0.21849 0.05856 -0.21953 0.06319 -0.22083 0.06782 C -0.22136 0.06967 -0.22175 0.07152 -0.2224 0.07314 L -0.22383 0.07731 C -0.22409 0.07847 -0.22409 0.08032 -0.22461 0.08125 C -0.22565 0.0831 -0.22708 0.08426 -0.22839 0.08518 C -0.23229 0.08842 -0.23412 0.08819 -0.23828 0.08935 C -0.2405 0.09074 -0.24271 0.09259 -0.24505 0.09328 C -0.25065 0.0949 -0.24818 0.09398 -0.25261 0.09606 C -0.25365 0.09699 -0.25469 0.09791 -0.25573 0.09884 C -0.25768 0.10023 -0.25886 0.10023 -0.26094 0.10139 C -0.26445 0.10324 -0.26563 0.10393 -0.26862 0.10694 C -0.27201 0.11018 -0.27318 0.11157 -0.27617 0.1162 C -0.27969 0.12176 -0.27695 0.11944 -0.28073 0.12176 C -0.28594 0.12129 -0.29128 0.12106 -0.29662 0.12037 C -0.30912 0.11852 -0.29037 0.11898 -0.30261 0.11898 " pathEditMode="relative" ptsTypes="AAAAAAAAAAAAAAAAAAAAAAAAAAAAAAAAAAAAAAAAAAAAAAAAAAAAA">
                                      <p:cBhvr>
                                        <p:cTn id="6" dur="2000" fill="hold"/>
                                        <p:tgtEl>
                                          <p:spTgt spid="28"/>
                                        </p:tgtEl>
                                        <p:attrNameLst>
                                          <p:attrName>ppt_x</p:attrName>
                                          <p:attrName>ppt_y</p:attrName>
                                        </p:attrNameLst>
                                      </p:cBhvr>
                                    </p:animMotion>
                                  </p:childTnLst>
                                </p:cTn>
                              </p:par>
                            </p:childTnLst>
                          </p:cTn>
                        </p:par>
                      </p:childTnLst>
                    </p:cTn>
                  </p:par>
                  <p:par>
                    <p:cTn id="7" fill="hold">
                      <p:stCondLst>
                        <p:cond delay="indefinite"/>
                      </p:stCondLst>
                      <p:childTnLst>
                        <p:par>
                          <p:cTn id="8" fill="hold">
                            <p:stCondLst>
                              <p:cond delay="0"/>
                            </p:stCondLst>
                            <p:childTnLst>
                              <p:par>
                                <p:cTn id="9" presetID="14" presetClass="exit" presetSubtype="10" fill="hold" grpId="0" nodeType="clickEffect">
                                  <p:stCondLst>
                                    <p:cond delay="0"/>
                                  </p:stCondLst>
                                  <p:childTnLst>
                                    <p:animEffect transition="out" filter="randombar(horizontal)">
                                      <p:cBhvr>
                                        <p:cTn id="10" dur="500"/>
                                        <p:tgtEl>
                                          <p:spTgt spid="9"/>
                                        </p:tgtEl>
                                      </p:cBhvr>
                                    </p:animEffect>
                                    <p:set>
                                      <p:cBhvr>
                                        <p:cTn id="11" dur="1" fill="hold">
                                          <p:stCondLst>
                                            <p:cond delay="499"/>
                                          </p:stCondLst>
                                        </p:cTn>
                                        <p:tgtEl>
                                          <p:spTgt spid="9"/>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0" presetClass="path" presetSubtype="0" accel="50000" decel="50000" fill="hold" grpId="0" nodeType="clickEffect">
                                  <p:stCondLst>
                                    <p:cond delay="0"/>
                                  </p:stCondLst>
                                  <p:childTnLst>
                                    <p:animMotion origin="layout" path="M 0.00104 0.01111 L 0.00104 0.01111 C 0.00143 -0.00208 0.0013 -0.00972 0.00247 -0.0213 C 0.00273 -0.02315 0.00299 -0.025 0.00325 -0.02662 C 0.00377 -0.03472 0.00416 -0.04283 0.00481 -0.05093 C 0.00521 -0.05718 0.00586 -0.06343 0.00625 -0.06991 C 0.00729 -0.08519 0.00677 -0.07801 0.00781 -0.09144 C 0.00807 -0.1125 0.0082 -0.13357 0.00859 -0.15463 C 0.00872 -0.16366 0.00937 -0.17269 0.00937 -0.18148 " pathEditMode="relative" ptsTypes="AAAAAAAAA">
                                      <p:cBhvr>
                                        <p:cTn id="15" dur="2000" fill="hold"/>
                                        <p:tgtEl>
                                          <p:spTgt spid="29"/>
                                        </p:tgtEl>
                                        <p:attrNameLst>
                                          <p:attrName>ppt_x</p:attrName>
                                          <p:attrName>ppt_y</p:attrName>
                                        </p:attrNameLst>
                                      </p:cBhvr>
                                    </p:animMotion>
                                  </p:childTnLst>
                                </p:cTn>
                              </p:par>
                            </p:childTnLst>
                          </p:cTn>
                        </p:par>
                      </p:childTnLst>
                    </p:cTn>
                  </p:par>
                  <p:par>
                    <p:cTn id="16" fill="hold">
                      <p:stCondLst>
                        <p:cond delay="indefinite"/>
                      </p:stCondLst>
                      <p:childTnLst>
                        <p:par>
                          <p:cTn id="17" fill="hold">
                            <p:stCondLst>
                              <p:cond delay="0"/>
                            </p:stCondLst>
                            <p:childTnLst>
                              <p:par>
                                <p:cTn id="18" presetID="14" presetClass="exit" presetSubtype="10" fill="hold" grpId="0" nodeType="clickEffect">
                                  <p:stCondLst>
                                    <p:cond delay="0"/>
                                  </p:stCondLst>
                                  <p:childTnLst>
                                    <p:animEffect transition="out" filter="randombar(horizontal)">
                                      <p:cBhvr>
                                        <p:cTn id="19" dur="500"/>
                                        <p:tgtEl>
                                          <p:spTgt spid="10"/>
                                        </p:tgtEl>
                                      </p:cBhvr>
                                    </p:animEffect>
                                    <p:set>
                                      <p:cBhvr>
                                        <p:cTn id="20" dur="1" fill="hold">
                                          <p:stCondLst>
                                            <p:cond delay="499"/>
                                          </p:stCondLst>
                                        </p:cTn>
                                        <p:tgtEl>
                                          <p:spTgt spid="10"/>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0" presetClass="path" presetSubtype="0" accel="50000" decel="50000" fill="hold" grpId="0" nodeType="clickEffect">
                                  <p:stCondLst>
                                    <p:cond delay="0"/>
                                  </p:stCondLst>
                                  <p:childTnLst>
                                    <p:animMotion origin="layout" path="M -0.00482 0.00694 L -0.00482 0.00694 C -0.00365 0.00671 0.00742 0.00602 0.01107 0.00417 C 0.01211 0.00347 0.01302 0.00208 0.01406 0.00139 C 0.01575 0.00046 0.022 -0.00093 0.02318 -0.00116 C 0.02461 -0.00208 0.02617 -0.00278 0.02773 -0.00393 C 0.02904 -0.00509 0.03008 -0.00694 0.03151 -0.0081 C 0.03346 -0.00926 0.03555 -0.00972 0.0375 -0.01065 C 0.03932 -0.01296 0.04102 -0.01528 0.04284 -0.01736 C 0.04505 -0.01991 0.04753 -0.02153 0.04961 -0.02407 C 0.05612 -0.03194 0.0625 -0.03981 0.06862 -0.04838 C 0.0724 -0.0537 0.07604 -0.05949 0.07995 -0.06458 C 0.08737 -0.07384 0.09557 -0.08148 0.10273 -0.09143 C 0.12214 -0.11921 0.10977 -0.10278 0.13984 -0.13727 L 0.16784 -0.16968 C 0.17109 -0.17338 0.17435 -0.17685 0.17773 -0.18032 C 0.18073 -0.18356 0.18411 -0.18565 0.18672 -0.18981 C 0.18906 -0.19352 0.19115 -0.19745 0.19362 -0.20069 C 0.20885 -0.21968 0.1875 -0.18171 0.21107 -0.22361 C 0.2125 -0.22616 0.2138 -0.2294 0.21549 -0.23148 C 0.21888 -0.23611 0.22617 -0.24375 0.22617 -0.24375 C 0.22891 -0.25116 0.22617 -0.24491 0.22995 -0.25046 C 0.23073 -0.25162 0.23138 -0.25324 0.23216 -0.2544 C 0.23672 -0.26134 0.23477 -0.25579 0.23906 -0.26667 C 0.24036 -0.27014 0.24154 -0.27384 0.24284 -0.27731 C 0.24505 -0.28333 0.24792 -0.28866 0.24961 -0.29491 C 0.25286 -0.30625 0.25104 -0.30046 0.25495 -0.3125 C 0.25547 -0.31597 0.25573 -0.31968 0.25651 -0.32315 C 0.25885 -0.3338 0.25977 -0.33171 0.26328 -0.34074 C 0.26445 -0.34375 0.26536 -0.34699 0.26628 -0.35023 C 0.26758 -0.35463 0.26849 -0.35949 0.27005 -0.36366 C 0.27109 -0.3662 0.27227 -0.36875 0.27318 -0.37176 C 0.27409 -0.375 0.27448 -0.37893 0.27539 -0.38241 C 0.27799 -0.39259 0.27839 -0.39074 0.28151 -0.4 C 0.28229 -0.40255 0.28281 -0.40556 0.28372 -0.4081 C 0.28568 -0.41389 0.28633 -0.41343 0.28906 -0.41875 C 0.2901 -0.42106 0.29102 -0.42338 0.29206 -0.42546 C 0.29323 -0.42801 0.29466 -0.42986 0.29583 -0.43241 C 0.29714 -0.43495 0.29844 -0.43773 0.29961 -0.44028 C 0.30039 -0.44213 0.30104 -0.44421 0.30195 -0.44583 C 0.30286 -0.44745 0.30404 -0.44815 0.30495 -0.44977 C 0.30833 -0.45579 0.3043 -0.45255 0.30872 -0.45509 C 0.3095 -0.45648 0.31042 -0.45764 0.31107 -0.45926 C 0.31406 -0.46667 0.31068 -0.46366 0.31549 -0.4713 C 0.31667 -0.47315 0.3181 -0.47407 0.3194 -0.47546 C 0.31979 -0.47685 0.32018 -0.47824 0.32083 -0.4794 C 0.32148 -0.48056 0.3224 -0.48125 0.32318 -0.48218 C 0.32448 -0.4838 0.32578 -0.48542 0.32695 -0.4875 C 0.32786 -0.48912 0.32825 -0.49143 0.32917 -0.49282 C 0.33034 -0.49491 0.33177 -0.4963 0.33294 -0.49838 C 0.33893 -0.50787 0.33516 -0.50509 0.33984 -0.50764 C 0.34075 -0.50949 0.34167 -0.51157 0.34284 -0.51319 C 0.34349 -0.51389 0.34453 -0.51366 0.34505 -0.51435 C 0.34583 -0.51551 0.34596 -0.51736 0.34661 -0.51852 C 0.35365 -0.5331 0.3457 -0.51551 0.35273 -0.52801 C 0.35977 -0.54051 0.34987 -0.52662 0.35794 -0.53727 C 0.3599 -0.54236 0.35885 -0.54028 0.36107 -0.54398 " pathEditMode="relative" ptsTypes="AAAAAAAAAAAAAAAAAAAAAAAAAAAAAAAAAAAAAAAAAAAAAAAAAAAAAAAAA">
                                      <p:cBhvr>
                                        <p:cTn id="24" dur="2000" fill="hold"/>
                                        <p:tgtEl>
                                          <p:spTgt spid="30"/>
                                        </p:tgtEl>
                                        <p:attrNameLst>
                                          <p:attrName>ppt_x</p:attrName>
                                          <p:attrName>ppt_y</p:attrName>
                                        </p:attrNameLst>
                                      </p:cBhvr>
                                    </p:animMotion>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nodeType="clickEffect">
                                  <p:stCondLst>
                                    <p:cond delay="0"/>
                                  </p:stCondLst>
                                  <p:childTnLst>
                                    <p:set>
                                      <p:cBhvr>
                                        <p:cTn id="28" dur="1" fill="hold">
                                          <p:stCondLst>
                                            <p:cond delay="0"/>
                                          </p:stCondLst>
                                        </p:cTn>
                                        <p:tgtEl>
                                          <p:spTgt spid="2"/>
                                        </p:tgtEl>
                                        <p:attrNameLst>
                                          <p:attrName>style.visibility</p:attrName>
                                        </p:attrNameLst>
                                      </p:cBhvr>
                                      <p:to>
                                        <p:strVal val="visible"/>
                                      </p:to>
                                    </p:set>
                                    <p:animEffect transition="in" filter="wipe(down)">
                                      <p:cBhvr>
                                        <p:cTn id="29" dur="500"/>
                                        <p:tgtEl>
                                          <p:spTgt spid="2"/>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nodeType="clickEffect">
                                  <p:stCondLst>
                                    <p:cond delay="0"/>
                                  </p:stCondLst>
                                  <p:childTnLst>
                                    <p:set>
                                      <p:cBhvr>
                                        <p:cTn id="33" dur="1" fill="hold">
                                          <p:stCondLst>
                                            <p:cond delay="0"/>
                                          </p:stCondLst>
                                        </p:cTn>
                                        <p:tgtEl>
                                          <p:spTgt spid="3"/>
                                        </p:tgtEl>
                                        <p:attrNameLst>
                                          <p:attrName>style.visibility</p:attrName>
                                        </p:attrNameLst>
                                      </p:cBhvr>
                                      <p:to>
                                        <p:strVal val="visible"/>
                                      </p:to>
                                    </p:set>
                                    <p:animEffect transition="in" filter="wipe(down)">
                                      <p:cBhvr>
                                        <p:cTn id="34" dur="500"/>
                                        <p:tgtEl>
                                          <p:spTgt spid="3"/>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nodeType="click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wipe(down)">
                                      <p:cBhvr>
                                        <p:cTn id="39" dur="500"/>
                                        <p:tgtEl>
                                          <p:spTgt spid="15"/>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4" fill="hold" nodeType="clickEffect">
                                  <p:stCondLst>
                                    <p:cond delay="0"/>
                                  </p:stCondLst>
                                  <p:childTnLst>
                                    <p:set>
                                      <p:cBhvr>
                                        <p:cTn id="43" dur="1" fill="hold">
                                          <p:stCondLst>
                                            <p:cond delay="0"/>
                                          </p:stCondLst>
                                        </p:cTn>
                                        <p:tgtEl>
                                          <p:spTgt spid="22"/>
                                        </p:tgtEl>
                                        <p:attrNameLst>
                                          <p:attrName>style.visibility</p:attrName>
                                        </p:attrNameLst>
                                      </p:cBhvr>
                                      <p:to>
                                        <p:strVal val="visible"/>
                                      </p:to>
                                    </p:set>
                                    <p:animEffect transition="in" filter="wipe(down)">
                                      <p:cBhvr>
                                        <p:cTn id="44" dur="500"/>
                                        <p:tgtEl>
                                          <p:spTgt spid="22"/>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4" fill="hold" nodeType="clickEffect">
                                  <p:stCondLst>
                                    <p:cond delay="0"/>
                                  </p:stCondLst>
                                  <p:childTnLst>
                                    <p:set>
                                      <p:cBhvr>
                                        <p:cTn id="48" dur="1" fill="hold">
                                          <p:stCondLst>
                                            <p:cond delay="0"/>
                                          </p:stCondLst>
                                        </p:cTn>
                                        <p:tgtEl>
                                          <p:spTgt spid="35"/>
                                        </p:tgtEl>
                                        <p:attrNameLst>
                                          <p:attrName>style.visibility</p:attrName>
                                        </p:attrNameLst>
                                      </p:cBhvr>
                                      <p:to>
                                        <p:strVal val="visible"/>
                                      </p:to>
                                    </p:set>
                                    <p:animEffect transition="in" filter="wipe(down)">
                                      <p:cBhvr>
                                        <p:cTn id="49" dur="500"/>
                                        <p:tgtEl>
                                          <p:spTgt spid="35"/>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4" fill="hold" nodeType="clickEffect">
                                  <p:stCondLst>
                                    <p:cond delay="0"/>
                                  </p:stCondLst>
                                  <p:childTnLst>
                                    <p:set>
                                      <p:cBhvr>
                                        <p:cTn id="53" dur="1" fill="hold">
                                          <p:stCondLst>
                                            <p:cond delay="0"/>
                                          </p:stCondLst>
                                        </p:cTn>
                                        <p:tgtEl>
                                          <p:spTgt spid="36"/>
                                        </p:tgtEl>
                                        <p:attrNameLst>
                                          <p:attrName>style.visibility</p:attrName>
                                        </p:attrNameLst>
                                      </p:cBhvr>
                                      <p:to>
                                        <p:strVal val="visible"/>
                                      </p:to>
                                    </p:set>
                                    <p:animEffect transition="in" filter="wipe(down)">
                                      <p:cBhvr>
                                        <p:cTn id="54" dur="500"/>
                                        <p:tgtEl>
                                          <p:spTgt spid="36"/>
                                        </p:tgtEl>
                                      </p:cBhvr>
                                    </p:animEffect>
                                  </p:childTnLst>
                                </p:cTn>
                              </p:par>
                            </p:childTnLst>
                          </p:cTn>
                        </p:par>
                      </p:childTnLst>
                    </p:cTn>
                  </p:par>
                  <p:par>
                    <p:cTn id="55" fill="hold">
                      <p:stCondLst>
                        <p:cond delay="indefinite"/>
                      </p:stCondLst>
                      <p:childTnLst>
                        <p:par>
                          <p:cTn id="56" fill="hold">
                            <p:stCondLst>
                              <p:cond delay="0"/>
                            </p:stCondLst>
                            <p:childTnLst>
                              <p:par>
                                <p:cTn id="57" presetID="42" presetClass="entr" presetSubtype="0" fill="hold" nodeType="clickEffect">
                                  <p:stCondLst>
                                    <p:cond delay="0"/>
                                  </p:stCondLst>
                                  <p:childTnLst>
                                    <p:set>
                                      <p:cBhvr>
                                        <p:cTn id="58" dur="1" fill="hold">
                                          <p:stCondLst>
                                            <p:cond delay="0"/>
                                          </p:stCondLst>
                                        </p:cTn>
                                        <p:tgtEl>
                                          <p:spTgt spid="37"/>
                                        </p:tgtEl>
                                        <p:attrNameLst>
                                          <p:attrName>style.visibility</p:attrName>
                                        </p:attrNameLst>
                                      </p:cBhvr>
                                      <p:to>
                                        <p:strVal val="visible"/>
                                      </p:to>
                                    </p:set>
                                    <p:animEffect transition="in" filter="fade">
                                      <p:cBhvr>
                                        <p:cTn id="59" dur="1000"/>
                                        <p:tgtEl>
                                          <p:spTgt spid="37"/>
                                        </p:tgtEl>
                                      </p:cBhvr>
                                    </p:animEffect>
                                    <p:anim calcmode="lin" valueType="num">
                                      <p:cBhvr>
                                        <p:cTn id="60" dur="1000" fill="hold"/>
                                        <p:tgtEl>
                                          <p:spTgt spid="37"/>
                                        </p:tgtEl>
                                        <p:attrNameLst>
                                          <p:attrName>ppt_x</p:attrName>
                                        </p:attrNameLst>
                                      </p:cBhvr>
                                      <p:tavLst>
                                        <p:tav tm="0">
                                          <p:val>
                                            <p:strVal val="#ppt_x"/>
                                          </p:val>
                                        </p:tav>
                                        <p:tav tm="100000">
                                          <p:val>
                                            <p:strVal val="#ppt_x"/>
                                          </p:val>
                                        </p:tav>
                                      </p:tavLst>
                                    </p:anim>
                                    <p:anim calcmode="lin" valueType="num">
                                      <p:cBhvr>
                                        <p:cTn id="61" dur="1000" fill="hold"/>
                                        <p:tgtEl>
                                          <p:spTgt spid="3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28" grpId="0"/>
      <p:bldP spid="29" grpId="0"/>
      <p:bldP spid="3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rrow: Pentagon 3">
            <a:extLst>
              <a:ext uri="{FF2B5EF4-FFF2-40B4-BE49-F238E27FC236}">
                <a16:creationId xmlns:a16="http://schemas.microsoft.com/office/drawing/2014/main" id="{C819474A-97D5-4682-92DF-993B253EC8D1}"/>
              </a:ext>
            </a:extLst>
          </p:cNvPr>
          <p:cNvSpPr/>
          <p:nvPr/>
        </p:nvSpPr>
        <p:spPr>
          <a:xfrm>
            <a:off x="184727" y="187611"/>
            <a:ext cx="5532581" cy="584775"/>
          </a:xfrm>
          <a:prstGeom prst="homePlat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87AAA7C0-1627-46F2-9085-47EC5A9D9ED2}"/>
              </a:ext>
            </a:extLst>
          </p:cNvPr>
          <p:cNvSpPr txBox="1"/>
          <p:nvPr/>
        </p:nvSpPr>
        <p:spPr>
          <a:xfrm>
            <a:off x="526473" y="187611"/>
            <a:ext cx="5365280" cy="1077218"/>
          </a:xfrm>
          <a:prstGeom prst="rect">
            <a:avLst/>
          </a:prstGeom>
          <a:noFill/>
        </p:spPr>
        <p:txBody>
          <a:bodyPr wrap="square" rtlCol="0">
            <a:spAutoFit/>
          </a:bodyPr>
          <a:lstStyle/>
          <a:p>
            <a:r>
              <a:rPr lang="en-US" sz="3200" dirty="0"/>
              <a:t>Kinetic Models: Mass Action</a:t>
            </a:r>
          </a:p>
          <a:p>
            <a:endParaRPr lang="en-US" sz="3200" dirty="0"/>
          </a:p>
        </p:txBody>
      </p:sp>
      <p:sp>
        <p:nvSpPr>
          <p:cNvPr id="6" name="TextBox 5">
            <a:extLst>
              <a:ext uri="{FF2B5EF4-FFF2-40B4-BE49-F238E27FC236}">
                <a16:creationId xmlns:a16="http://schemas.microsoft.com/office/drawing/2014/main" id="{4721D188-197F-4068-9D51-AC0CFC4C24BB}"/>
              </a:ext>
            </a:extLst>
          </p:cNvPr>
          <p:cNvSpPr txBox="1"/>
          <p:nvPr/>
        </p:nvSpPr>
        <p:spPr>
          <a:xfrm>
            <a:off x="1283573" y="1429525"/>
            <a:ext cx="697627" cy="1107996"/>
          </a:xfrm>
          <a:prstGeom prst="rect">
            <a:avLst/>
          </a:prstGeom>
          <a:noFill/>
        </p:spPr>
        <p:txBody>
          <a:bodyPr wrap="none" rtlCol="0">
            <a:spAutoFit/>
          </a:bodyPr>
          <a:lstStyle/>
          <a:p>
            <a:r>
              <a:rPr lang="en-US" sz="6600" b="1" dirty="0"/>
              <a:t>A</a:t>
            </a:r>
          </a:p>
        </p:txBody>
      </p:sp>
      <p:sp>
        <p:nvSpPr>
          <p:cNvPr id="7" name="Arrow: Up 6">
            <a:extLst>
              <a:ext uri="{FF2B5EF4-FFF2-40B4-BE49-F238E27FC236}">
                <a16:creationId xmlns:a16="http://schemas.microsoft.com/office/drawing/2014/main" id="{D908A6E7-0D25-4FE0-991A-0AD3459D387F}"/>
              </a:ext>
            </a:extLst>
          </p:cNvPr>
          <p:cNvSpPr/>
          <p:nvPr/>
        </p:nvSpPr>
        <p:spPr>
          <a:xfrm rot="5400000">
            <a:off x="2683781" y="1128359"/>
            <a:ext cx="279563" cy="1460684"/>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345422A2-CF19-46ED-A9B3-1218619C632D}"/>
              </a:ext>
            </a:extLst>
          </p:cNvPr>
          <p:cNvSpPr txBox="1"/>
          <p:nvPr/>
        </p:nvSpPr>
        <p:spPr>
          <a:xfrm>
            <a:off x="3622991" y="1407396"/>
            <a:ext cx="659155" cy="1107996"/>
          </a:xfrm>
          <a:prstGeom prst="rect">
            <a:avLst/>
          </a:prstGeom>
          <a:noFill/>
        </p:spPr>
        <p:txBody>
          <a:bodyPr wrap="none" rtlCol="0">
            <a:spAutoFit/>
          </a:bodyPr>
          <a:lstStyle/>
          <a:p>
            <a:r>
              <a:rPr lang="en-US" sz="6600" b="1" dirty="0"/>
              <a:t>B</a:t>
            </a:r>
          </a:p>
        </p:txBody>
      </p:sp>
      <p:sp>
        <p:nvSpPr>
          <p:cNvPr id="9" name="Arrow: Up 8">
            <a:extLst>
              <a:ext uri="{FF2B5EF4-FFF2-40B4-BE49-F238E27FC236}">
                <a16:creationId xmlns:a16="http://schemas.microsoft.com/office/drawing/2014/main" id="{EC0E986E-E200-494C-B187-F4182467E355}"/>
              </a:ext>
            </a:extLst>
          </p:cNvPr>
          <p:cNvSpPr/>
          <p:nvPr/>
        </p:nvSpPr>
        <p:spPr>
          <a:xfrm rot="16200000">
            <a:off x="2640847" y="1389688"/>
            <a:ext cx="279563" cy="1460684"/>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5AA6AC60-E609-4AF6-9C37-5A5CE54A0953}"/>
              </a:ext>
            </a:extLst>
          </p:cNvPr>
          <p:cNvSpPr txBox="1"/>
          <p:nvPr/>
        </p:nvSpPr>
        <p:spPr>
          <a:xfrm>
            <a:off x="2656698" y="1264829"/>
            <a:ext cx="465192" cy="584775"/>
          </a:xfrm>
          <a:prstGeom prst="rect">
            <a:avLst/>
          </a:prstGeom>
          <a:noFill/>
        </p:spPr>
        <p:txBody>
          <a:bodyPr wrap="none" rtlCol="0">
            <a:spAutoFit/>
          </a:bodyPr>
          <a:lstStyle/>
          <a:p>
            <a:r>
              <a:rPr lang="en-US" sz="3200" b="1" dirty="0" err="1"/>
              <a:t>K</a:t>
            </a:r>
            <a:r>
              <a:rPr lang="en-US" sz="1200" b="1" dirty="0" err="1"/>
              <a:t>f</a:t>
            </a:r>
            <a:endParaRPr lang="en-US" sz="3200" b="1" dirty="0"/>
          </a:p>
        </p:txBody>
      </p:sp>
      <p:sp>
        <p:nvSpPr>
          <p:cNvPr id="11" name="TextBox 10">
            <a:extLst>
              <a:ext uri="{FF2B5EF4-FFF2-40B4-BE49-F238E27FC236}">
                <a16:creationId xmlns:a16="http://schemas.microsoft.com/office/drawing/2014/main" id="{2ADD05AF-7931-44A7-88C4-9BC50B2487AC}"/>
              </a:ext>
            </a:extLst>
          </p:cNvPr>
          <p:cNvSpPr txBox="1"/>
          <p:nvPr/>
        </p:nvSpPr>
        <p:spPr>
          <a:xfrm>
            <a:off x="2656698" y="2160185"/>
            <a:ext cx="495649" cy="584775"/>
          </a:xfrm>
          <a:prstGeom prst="rect">
            <a:avLst/>
          </a:prstGeom>
          <a:noFill/>
        </p:spPr>
        <p:txBody>
          <a:bodyPr wrap="none" rtlCol="0">
            <a:spAutoFit/>
          </a:bodyPr>
          <a:lstStyle/>
          <a:p>
            <a:r>
              <a:rPr lang="en-US" sz="3200" b="1" dirty="0"/>
              <a:t>K</a:t>
            </a:r>
            <a:r>
              <a:rPr lang="en-US" sz="1200" b="1" dirty="0"/>
              <a:t>R</a:t>
            </a:r>
            <a:endParaRPr lang="en-US" sz="3200" b="1" dirty="0"/>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9890DA6C-A269-4730-BE24-5B7EC18328C4}"/>
                  </a:ext>
                </a:extLst>
              </p:cNvPr>
              <p:cNvSpPr txBox="1"/>
              <p:nvPr/>
            </p:nvSpPr>
            <p:spPr>
              <a:xfrm>
                <a:off x="5312195" y="1429525"/>
                <a:ext cx="1567609" cy="52803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f>
                        <m:fPr>
                          <m:ctrlPr>
                            <a:rPr lang="en-US" i="1" smtClean="0">
                              <a:latin typeface="Cambria Math" panose="02040503050406030204" pitchFamily="18" charset="0"/>
                            </a:rPr>
                          </m:ctrlPr>
                        </m:fPr>
                        <m:num>
                          <m:r>
                            <a:rPr lang="en-US" b="0" i="1" smtClean="0">
                              <a:latin typeface="Cambria Math" panose="02040503050406030204" pitchFamily="18" charset="0"/>
                            </a:rPr>
                            <m:t>𝑑</m:t>
                          </m:r>
                          <m:r>
                            <a:rPr lang="en-US" b="0" i="1" smtClean="0">
                              <a:latin typeface="Cambria Math" panose="02040503050406030204" pitchFamily="18" charset="0"/>
                            </a:rPr>
                            <m:t>[</m:t>
                          </m:r>
                          <m:r>
                            <a:rPr lang="en-US" b="0" i="1" smtClean="0">
                              <a:latin typeface="Cambria Math" panose="02040503050406030204" pitchFamily="18" charset="0"/>
                            </a:rPr>
                            <m:t>𝐴</m:t>
                          </m:r>
                          <m:r>
                            <a:rPr lang="en-US" b="0" i="1" smtClean="0">
                              <a:latin typeface="Cambria Math" panose="02040503050406030204" pitchFamily="18" charset="0"/>
                            </a:rPr>
                            <m:t>]</m:t>
                          </m:r>
                        </m:num>
                        <m:den>
                          <m:r>
                            <a:rPr lang="en-US" b="0" i="1" smtClean="0">
                              <a:latin typeface="Cambria Math" panose="02040503050406030204" pitchFamily="18" charset="0"/>
                            </a:rPr>
                            <m:t>𝑑𝑡</m:t>
                          </m:r>
                        </m:den>
                      </m:f>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𝑓</m:t>
                          </m:r>
                        </m:sub>
                      </m:sSub>
                      <m:r>
                        <a:rPr lang="en-US" b="0" i="1" smtClean="0">
                          <a:latin typeface="Cambria Math" panose="02040503050406030204" pitchFamily="18" charset="0"/>
                        </a:rPr>
                        <m:t>[</m:t>
                      </m:r>
                      <m:r>
                        <a:rPr lang="en-US" b="0" i="1" smtClean="0">
                          <a:latin typeface="Cambria Math" panose="02040503050406030204" pitchFamily="18" charset="0"/>
                        </a:rPr>
                        <m:t>𝐴</m:t>
                      </m:r>
                      <m:r>
                        <a:rPr lang="en-US" b="0" i="1" smtClean="0">
                          <a:latin typeface="Cambria Math" panose="02040503050406030204" pitchFamily="18" charset="0"/>
                        </a:rPr>
                        <m:t>]</m:t>
                      </m:r>
                    </m:oMath>
                  </m:oMathPara>
                </a14:m>
                <a:endParaRPr lang="en-US" dirty="0"/>
              </a:p>
            </p:txBody>
          </p:sp>
        </mc:Choice>
        <mc:Fallback xmlns="">
          <p:sp>
            <p:nvSpPr>
              <p:cNvPr id="2" name="TextBox 1">
                <a:extLst>
                  <a:ext uri="{FF2B5EF4-FFF2-40B4-BE49-F238E27FC236}">
                    <a16:creationId xmlns:a16="http://schemas.microsoft.com/office/drawing/2014/main" id="{9890DA6C-A269-4730-BE24-5B7EC18328C4}"/>
                  </a:ext>
                </a:extLst>
              </p:cNvPr>
              <p:cNvSpPr txBox="1">
                <a:spLocks noRot="1" noChangeAspect="1" noMove="1" noResize="1" noEditPoints="1" noAdjustHandles="1" noChangeArrowheads="1" noChangeShapeType="1" noTextEdit="1"/>
              </p:cNvSpPr>
              <p:nvPr/>
            </p:nvSpPr>
            <p:spPr>
              <a:xfrm>
                <a:off x="5312195" y="1429525"/>
                <a:ext cx="1567609" cy="528030"/>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DC0D9FA5-94D7-4B0E-B1A4-F85739392BD5}"/>
                  </a:ext>
                </a:extLst>
              </p:cNvPr>
              <p:cNvSpPr txBox="1"/>
              <p:nvPr/>
            </p:nvSpPr>
            <p:spPr>
              <a:xfrm>
                <a:off x="5312195" y="2158255"/>
                <a:ext cx="1612493" cy="52803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f>
                        <m:fPr>
                          <m:ctrlPr>
                            <a:rPr lang="en-US" i="1" smtClean="0">
                              <a:latin typeface="Cambria Math" panose="02040503050406030204" pitchFamily="18" charset="0"/>
                            </a:rPr>
                          </m:ctrlPr>
                        </m:fPr>
                        <m:num>
                          <m:r>
                            <a:rPr lang="en-US" b="0" i="1" smtClean="0">
                              <a:latin typeface="Cambria Math" panose="02040503050406030204" pitchFamily="18" charset="0"/>
                            </a:rPr>
                            <m:t>𝑑</m:t>
                          </m:r>
                          <m:r>
                            <a:rPr lang="en-US" b="0" i="1" smtClean="0">
                              <a:latin typeface="Cambria Math" panose="02040503050406030204" pitchFamily="18" charset="0"/>
                            </a:rPr>
                            <m:t>[</m:t>
                          </m:r>
                          <m:r>
                            <a:rPr lang="en-US" b="0" i="1" smtClean="0">
                              <a:latin typeface="Cambria Math" panose="02040503050406030204" pitchFamily="18" charset="0"/>
                            </a:rPr>
                            <m:t>𝐵</m:t>
                          </m:r>
                          <m:r>
                            <a:rPr lang="en-US" b="0" i="1" smtClean="0">
                              <a:latin typeface="Cambria Math" panose="02040503050406030204" pitchFamily="18" charset="0"/>
                            </a:rPr>
                            <m:t>]</m:t>
                          </m:r>
                        </m:num>
                        <m:den>
                          <m:r>
                            <a:rPr lang="en-US" b="0" i="1" smtClean="0">
                              <a:latin typeface="Cambria Math" panose="02040503050406030204" pitchFamily="18" charset="0"/>
                            </a:rPr>
                            <m:t>𝑑𝑡</m:t>
                          </m:r>
                        </m:den>
                      </m:f>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𝑅</m:t>
                          </m:r>
                        </m:sub>
                      </m:sSub>
                      <m:r>
                        <a:rPr lang="en-US" b="0" i="1" smtClean="0">
                          <a:latin typeface="Cambria Math" panose="02040503050406030204" pitchFamily="18" charset="0"/>
                        </a:rPr>
                        <m:t>[</m:t>
                      </m:r>
                      <m:r>
                        <a:rPr lang="en-US" b="0" i="1" smtClean="0">
                          <a:latin typeface="Cambria Math" panose="02040503050406030204" pitchFamily="18" charset="0"/>
                        </a:rPr>
                        <m:t>𝐵</m:t>
                      </m:r>
                      <m:r>
                        <a:rPr lang="en-US" b="0" i="1" smtClean="0">
                          <a:latin typeface="Cambria Math" panose="02040503050406030204" pitchFamily="18" charset="0"/>
                        </a:rPr>
                        <m:t>]</m:t>
                      </m:r>
                    </m:oMath>
                  </m:oMathPara>
                </a14:m>
                <a:endParaRPr lang="en-US" dirty="0"/>
              </a:p>
            </p:txBody>
          </p:sp>
        </mc:Choice>
        <mc:Fallback xmlns="">
          <p:sp>
            <p:nvSpPr>
              <p:cNvPr id="12" name="TextBox 11">
                <a:extLst>
                  <a:ext uri="{FF2B5EF4-FFF2-40B4-BE49-F238E27FC236}">
                    <a16:creationId xmlns:a16="http://schemas.microsoft.com/office/drawing/2014/main" id="{DC0D9FA5-94D7-4B0E-B1A4-F85739392BD5}"/>
                  </a:ext>
                </a:extLst>
              </p:cNvPr>
              <p:cNvSpPr txBox="1">
                <a:spLocks noRot="1" noChangeAspect="1" noMove="1" noResize="1" noEditPoints="1" noAdjustHandles="1" noChangeArrowheads="1" noChangeShapeType="1" noTextEdit="1"/>
              </p:cNvSpPr>
              <p:nvPr/>
            </p:nvSpPr>
            <p:spPr>
              <a:xfrm>
                <a:off x="5312195" y="2158255"/>
                <a:ext cx="1612493" cy="528030"/>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EB3D2D14-D3EB-4A40-AC3A-3F1B73BBBF5F}"/>
                  </a:ext>
                </a:extLst>
              </p:cNvPr>
              <p:cNvSpPr/>
              <p:nvPr/>
            </p:nvSpPr>
            <p:spPr>
              <a:xfrm>
                <a:off x="7463608" y="1461970"/>
                <a:ext cx="2655663" cy="495585"/>
              </a:xfrm>
              <a:prstGeom prst="rect">
                <a:avLst/>
              </a:prstGeom>
            </p:spPr>
            <p:txBody>
              <a:bodyPr wrap="none">
                <a:spAutoFit/>
              </a:bodyPr>
              <a:lstStyle/>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𝑓</m:t>
                        </m:r>
                      </m:sub>
                    </m:sSub>
                  </m:oMath>
                </a14:m>
                <a:r>
                  <a:rPr lang="en-US" dirty="0"/>
                  <a:t>=</a:t>
                </a:r>
                <a14:m>
                  <m:oMath xmlns:m="http://schemas.openxmlformats.org/officeDocument/2006/math">
                    <m:f>
                      <m:fPr>
                        <m:ctrlPr>
                          <a:rPr lang="en-US" i="1" dirty="0" smtClean="0">
                            <a:latin typeface="Cambria Math" panose="02040503050406030204" pitchFamily="18" charset="0"/>
                          </a:rPr>
                        </m:ctrlPr>
                      </m:fPr>
                      <m:num>
                        <m:r>
                          <a:rPr lang="en-US" b="0" i="1" dirty="0" smtClean="0">
                            <a:latin typeface="Cambria Math" panose="02040503050406030204" pitchFamily="18" charset="0"/>
                          </a:rPr>
                          <m:t>#</m:t>
                        </m:r>
                        <m:r>
                          <a:rPr lang="en-US" b="0" i="1" dirty="0" smtClean="0">
                            <a:latin typeface="Cambria Math" panose="02040503050406030204" pitchFamily="18" charset="0"/>
                          </a:rPr>
                          <m:t>𝑜𝑓</m:t>
                        </m:r>
                        <m:r>
                          <a:rPr lang="en-US" b="0" i="1" dirty="0" smtClean="0">
                            <a:latin typeface="Cambria Math" panose="02040503050406030204" pitchFamily="18" charset="0"/>
                          </a:rPr>
                          <m:t> </m:t>
                        </m:r>
                        <m:r>
                          <a:rPr lang="en-US" b="0" i="1" dirty="0" smtClean="0">
                            <a:latin typeface="Cambria Math" panose="02040503050406030204" pitchFamily="18" charset="0"/>
                          </a:rPr>
                          <m:t>𝑐𝑜𝑛𝑣𝑒𝑟𝑠𝑖𝑜𝑛𝑠</m:t>
                        </m:r>
                        <m:r>
                          <a:rPr lang="en-US" b="0" i="1" dirty="0" smtClean="0">
                            <a:latin typeface="Cambria Math" panose="02040503050406030204" pitchFamily="18" charset="0"/>
                          </a:rPr>
                          <m:t> </m:t>
                        </m:r>
                        <m:r>
                          <a:rPr lang="en-US" b="0" i="1" dirty="0" smtClean="0">
                            <a:latin typeface="Cambria Math" panose="02040503050406030204" pitchFamily="18" charset="0"/>
                          </a:rPr>
                          <m:t>𝑜𝑓</m:t>
                        </m:r>
                        <m:r>
                          <a:rPr lang="en-US" b="0" i="1" dirty="0" smtClean="0">
                            <a:latin typeface="Cambria Math" panose="02040503050406030204" pitchFamily="18" charset="0"/>
                          </a:rPr>
                          <m:t> </m:t>
                        </m:r>
                        <m:r>
                          <a:rPr lang="en-US" b="0" i="1" dirty="0" smtClean="0">
                            <a:latin typeface="Cambria Math" panose="02040503050406030204" pitchFamily="18" charset="0"/>
                          </a:rPr>
                          <m:t>𝐴</m:t>
                        </m:r>
                        <m:r>
                          <a:rPr lang="en-US" b="0" i="1" dirty="0" smtClean="0">
                            <a:latin typeface="Cambria Math" panose="02040503050406030204" pitchFamily="18" charset="0"/>
                          </a:rPr>
                          <m:t> </m:t>
                        </m:r>
                        <m:r>
                          <a:rPr lang="en-US" b="0" i="1" dirty="0" smtClean="0">
                            <a:latin typeface="Cambria Math" panose="02040503050406030204" pitchFamily="18" charset="0"/>
                          </a:rPr>
                          <m:t>𝑡𝑜</m:t>
                        </m:r>
                        <m:r>
                          <a:rPr lang="en-US" b="0" i="1" dirty="0" smtClean="0">
                            <a:latin typeface="Cambria Math" panose="02040503050406030204" pitchFamily="18" charset="0"/>
                          </a:rPr>
                          <m:t> </m:t>
                        </m:r>
                        <m:r>
                          <a:rPr lang="en-US" b="0" i="1" dirty="0" smtClean="0">
                            <a:latin typeface="Cambria Math" panose="02040503050406030204" pitchFamily="18" charset="0"/>
                          </a:rPr>
                          <m:t>𝐵</m:t>
                        </m:r>
                      </m:num>
                      <m:den>
                        <m:r>
                          <a:rPr lang="en-US" b="0" i="1" dirty="0" smtClean="0">
                            <a:latin typeface="Cambria Math" panose="02040503050406030204" pitchFamily="18" charset="0"/>
                          </a:rPr>
                          <m:t>𝑆𝑒𝑐𝑜𝑛𝑑</m:t>
                        </m:r>
                      </m:den>
                    </m:f>
                  </m:oMath>
                </a14:m>
                <a:endParaRPr lang="en-US" dirty="0"/>
              </a:p>
            </p:txBody>
          </p:sp>
        </mc:Choice>
        <mc:Fallback xmlns="">
          <p:sp>
            <p:nvSpPr>
              <p:cNvPr id="3" name="Rectangle 2">
                <a:extLst>
                  <a:ext uri="{FF2B5EF4-FFF2-40B4-BE49-F238E27FC236}">
                    <a16:creationId xmlns:a16="http://schemas.microsoft.com/office/drawing/2014/main" id="{EB3D2D14-D3EB-4A40-AC3A-3F1B73BBBF5F}"/>
                  </a:ext>
                </a:extLst>
              </p:cNvPr>
              <p:cNvSpPr>
                <a:spLocks noRot="1" noChangeAspect="1" noMove="1" noResize="1" noEditPoints="1" noAdjustHandles="1" noChangeArrowheads="1" noChangeShapeType="1" noTextEdit="1"/>
              </p:cNvSpPr>
              <p:nvPr/>
            </p:nvSpPr>
            <p:spPr>
              <a:xfrm>
                <a:off x="7463608" y="1461970"/>
                <a:ext cx="2655663" cy="495585"/>
              </a:xfrm>
              <a:prstGeom prst="rect">
                <a:avLst/>
              </a:prstGeom>
              <a:blipFill>
                <a:blip r:embed="rId4"/>
                <a:stretch>
                  <a:fillRect b="-740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18A1B313-F66E-450B-9041-CC2E479D44E7}"/>
                  </a:ext>
                </a:extLst>
              </p:cNvPr>
              <p:cNvSpPr/>
              <p:nvPr/>
            </p:nvSpPr>
            <p:spPr>
              <a:xfrm>
                <a:off x="7463607" y="2249942"/>
                <a:ext cx="2738057" cy="495585"/>
              </a:xfrm>
              <a:prstGeom prst="rect">
                <a:avLst/>
              </a:prstGeom>
            </p:spPr>
            <p:txBody>
              <a:bodyPr wrap="none">
                <a:spAutoFit/>
              </a:bodyPr>
              <a:lstStyle/>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𝑅</m:t>
                        </m:r>
                      </m:sub>
                    </m:sSub>
                  </m:oMath>
                </a14:m>
                <a:r>
                  <a:rPr lang="en-US" dirty="0"/>
                  <a:t>=</a:t>
                </a:r>
                <a14:m>
                  <m:oMath xmlns:m="http://schemas.openxmlformats.org/officeDocument/2006/math">
                    <m:f>
                      <m:fPr>
                        <m:ctrlPr>
                          <a:rPr lang="en-US" i="1" dirty="0" smtClean="0">
                            <a:latin typeface="Cambria Math" panose="02040503050406030204" pitchFamily="18" charset="0"/>
                          </a:rPr>
                        </m:ctrlPr>
                      </m:fPr>
                      <m:num>
                        <m:r>
                          <a:rPr lang="en-US" b="0" i="1" dirty="0" smtClean="0">
                            <a:latin typeface="Cambria Math" panose="02040503050406030204" pitchFamily="18" charset="0"/>
                          </a:rPr>
                          <m:t>#</m:t>
                        </m:r>
                        <m:r>
                          <a:rPr lang="en-US" b="0" i="1" dirty="0" smtClean="0">
                            <a:latin typeface="Cambria Math" panose="02040503050406030204" pitchFamily="18" charset="0"/>
                          </a:rPr>
                          <m:t>𝑜𝑓</m:t>
                        </m:r>
                        <m:r>
                          <a:rPr lang="en-US" b="0" i="1" dirty="0" smtClean="0">
                            <a:latin typeface="Cambria Math" panose="02040503050406030204" pitchFamily="18" charset="0"/>
                          </a:rPr>
                          <m:t> </m:t>
                        </m:r>
                        <m:r>
                          <a:rPr lang="en-US" b="0" i="1" dirty="0" smtClean="0">
                            <a:latin typeface="Cambria Math" panose="02040503050406030204" pitchFamily="18" charset="0"/>
                          </a:rPr>
                          <m:t>𝑐𝑜𝑛𝑣𝑒𝑟𝑠𝑖𝑜𝑛𝑠</m:t>
                        </m:r>
                        <m:r>
                          <a:rPr lang="en-US" b="0" i="1" dirty="0" smtClean="0">
                            <a:latin typeface="Cambria Math" panose="02040503050406030204" pitchFamily="18" charset="0"/>
                          </a:rPr>
                          <m:t> </m:t>
                        </m:r>
                        <m:r>
                          <a:rPr lang="en-US" b="0" i="1" dirty="0" smtClean="0">
                            <a:latin typeface="Cambria Math" panose="02040503050406030204" pitchFamily="18" charset="0"/>
                          </a:rPr>
                          <m:t>𝑜𝑓</m:t>
                        </m:r>
                        <m:r>
                          <a:rPr lang="en-US" b="0" i="1" dirty="0" smtClean="0">
                            <a:latin typeface="Cambria Math" panose="02040503050406030204" pitchFamily="18" charset="0"/>
                          </a:rPr>
                          <m:t> </m:t>
                        </m:r>
                        <m:r>
                          <a:rPr lang="en-US" b="0" i="1" dirty="0" smtClean="0">
                            <a:latin typeface="Cambria Math" panose="02040503050406030204" pitchFamily="18" charset="0"/>
                          </a:rPr>
                          <m:t>𝐵</m:t>
                        </m:r>
                        <m:r>
                          <a:rPr lang="en-US" b="0" i="1" dirty="0" smtClean="0">
                            <a:latin typeface="Cambria Math" panose="02040503050406030204" pitchFamily="18" charset="0"/>
                          </a:rPr>
                          <m:t> </m:t>
                        </m:r>
                        <m:r>
                          <a:rPr lang="en-US" b="0" i="1" dirty="0" smtClean="0">
                            <a:latin typeface="Cambria Math" panose="02040503050406030204" pitchFamily="18" charset="0"/>
                          </a:rPr>
                          <m:t>𝑡𝑜</m:t>
                        </m:r>
                        <m:r>
                          <a:rPr lang="en-US" b="0" i="1" dirty="0" smtClean="0">
                            <a:latin typeface="Cambria Math" panose="02040503050406030204" pitchFamily="18" charset="0"/>
                          </a:rPr>
                          <m:t> </m:t>
                        </m:r>
                        <m:r>
                          <a:rPr lang="en-US" b="0" i="1" dirty="0" smtClean="0">
                            <a:latin typeface="Cambria Math" panose="02040503050406030204" pitchFamily="18" charset="0"/>
                          </a:rPr>
                          <m:t>𝐴</m:t>
                        </m:r>
                      </m:num>
                      <m:den>
                        <m:r>
                          <a:rPr lang="en-US" b="0" i="1" dirty="0" smtClean="0">
                            <a:latin typeface="Cambria Math" panose="02040503050406030204" pitchFamily="18" charset="0"/>
                          </a:rPr>
                          <m:t>𝑆𝑒𝑐𝑜𝑛𝑑</m:t>
                        </m:r>
                      </m:den>
                    </m:f>
                  </m:oMath>
                </a14:m>
                <a:endParaRPr lang="en-US" dirty="0"/>
              </a:p>
            </p:txBody>
          </p:sp>
        </mc:Choice>
        <mc:Fallback xmlns="">
          <p:sp>
            <p:nvSpPr>
              <p:cNvPr id="13" name="Rectangle 12">
                <a:extLst>
                  <a:ext uri="{FF2B5EF4-FFF2-40B4-BE49-F238E27FC236}">
                    <a16:creationId xmlns:a16="http://schemas.microsoft.com/office/drawing/2014/main" id="{18A1B313-F66E-450B-9041-CC2E479D44E7}"/>
                  </a:ext>
                </a:extLst>
              </p:cNvPr>
              <p:cNvSpPr>
                <a:spLocks noRot="1" noChangeAspect="1" noMove="1" noResize="1" noEditPoints="1" noAdjustHandles="1" noChangeArrowheads="1" noChangeShapeType="1" noTextEdit="1"/>
              </p:cNvSpPr>
              <p:nvPr/>
            </p:nvSpPr>
            <p:spPr>
              <a:xfrm>
                <a:off x="7463607" y="2249942"/>
                <a:ext cx="2738057" cy="495585"/>
              </a:xfrm>
              <a:prstGeom prst="rect">
                <a:avLst/>
              </a:prstGeom>
              <a:blipFill>
                <a:blip r:embed="rId5"/>
                <a:stretch>
                  <a:fillRect b="-740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9CC3EE5C-54EF-4FC6-8D71-0FB676784F6C}"/>
                  </a:ext>
                </a:extLst>
              </p:cNvPr>
              <p:cNvSpPr/>
              <p:nvPr/>
            </p:nvSpPr>
            <p:spPr>
              <a:xfrm>
                <a:off x="4912338" y="3743753"/>
                <a:ext cx="1871346" cy="63042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f>
                        <m:fPr>
                          <m:ctrlPr>
                            <a:rPr lang="en-US" i="1" smtClean="0">
                              <a:latin typeface="Cambria Math" panose="02040503050406030204" pitchFamily="18" charset="0"/>
                            </a:rPr>
                          </m:ctrlPr>
                        </m:fPr>
                        <m:num>
                          <m:r>
                            <a:rPr lang="en-US" b="0" i="1" smtClean="0">
                              <a:latin typeface="Cambria Math" panose="02040503050406030204" pitchFamily="18" charset="0"/>
                            </a:rPr>
                            <m:t>𝑑</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𝐵</m:t>
                              </m:r>
                            </m:e>
                          </m:d>
                        </m:num>
                        <m:den>
                          <m:r>
                            <a:rPr lang="en-US" b="0" i="1" smtClean="0">
                              <a:latin typeface="Cambria Math" panose="02040503050406030204" pitchFamily="18" charset="0"/>
                            </a:rPr>
                            <m:t>𝑑𝑡</m:t>
                          </m:r>
                        </m:den>
                      </m:f>
                      <m:r>
                        <a:rPr lang="en-US" b="0" i="1" smtClean="0">
                          <a:latin typeface="Cambria Math" panose="02040503050406030204" pitchFamily="18" charset="0"/>
                        </a:rPr>
                        <m:t>=−</m:t>
                      </m:r>
                      <m:f>
                        <m:fPr>
                          <m:ctrlPr>
                            <a:rPr lang="en-US" i="1" smtClean="0">
                              <a:latin typeface="Cambria Math" panose="02040503050406030204" pitchFamily="18" charset="0"/>
                            </a:rPr>
                          </m:ctrlPr>
                        </m:fPr>
                        <m:num>
                          <m:r>
                            <a:rPr lang="en-US" b="0" i="1" smtClean="0">
                              <a:latin typeface="Cambria Math" panose="02040503050406030204" pitchFamily="18" charset="0"/>
                            </a:rPr>
                            <m:t>𝑑</m:t>
                          </m:r>
                          <m:r>
                            <a:rPr lang="en-US" b="0" i="1" smtClean="0">
                              <a:latin typeface="Cambria Math" panose="02040503050406030204" pitchFamily="18" charset="0"/>
                            </a:rPr>
                            <m:t>[</m:t>
                          </m:r>
                          <m:r>
                            <a:rPr lang="en-US" b="0" i="1" smtClean="0">
                              <a:latin typeface="Cambria Math" panose="02040503050406030204" pitchFamily="18" charset="0"/>
                            </a:rPr>
                            <m:t>𝐴</m:t>
                          </m:r>
                          <m:r>
                            <a:rPr lang="en-US" b="0" i="1" smtClean="0">
                              <a:latin typeface="Cambria Math" panose="02040503050406030204" pitchFamily="18" charset="0"/>
                            </a:rPr>
                            <m:t>]</m:t>
                          </m:r>
                        </m:num>
                        <m:den>
                          <m:r>
                            <a:rPr lang="en-US" b="0" i="1" smtClean="0">
                              <a:latin typeface="Cambria Math" panose="02040503050406030204" pitchFamily="18" charset="0"/>
                            </a:rPr>
                            <m:t>𝑑𝑡</m:t>
                          </m:r>
                        </m:den>
                      </m:f>
                    </m:oMath>
                  </m:oMathPara>
                </a14:m>
                <a:endParaRPr lang="en-US" dirty="0"/>
              </a:p>
            </p:txBody>
          </p:sp>
        </mc:Choice>
        <mc:Fallback xmlns="">
          <p:sp>
            <p:nvSpPr>
              <p:cNvPr id="14" name="Rectangle 13">
                <a:extLst>
                  <a:ext uri="{FF2B5EF4-FFF2-40B4-BE49-F238E27FC236}">
                    <a16:creationId xmlns:a16="http://schemas.microsoft.com/office/drawing/2014/main" id="{9CC3EE5C-54EF-4FC6-8D71-0FB676784F6C}"/>
                  </a:ext>
                </a:extLst>
              </p:cNvPr>
              <p:cNvSpPr>
                <a:spLocks noRot="1" noChangeAspect="1" noMove="1" noResize="1" noEditPoints="1" noAdjustHandles="1" noChangeArrowheads="1" noChangeShapeType="1" noTextEdit="1"/>
              </p:cNvSpPr>
              <p:nvPr/>
            </p:nvSpPr>
            <p:spPr>
              <a:xfrm>
                <a:off x="4912338" y="3743753"/>
                <a:ext cx="1871346" cy="630429"/>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E70531DC-3FC0-4825-A428-810E626DC058}"/>
                  </a:ext>
                </a:extLst>
              </p:cNvPr>
              <p:cNvSpPr/>
              <p:nvPr/>
            </p:nvSpPr>
            <p:spPr>
              <a:xfrm>
                <a:off x="3622991" y="5048389"/>
                <a:ext cx="1680653" cy="39158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𝑓</m:t>
                          </m:r>
                        </m:sub>
                      </m:sSub>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𝐴</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𝑅</m:t>
                          </m:r>
                        </m:sub>
                      </m:sSub>
                      <m:r>
                        <a:rPr lang="en-US" b="0" i="1" smtClean="0">
                          <a:latin typeface="Cambria Math" panose="02040503050406030204" pitchFamily="18" charset="0"/>
                        </a:rPr>
                        <m:t>[</m:t>
                      </m:r>
                      <m:r>
                        <a:rPr lang="en-US" b="0" i="1" smtClean="0">
                          <a:latin typeface="Cambria Math" panose="02040503050406030204" pitchFamily="18" charset="0"/>
                        </a:rPr>
                        <m:t>𝐵</m:t>
                      </m:r>
                      <m:r>
                        <a:rPr lang="en-US" b="0" i="1" smtClean="0">
                          <a:latin typeface="Cambria Math" panose="02040503050406030204" pitchFamily="18" charset="0"/>
                        </a:rPr>
                        <m:t>]</m:t>
                      </m:r>
                    </m:oMath>
                  </m:oMathPara>
                </a14:m>
                <a:endParaRPr lang="en-US" dirty="0"/>
              </a:p>
            </p:txBody>
          </p:sp>
        </mc:Choice>
        <mc:Fallback xmlns="">
          <p:sp>
            <p:nvSpPr>
              <p:cNvPr id="15" name="Rectangle 14">
                <a:extLst>
                  <a:ext uri="{FF2B5EF4-FFF2-40B4-BE49-F238E27FC236}">
                    <a16:creationId xmlns:a16="http://schemas.microsoft.com/office/drawing/2014/main" id="{E70531DC-3FC0-4825-A428-810E626DC058}"/>
                  </a:ext>
                </a:extLst>
              </p:cNvPr>
              <p:cNvSpPr>
                <a:spLocks noRot="1" noChangeAspect="1" noMove="1" noResize="1" noEditPoints="1" noAdjustHandles="1" noChangeArrowheads="1" noChangeShapeType="1" noTextEdit="1"/>
              </p:cNvSpPr>
              <p:nvPr/>
            </p:nvSpPr>
            <p:spPr>
              <a:xfrm>
                <a:off x="3622991" y="5048389"/>
                <a:ext cx="1680653" cy="391582"/>
              </a:xfrm>
              <a:prstGeom prst="rect">
                <a:avLst/>
              </a:prstGeom>
              <a:blipFill>
                <a:blip r:embed="rId7"/>
                <a:stretch>
                  <a:fillRect b="-10938"/>
                </a:stretch>
              </a:blipFill>
            </p:spPr>
            <p:txBody>
              <a:bodyPr/>
              <a:lstStyle/>
              <a:p>
                <a:r>
                  <a:rPr lang="en-US">
                    <a:noFill/>
                  </a:rPr>
                  <a:t> </a:t>
                </a:r>
              </a:p>
            </p:txBody>
          </p:sp>
        </mc:Fallback>
      </mc:AlternateContent>
      <p:sp>
        <p:nvSpPr>
          <p:cNvPr id="16" name="Arrow: Up 15">
            <a:extLst>
              <a:ext uri="{FF2B5EF4-FFF2-40B4-BE49-F238E27FC236}">
                <a16:creationId xmlns:a16="http://schemas.microsoft.com/office/drawing/2014/main" id="{C8E103CF-E128-4BE7-BF67-5583B63F8BFE}"/>
              </a:ext>
            </a:extLst>
          </p:cNvPr>
          <p:cNvSpPr/>
          <p:nvPr/>
        </p:nvSpPr>
        <p:spPr>
          <a:xfrm rot="5400000">
            <a:off x="5650834" y="4910994"/>
            <a:ext cx="231175" cy="659154"/>
          </a:xfrm>
          <a:prstGeom prst="up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5406C0BE-7B53-4945-86C1-9A30E6C52684}"/>
                  </a:ext>
                </a:extLst>
              </p:cNvPr>
              <p:cNvSpPr/>
              <p:nvPr/>
            </p:nvSpPr>
            <p:spPr>
              <a:xfrm>
                <a:off x="6166543" y="4900446"/>
                <a:ext cx="2580386" cy="68025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𝑒𝑞𝑢𝑖𝑙𝑖𝑏𝑟𝑖𝑢𝑚</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𝑓</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𝑅</m:t>
                              </m:r>
                            </m:sub>
                          </m:sSub>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𝐵</m:t>
                              </m:r>
                            </m:e>
                          </m:d>
                        </m:num>
                        <m:den>
                          <m:r>
                            <a:rPr lang="en-US" b="0" i="1" smtClean="0">
                              <a:latin typeface="Cambria Math" panose="02040503050406030204" pitchFamily="18" charset="0"/>
                            </a:rPr>
                            <m:t>[</m:t>
                          </m:r>
                          <m:r>
                            <a:rPr lang="en-US" b="0" i="1" smtClean="0">
                              <a:latin typeface="Cambria Math" panose="02040503050406030204" pitchFamily="18" charset="0"/>
                            </a:rPr>
                            <m:t>𝐴</m:t>
                          </m:r>
                          <m:r>
                            <a:rPr lang="en-US" b="0" i="1" smtClean="0">
                              <a:latin typeface="Cambria Math" panose="02040503050406030204" pitchFamily="18" charset="0"/>
                            </a:rPr>
                            <m:t>]</m:t>
                          </m:r>
                        </m:den>
                      </m:f>
                    </m:oMath>
                  </m:oMathPara>
                </a14:m>
                <a:endParaRPr lang="en-US" dirty="0"/>
              </a:p>
            </p:txBody>
          </p:sp>
        </mc:Choice>
        <mc:Fallback xmlns="">
          <p:sp>
            <p:nvSpPr>
              <p:cNvPr id="17" name="Rectangle 16">
                <a:extLst>
                  <a:ext uri="{FF2B5EF4-FFF2-40B4-BE49-F238E27FC236}">
                    <a16:creationId xmlns:a16="http://schemas.microsoft.com/office/drawing/2014/main" id="{5406C0BE-7B53-4945-86C1-9A30E6C52684}"/>
                  </a:ext>
                </a:extLst>
              </p:cNvPr>
              <p:cNvSpPr>
                <a:spLocks noRot="1" noChangeAspect="1" noMove="1" noResize="1" noEditPoints="1" noAdjustHandles="1" noChangeArrowheads="1" noChangeShapeType="1" noTextEdit="1"/>
              </p:cNvSpPr>
              <p:nvPr/>
            </p:nvSpPr>
            <p:spPr>
              <a:xfrm>
                <a:off x="6166543" y="4900446"/>
                <a:ext cx="2580386" cy="680251"/>
              </a:xfrm>
              <a:prstGeom prst="rect">
                <a:avLst/>
              </a:prstGeom>
              <a:blipFill>
                <a:blip r:embed="rId8"/>
                <a:stretch>
                  <a:fillRect/>
                </a:stretch>
              </a:blipFill>
            </p:spPr>
            <p:txBody>
              <a:bodyPr/>
              <a:lstStyle/>
              <a:p>
                <a:r>
                  <a:rPr lang="en-US">
                    <a:noFill/>
                  </a:rPr>
                  <a:t> </a:t>
                </a:r>
              </a:p>
            </p:txBody>
          </p:sp>
        </mc:Fallback>
      </mc:AlternateContent>
      <p:sp>
        <p:nvSpPr>
          <p:cNvPr id="18" name="TextBox 17">
            <a:extLst>
              <a:ext uri="{FF2B5EF4-FFF2-40B4-BE49-F238E27FC236}">
                <a16:creationId xmlns:a16="http://schemas.microsoft.com/office/drawing/2014/main" id="{6393D52B-B944-4D67-AB88-C5ECC2C3503C}"/>
              </a:ext>
            </a:extLst>
          </p:cNvPr>
          <p:cNvSpPr txBox="1"/>
          <p:nvPr/>
        </p:nvSpPr>
        <p:spPr>
          <a:xfrm>
            <a:off x="4717068" y="3080239"/>
            <a:ext cx="2612190" cy="584775"/>
          </a:xfrm>
          <a:prstGeom prst="rect">
            <a:avLst/>
          </a:prstGeom>
          <a:noFill/>
        </p:spPr>
        <p:txBody>
          <a:bodyPr wrap="none" rtlCol="0">
            <a:spAutoFit/>
          </a:bodyPr>
          <a:lstStyle/>
          <a:p>
            <a:r>
              <a:rPr lang="en-US" sz="3200" b="1" dirty="0"/>
              <a:t>At Equilibrium</a:t>
            </a:r>
          </a:p>
        </p:txBody>
      </p:sp>
    </p:spTree>
    <p:extLst>
      <p:ext uri="{BB962C8B-B14F-4D97-AF65-F5344CB8AC3E}">
        <p14:creationId xmlns:p14="http://schemas.microsoft.com/office/powerpoint/2010/main" val="2079940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fade">
                                      <p:cBhvr>
                                        <p:cTn id="37" dur="500"/>
                                        <p:tgtEl>
                                          <p:spTgt spid="18"/>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fade">
                                      <p:cBhvr>
                                        <p:cTn id="42" dur="500"/>
                                        <p:tgtEl>
                                          <p:spTgt spid="14"/>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fade">
                                      <p:cBhvr>
                                        <p:cTn id="47" dur="500"/>
                                        <p:tgtEl>
                                          <p:spTgt spid="15"/>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6"/>
                                        </p:tgtEl>
                                        <p:attrNameLst>
                                          <p:attrName>style.visibility</p:attrName>
                                        </p:attrNameLst>
                                      </p:cBhvr>
                                      <p:to>
                                        <p:strVal val="visible"/>
                                      </p:to>
                                    </p:set>
                                    <p:animEffect transition="in" filter="fade">
                                      <p:cBhvr>
                                        <p:cTn id="52" dur="500"/>
                                        <p:tgtEl>
                                          <p:spTgt spid="16"/>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17"/>
                                        </p:tgtEl>
                                        <p:attrNameLst>
                                          <p:attrName>style.visibility</p:attrName>
                                        </p:attrNameLst>
                                      </p:cBhvr>
                                      <p:to>
                                        <p:strVal val="visible"/>
                                      </p:to>
                                    </p:set>
                                    <p:animEffect transition="in" filter="fade">
                                      <p:cBhvr>
                                        <p:cTn id="57" dur="500"/>
                                        <p:tgtEl>
                                          <p:spTgt spid="17"/>
                                        </p:tgtEl>
                                      </p:cBhvr>
                                    </p:animEffect>
                                  </p:childTnLst>
                                </p:cTn>
                              </p:par>
                            </p:childTnLst>
                          </p:cTn>
                        </p:par>
                      </p:childTnLst>
                    </p:cTn>
                  </p:par>
                  <p:par>
                    <p:cTn id="58" fill="hold">
                      <p:stCondLst>
                        <p:cond delay="indefinite"/>
                      </p:stCondLst>
                      <p:childTnLst>
                        <p:par>
                          <p:cTn id="59" fill="hold">
                            <p:stCondLst>
                              <p:cond delay="0"/>
                            </p:stCondLst>
                            <p:childTnLst>
                              <p:par>
                                <p:cTn id="60" presetID="14" presetClass="exit" presetSubtype="10" fill="hold" grpId="1" nodeType="clickEffect">
                                  <p:stCondLst>
                                    <p:cond delay="0"/>
                                  </p:stCondLst>
                                  <p:childTnLst>
                                    <p:animEffect transition="out" filter="randombar(horizontal)">
                                      <p:cBhvr>
                                        <p:cTn id="61" dur="500"/>
                                        <p:tgtEl>
                                          <p:spTgt spid="3"/>
                                        </p:tgtEl>
                                      </p:cBhvr>
                                    </p:animEffect>
                                    <p:set>
                                      <p:cBhvr>
                                        <p:cTn id="62" dur="1" fill="hold">
                                          <p:stCondLst>
                                            <p:cond delay="499"/>
                                          </p:stCondLst>
                                        </p:cTn>
                                        <p:tgtEl>
                                          <p:spTgt spid="3"/>
                                        </p:tgtEl>
                                        <p:attrNameLst>
                                          <p:attrName>style.visibility</p:attrName>
                                        </p:attrNameLst>
                                      </p:cBhvr>
                                      <p:to>
                                        <p:strVal val="hidden"/>
                                      </p:to>
                                    </p:set>
                                  </p:childTnLst>
                                </p:cTn>
                              </p:par>
                              <p:par>
                                <p:cTn id="63" presetID="14" presetClass="exit" presetSubtype="10" fill="hold" grpId="1" nodeType="withEffect">
                                  <p:stCondLst>
                                    <p:cond delay="0"/>
                                  </p:stCondLst>
                                  <p:childTnLst>
                                    <p:animEffect transition="out" filter="randombar(horizontal)">
                                      <p:cBhvr>
                                        <p:cTn id="64" dur="500"/>
                                        <p:tgtEl>
                                          <p:spTgt spid="13"/>
                                        </p:tgtEl>
                                      </p:cBhvr>
                                    </p:animEffect>
                                    <p:set>
                                      <p:cBhvr>
                                        <p:cTn id="65" dur="1" fill="hold">
                                          <p:stCondLst>
                                            <p:cond delay="499"/>
                                          </p:stCondLst>
                                        </p:cTn>
                                        <p:tgtEl>
                                          <p:spTgt spid="13"/>
                                        </p:tgtEl>
                                        <p:attrNameLst>
                                          <p:attrName>style.visibility</p:attrName>
                                        </p:attrNameLst>
                                      </p:cBhvr>
                                      <p:to>
                                        <p:strVal val="hidden"/>
                                      </p:to>
                                    </p:set>
                                  </p:childTnLst>
                                </p:cTn>
                              </p:par>
                              <p:par>
                                <p:cTn id="66" presetID="14" presetClass="exit" presetSubtype="10" fill="hold" grpId="1" nodeType="withEffect">
                                  <p:stCondLst>
                                    <p:cond delay="0"/>
                                  </p:stCondLst>
                                  <p:childTnLst>
                                    <p:animEffect transition="out" filter="randombar(horizontal)">
                                      <p:cBhvr>
                                        <p:cTn id="67" dur="500"/>
                                        <p:tgtEl>
                                          <p:spTgt spid="18"/>
                                        </p:tgtEl>
                                      </p:cBhvr>
                                    </p:animEffect>
                                    <p:set>
                                      <p:cBhvr>
                                        <p:cTn id="68" dur="1" fill="hold">
                                          <p:stCondLst>
                                            <p:cond delay="499"/>
                                          </p:stCondLst>
                                        </p:cTn>
                                        <p:tgtEl>
                                          <p:spTgt spid="18"/>
                                        </p:tgtEl>
                                        <p:attrNameLst>
                                          <p:attrName>style.visibility</p:attrName>
                                        </p:attrNameLst>
                                      </p:cBhvr>
                                      <p:to>
                                        <p:strVal val="hidden"/>
                                      </p:to>
                                    </p:set>
                                  </p:childTnLst>
                                </p:cTn>
                              </p:par>
                              <p:par>
                                <p:cTn id="69" presetID="14" presetClass="exit" presetSubtype="10" fill="hold" grpId="1" nodeType="withEffect">
                                  <p:stCondLst>
                                    <p:cond delay="0"/>
                                  </p:stCondLst>
                                  <p:childTnLst>
                                    <p:animEffect transition="out" filter="randombar(horizontal)">
                                      <p:cBhvr>
                                        <p:cTn id="70" dur="500"/>
                                        <p:tgtEl>
                                          <p:spTgt spid="14"/>
                                        </p:tgtEl>
                                      </p:cBhvr>
                                    </p:animEffect>
                                    <p:set>
                                      <p:cBhvr>
                                        <p:cTn id="71" dur="1" fill="hold">
                                          <p:stCondLst>
                                            <p:cond delay="499"/>
                                          </p:stCondLst>
                                        </p:cTn>
                                        <p:tgtEl>
                                          <p:spTgt spid="14"/>
                                        </p:tgtEl>
                                        <p:attrNameLst>
                                          <p:attrName>style.visibility</p:attrName>
                                        </p:attrNameLst>
                                      </p:cBhvr>
                                      <p:to>
                                        <p:strVal val="hidden"/>
                                      </p:to>
                                    </p:set>
                                  </p:childTnLst>
                                </p:cTn>
                              </p:par>
                              <p:par>
                                <p:cTn id="72" presetID="14" presetClass="exit" presetSubtype="10" fill="hold" grpId="1" nodeType="withEffect">
                                  <p:stCondLst>
                                    <p:cond delay="0"/>
                                  </p:stCondLst>
                                  <p:childTnLst>
                                    <p:animEffect transition="out" filter="randombar(horizontal)">
                                      <p:cBhvr>
                                        <p:cTn id="73" dur="500"/>
                                        <p:tgtEl>
                                          <p:spTgt spid="15"/>
                                        </p:tgtEl>
                                      </p:cBhvr>
                                    </p:animEffect>
                                    <p:set>
                                      <p:cBhvr>
                                        <p:cTn id="74" dur="1" fill="hold">
                                          <p:stCondLst>
                                            <p:cond delay="499"/>
                                          </p:stCondLst>
                                        </p:cTn>
                                        <p:tgtEl>
                                          <p:spTgt spid="15"/>
                                        </p:tgtEl>
                                        <p:attrNameLst>
                                          <p:attrName>style.visibility</p:attrName>
                                        </p:attrNameLst>
                                      </p:cBhvr>
                                      <p:to>
                                        <p:strVal val="hidden"/>
                                      </p:to>
                                    </p:set>
                                  </p:childTnLst>
                                </p:cTn>
                              </p:par>
                              <p:par>
                                <p:cTn id="75" presetID="14" presetClass="exit" presetSubtype="10" fill="hold" grpId="1" nodeType="withEffect">
                                  <p:stCondLst>
                                    <p:cond delay="0"/>
                                  </p:stCondLst>
                                  <p:childTnLst>
                                    <p:animEffect transition="out" filter="randombar(horizontal)">
                                      <p:cBhvr>
                                        <p:cTn id="76" dur="500"/>
                                        <p:tgtEl>
                                          <p:spTgt spid="16"/>
                                        </p:tgtEl>
                                      </p:cBhvr>
                                    </p:animEffect>
                                    <p:set>
                                      <p:cBhvr>
                                        <p:cTn id="77" dur="1" fill="hold">
                                          <p:stCondLst>
                                            <p:cond delay="499"/>
                                          </p:stCondLst>
                                        </p:cTn>
                                        <p:tgtEl>
                                          <p:spTgt spid="16"/>
                                        </p:tgtEl>
                                        <p:attrNameLst>
                                          <p:attrName>style.visibility</p:attrName>
                                        </p:attrNameLst>
                                      </p:cBhvr>
                                      <p:to>
                                        <p:strVal val="hidden"/>
                                      </p:to>
                                    </p:set>
                                  </p:childTnLst>
                                </p:cTn>
                              </p:par>
                            </p:childTnLst>
                          </p:cTn>
                        </p:par>
                      </p:childTnLst>
                    </p:cTn>
                  </p:par>
                  <p:par>
                    <p:cTn id="78" fill="hold">
                      <p:stCondLst>
                        <p:cond delay="indefinite"/>
                      </p:stCondLst>
                      <p:childTnLst>
                        <p:par>
                          <p:cTn id="79" fill="hold">
                            <p:stCondLst>
                              <p:cond delay="0"/>
                            </p:stCondLst>
                            <p:childTnLst>
                              <p:par>
                                <p:cTn id="80" presetID="0" presetClass="path" presetSubtype="0" accel="50000" decel="50000" fill="hold" grpId="1" nodeType="clickEffect">
                                  <p:stCondLst>
                                    <p:cond delay="0"/>
                                  </p:stCondLst>
                                  <p:childTnLst>
                                    <p:animMotion origin="layout" path="M -0.0155 -0.00417 L -0.0155 -0.00417 C -0.0181 0.00093 -0.01992 0.00764 -0.02331 0.01111 C -0.03047 0.01852 -0.04076 0.01389 -0.04805 0.0125 C -0.06745 0.00046 -0.1569 -0.05625 -0.18021 -0.06319 C -0.2586 -0.08634 -0.15638 -0.05532 -0.23659 -0.08241 C -0.25287 -0.08796 -0.2694 -0.09005 -0.28542 -0.09768 C -0.2931 -0.10116 -0.30078 -0.10532 -0.3086 -0.10856 C -0.31367 -0.11065 -0.31888 -0.11181 -0.32396 -0.11412 C -0.3487 -0.12477 -0.32591 -0.11829 -0.3487 -0.12361 C -0.35235 -0.12593 -0.35586 -0.12893 -0.35951 -0.13056 C -0.36211 -0.13171 -0.36471 -0.13125 -0.36732 -0.13194 C -0.36992 -0.13264 -0.3724 -0.1338 -0.375 -0.13472 C -0.37708 -0.13657 -0.37943 -0.1375 -0.38125 -0.14028 C -0.38477 -0.1456 -0.3849 -0.15347 -0.38581 -0.16088 C -0.38477 -0.17315 -0.38503 -0.18611 -0.38281 -0.19792 C -0.38177 -0.20324 -0.37813 -0.20556 -0.37656 -0.21042 C -0.37617 -0.21157 -0.37695 -0.21319 -0.37735 -0.21435 C -0.378 -0.21643 -0.37891 -0.21829 -0.37969 -0.21991 C -0.38138 -0.22361 -0.38307 -0.22778 -0.38503 -0.23102 C -0.38724 -0.23426 -0.38958 -0.23657 -0.39206 -0.23912 C -0.40469 -0.25278 -0.40052 -0.24977 -0.41055 -0.2544 C -0.41237 -0.25625 -0.41406 -0.25833 -0.41602 -0.25972 C -0.41745 -0.26111 -0.41914 -0.26134 -0.4207 -0.2625 C -0.42344 -0.26505 -0.42617 -0.26991 -0.42917 -0.27222 C -0.43242 -0.27454 -0.43568 -0.27523 -0.43919 -0.27639 C -0.44128 -0.27546 -0.44362 -0.27546 -0.44544 -0.27361 C -0.44636 -0.27245 -0.4461 -0.26944 -0.44688 -0.26806 C -0.44779 -0.2669 -0.44896 -0.26713 -0.45 -0.26667 C -0.45391 -0.26898 -0.45586 -0.26991 -0.46003 -0.275 C -0.46159 -0.27685 -0.46328 -0.27847 -0.46471 -0.28032 C -0.46628 -0.28264 -0.46758 -0.28542 -0.4694 -0.28727 C -0.4707 -0.28866 -0.4724 -0.28912 -0.47396 -0.29005 C -0.47448 -0.29143 -0.47487 -0.29306 -0.47552 -0.29421 C -0.47617 -0.29537 -0.47735 -0.2956 -0.47787 -0.29699 C -0.47865 -0.29931 -0.47852 -0.30278 -0.47943 -0.30509 C -0.4819 -0.31181 -0.4806 -0.30764 -0.48242 -0.31759 C -0.48346 -0.32245 -0.4832 -0.32014 -0.4832 -0.32431 " pathEditMode="relative" ptsTypes="AAAAAAAAAAAAAAAAAAAAAAAAAAAAAAAAAAAAAA">
                                      <p:cBhvr>
                                        <p:cTn id="81" dur="2000" fill="hold"/>
                                        <p:tgtEl>
                                          <p:spTgt spid="17"/>
                                        </p:tgtEl>
                                        <p:attrNameLst>
                                          <p:attrName>ppt_x</p:attrName>
                                          <p:attrName>ppt_y</p:attrName>
                                        </p:attrNameLst>
                                      </p:cBhvr>
                                    </p:animMotion>
                                  </p:childTnLst>
                                </p:cTn>
                              </p:par>
                            </p:childTnLst>
                          </p:cTn>
                        </p:par>
                      </p:childTnLst>
                    </p:cTn>
                  </p:par>
                  <p:par>
                    <p:cTn id="82" fill="hold">
                      <p:stCondLst>
                        <p:cond delay="indefinite"/>
                      </p:stCondLst>
                      <p:childTnLst>
                        <p:par>
                          <p:cTn id="83" fill="hold">
                            <p:stCondLst>
                              <p:cond delay="0"/>
                            </p:stCondLst>
                            <p:childTnLst>
                              <p:par>
                                <p:cTn id="84" presetID="0" presetClass="path" presetSubtype="0" accel="50000" decel="50000" fill="hold" grpId="1" nodeType="clickEffect">
                                  <p:stCondLst>
                                    <p:cond delay="0"/>
                                  </p:stCondLst>
                                  <p:childTnLst>
                                    <p:animMotion origin="layout" path="M 0.00091 -0.00347 L 0.00091 -0.00347 C 0.00104 -0.00208 0.00169 0.01204 0.00247 0.01574 C 0.00326 0.01944 0.00482 0.02268 0.0056 0.02662 L 0.00716 0.03495 C 0.00742 0.03773 0.00755 0.04051 0.00794 0.04305 C 0.00807 0.04491 0.00872 0.04676 0.00872 0.04861 C 0.00872 0.06065 0.00846 0.07245 0.00794 0.08449 C 0.00768 0.08727 0.0069 0.08981 0.00638 0.09259 L 0.0056 0.09676 C 0.00521 0.10231 0.00417 0.11968 0.00404 0.1243 C 0.00365 0.15185 0.00352 0.1794 0.00326 0.20671 C 0.00247 0.20486 0.00169 0.20324 0.00091 0.20139 C -0.00013 0.19861 -0.00169 0.19398 -0.00286 0.19167 C -0.00352 0.19051 -0.00443 0.18981 -0.00521 0.18889 C -0.00833 0.20579 -0.00339 0.17801 -0.00755 0.22731 C -0.00768 0.22963 -0.00807 0.22292 -0.00833 0.2206 C -0.01055 0.20324 -0.00937 0.21597 -0.01068 0.2 C -0.01146 0.16736 -0.01133 0.15764 -0.01133 0.17106 " pathEditMode="relative" ptsTypes="AAAAAAAAAAAAAAAAAAA">
                                      <p:cBhvr>
                                        <p:cTn id="85" dur="2000" fill="hold"/>
                                        <p:tgtEl>
                                          <p:spTgt spid="2"/>
                                        </p:tgtEl>
                                        <p:attrNameLst>
                                          <p:attrName>ppt_x</p:attrName>
                                          <p:attrName>ppt_y</p:attrName>
                                        </p:attrNameLst>
                                      </p:cBhvr>
                                    </p:animMotion>
                                  </p:childTnLst>
                                </p:cTn>
                              </p:par>
                            </p:childTnLst>
                          </p:cTn>
                        </p:par>
                      </p:childTnLst>
                    </p:cTn>
                  </p:par>
                  <p:par>
                    <p:cTn id="86" fill="hold">
                      <p:stCondLst>
                        <p:cond delay="indefinite"/>
                      </p:stCondLst>
                      <p:childTnLst>
                        <p:par>
                          <p:cTn id="87" fill="hold">
                            <p:stCondLst>
                              <p:cond delay="0"/>
                            </p:stCondLst>
                            <p:childTnLst>
                              <p:par>
                                <p:cTn id="88" presetID="0" presetClass="path" presetSubtype="0" accel="50000" decel="50000" fill="hold" grpId="1" nodeType="clickEffect">
                                  <p:stCondLst>
                                    <p:cond delay="0"/>
                                  </p:stCondLst>
                                  <p:childTnLst>
                                    <p:animMotion origin="layout" path="M -0.0039 -0.00301 L -0.0039 -0.00301 C 0.003 -0.00347 0.01003 -0.00231 0.01693 -0.0044 C 0.03581 -0.00949 0.03164 -0.01435 0.04701 -0.02083 C 0.06198 -0.02708 0.06367 -0.02315 0.07956 -0.02917 C 0.08998 -0.03287 0.09987 -0.04051 0.11055 -0.04282 C 0.11901 -0.04468 0.12748 -0.04768 0.13607 -0.04838 C 0.15769 -0.05023 0.14688 -0.04884 0.16849 -0.05231 C 0.18907 -0.05116 0.2099 -0.05255 0.23034 -0.04838 C 0.23347 -0.04768 0.24974 -0.03588 0.25508 -0.02917 C 0.25729 -0.02616 0.25912 -0.02222 0.26133 -0.01944 C 0.26263 -0.01759 0.26459 -0.01713 0.26589 -0.01528 C 0.26797 -0.0125 0.26979 -0.00926 0.27136 -0.00579 C 0.27214 -0.00393 0.27266 -0.00162 0.2737 -0.00023 C 0.27448 0.00116 0.27578 0.00139 0.2767 0.00255 C 0.27813 0.00417 0.2793 0.00625 0.2806 0.0081 C 0.28138 0.00903 0.28216 0.00995 0.28295 0.01088 C 0.28347 0.01227 0.28412 0.01343 0.28451 0.01505 C 0.2849 0.0162 0.28477 0.01782 0.28529 0.01898 C 0.28607 0.0213 0.28737 0.02269 0.28841 0.02454 C 0.28881 0.02639 0.2905 0.03171 0.29063 0.03426 C 0.29115 0.04282 0.28985 0.05208 0.29141 0.06042 C 0.29193 0.0632 0.2961 0.0632 0.2961 0.0632 C 0.29844 0.06736 0.29779 0.06736 0.30078 0.06852 C 0.30091 0.06875 0.30131 0.06852 0.30157 0.06852 " pathEditMode="relative" ptsTypes="AAAAAAAAAAAAAAAAAAAAAAAAA">
                                      <p:cBhvr>
                                        <p:cTn id="89" dur="2000" fill="hold"/>
                                        <p:tgtEl>
                                          <p:spTgt spid="12"/>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p:bldP spid="2" grpId="0"/>
      <p:bldP spid="2" grpId="1"/>
      <p:bldP spid="12" grpId="0"/>
      <p:bldP spid="12" grpId="1"/>
      <p:bldP spid="3" grpId="0"/>
      <p:bldP spid="3" grpId="1"/>
      <p:bldP spid="13" grpId="0"/>
      <p:bldP spid="13" grpId="1"/>
      <p:bldP spid="14" grpId="0"/>
      <p:bldP spid="14" grpId="1"/>
      <p:bldP spid="15" grpId="0"/>
      <p:bldP spid="15" grpId="1"/>
      <p:bldP spid="16" grpId="0" animBg="1"/>
      <p:bldP spid="16" grpId="1" animBg="1"/>
      <p:bldP spid="17" grpId="0"/>
      <p:bldP spid="17" grpId="1"/>
      <p:bldP spid="18" grpId="0"/>
      <p:bldP spid="18"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rrow: Pentagon 3">
            <a:extLst>
              <a:ext uri="{FF2B5EF4-FFF2-40B4-BE49-F238E27FC236}">
                <a16:creationId xmlns:a16="http://schemas.microsoft.com/office/drawing/2014/main" id="{C819474A-97D5-4682-92DF-993B253EC8D1}"/>
              </a:ext>
            </a:extLst>
          </p:cNvPr>
          <p:cNvSpPr/>
          <p:nvPr/>
        </p:nvSpPr>
        <p:spPr>
          <a:xfrm>
            <a:off x="184727" y="187611"/>
            <a:ext cx="5532581" cy="584775"/>
          </a:xfrm>
          <a:prstGeom prst="homePlat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87AAA7C0-1627-46F2-9085-47EC5A9D9ED2}"/>
              </a:ext>
            </a:extLst>
          </p:cNvPr>
          <p:cNvSpPr txBox="1"/>
          <p:nvPr/>
        </p:nvSpPr>
        <p:spPr>
          <a:xfrm>
            <a:off x="526473" y="187611"/>
            <a:ext cx="5365280" cy="1077218"/>
          </a:xfrm>
          <a:prstGeom prst="rect">
            <a:avLst/>
          </a:prstGeom>
          <a:noFill/>
        </p:spPr>
        <p:txBody>
          <a:bodyPr wrap="square" rtlCol="0">
            <a:spAutoFit/>
          </a:bodyPr>
          <a:lstStyle/>
          <a:p>
            <a:r>
              <a:rPr lang="en-US" sz="3200" dirty="0"/>
              <a:t>Kinetic Models: Basic Example</a:t>
            </a:r>
          </a:p>
          <a:p>
            <a:endParaRPr lang="en-US" sz="3200" dirty="0"/>
          </a:p>
        </p:txBody>
      </p:sp>
      <p:sp>
        <p:nvSpPr>
          <p:cNvPr id="6" name="TextBox 5">
            <a:extLst>
              <a:ext uri="{FF2B5EF4-FFF2-40B4-BE49-F238E27FC236}">
                <a16:creationId xmlns:a16="http://schemas.microsoft.com/office/drawing/2014/main" id="{4721D188-197F-4068-9D51-AC0CFC4C24BB}"/>
              </a:ext>
            </a:extLst>
          </p:cNvPr>
          <p:cNvSpPr txBox="1"/>
          <p:nvPr/>
        </p:nvSpPr>
        <p:spPr>
          <a:xfrm>
            <a:off x="1283573" y="1429525"/>
            <a:ext cx="697627" cy="1107996"/>
          </a:xfrm>
          <a:prstGeom prst="rect">
            <a:avLst/>
          </a:prstGeom>
          <a:noFill/>
        </p:spPr>
        <p:txBody>
          <a:bodyPr wrap="none" rtlCol="0">
            <a:spAutoFit/>
          </a:bodyPr>
          <a:lstStyle/>
          <a:p>
            <a:r>
              <a:rPr lang="en-US" sz="6600" b="1" dirty="0"/>
              <a:t>A</a:t>
            </a:r>
          </a:p>
        </p:txBody>
      </p:sp>
      <p:sp>
        <p:nvSpPr>
          <p:cNvPr id="7" name="Arrow: Up 6">
            <a:extLst>
              <a:ext uri="{FF2B5EF4-FFF2-40B4-BE49-F238E27FC236}">
                <a16:creationId xmlns:a16="http://schemas.microsoft.com/office/drawing/2014/main" id="{D908A6E7-0D25-4FE0-991A-0AD3459D387F}"/>
              </a:ext>
            </a:extLst>
          </p:cNvPr>
          <p:cNvSpPr/>
          <p:nvPr/>
        </p:nvSpPr>
        <p:spPr>
          <a:xfrm rot="5400000">
            <a:off x="2683781" y="1128359"/>
            <a:ext cx="279563" cy="1460684"/>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345422A2-CF19-46ED-A9B3-1218619C632D}"/>
              </a:ext>
            </a:extLst>
          </p:cNvPr>
          <p:cNvSpPr txBox="1"/>
          <p:nvPr/>
        </p:nvSpPr>
        <p:spPr>
          <a:xfrm>
            <a:off x="3622991" y="1407396"/>
            <a:ext cx="659155" cy="1107996"/>
          </a:xfrm>
          <a:prstGeom prst="rect">
            <a:avLst/>
          </a:prstGeom>
          <a:noFill/>
        </p:spPr>
        <p:txBody>
          <a:bodyPr wrap="none" rtlCol="0">
            <a:spAutoFit/>
          </a:bodyPr>
          <a:lstStyle/>
          <a:p>
            <a:r>
              <a:rPr lang="en-US" sz="6600" b="1" dirty="0"/>
              <a:t>B</a:t>
            </a:r>
          </a:p>
        </p:txBody>
      </p:sp>
      <p:sp>
        <p:nvSpPr>
          <p:cNvPr id="9" name="Arrow: Up 8">
            <a:extLst>
              <a:ext uri="{FF2B5EF4-FFF2-40B4-BE49-F238E27FC236}">
                <a16:creationId xmlns:a16="http://schemas.microsoft.com/office/drawing/2014/main" id="{EC0E986E-E200-494C-B187-F4182467E355}"/>
              </a:ext>
            </a:extLst>
          </p:cNvPr>
          <p:cNvSpPr/>
          <p:nvPr/>
        </p:nvSpPr>
        <p:spPr>
          <a:xfrm rot="16200000">
            <a:off x="2640847" y="1389688"/>
            <a:ext cx="279563" cy="1460684"/>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5AA6AC60-E609-4AF6-9C37-5A5CE54A0953}"/>
              </a:ext>
            </a:extLst>
          </p:cNvPr>
          <p:cNvSpPr txBox="1"/>
          <p:nvPr/>
        </p:nvSpPr>
        <p:spPr>
          <a:xfrm>
            <a:off x="2656698" y="1264829"/>
            <a:ext cx="465192" cy="584775"/>
          </a:xfrm>
          <a:prstGeom prst="rect">
            <a:avLst/>
          </a:prstGeom>
          <a:noFill/>
        </p:spPr>
        <p:txBody>
          <a:bodyPr wrap="none" rtlCol="0">
            <a:spAutoFit/>
          </a:bodyPr>
          <a:lstStyle/>
          <a:p>
            <a:r>
              <a:rPr lang="en-US" sz="3200" b="1" dirty="0" err="1"/>
              <a:t>K</a:t>
            </a:r>
            <a:r>
              <a:rPr lang="en-US" sz="1200" b="1" dirty="0" err="1"/>
              <a:t>f</a:t>
            </a:r>
            <a:endParaRPr lang="en-US" sz="3200" b="1" dirty="0"/>
          </a:p>
        </p:txBody>
      </p:sp>
      <p:sp>
        <p:nvSpPr>
          <p:cNvPr id="11" name="TextBox 10">
            <a:extLst>
              <a:ext uri="{FF2B5EF4-FFF2-40B4-BE49-F238E27FC236}">
                <a16:creationId xmlns:a16="http://schemas.microsoft.com/office/drawing/2014/main" id="{2ADD05AF-7931-44A7-88C4-9BC50B2487AC}"/>
              </a:ext>
            </a:extLst>
          </p:cNvPr>
          <p:cNvSpPr txBox="1"/>
          <p:nvPr/>
        </p:nvSpPr>
        <p:spPr>
          <a:xfrm>
            <a:off x="2656698" y="2160185"/>
            <a:ext cx="495649" cy="584775"/>
          </a:xfrm>
          <a:prstGeom prst="rect">
            <a:avLst/>
          </a:prstGeom>
          <a:noFill/>
        </p:spPr>
        <p:txBody>
          <a:bodyPr wrap="none" rtlCol="0">
            <a:spAutoFit/>
          </a:bodyPr>
          <a:lstStyle/>
          <a:p>
            <a:r>
              <a:rPr lang="en-US" sz="3200" b="1" dirty="0"/>
              <a:t>K</a:t>
            </a:r>
            <a:r>
              <a:rPr lang="en-US" sz="1200" b="1" dirty="0"/>
              <a:t>R</a:t>
            </a:r>
            <a:endParaRPr lang="en-US" sz="3200" b="1" dirty="0"/>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A2E8609C-887A-45B2-9885-B73D047B6CC4}"/>
                  </a:ext>
                </a:extLst>
              </p:cNvPr>
              <p:cNvSpPr txBox="1"/>
              <p:nvPr/>
            </p:nvSpPr>
            <p:spPr>
              <a:xfrm>
                <a:off x="5216075" y="2625109"/>
                <a:ext cx="1567609" cy="52803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f>
                        <m:fPr>
                          <m:ctrlPr>
                            <a:rPr lang="en-US" i="1" smtClean="0">
                              <a:latin typeface="Cambria Math" panose="02040503050406030204" pitchFamily="18" charset="0"/>
                            </a:rPr>
                          </m:ctrlPr>
                        </m:fPr>
                        <m:num>
                          <m:r>
                            <a:rPr lang="en-US" b="0" i="1" smtClean="0">
                              <a:latin typeface="Cambria Math" panose="02040503050406030204" pitchFamily="18" charset="0"/>
                            </a:rPr>
                            <m:t>𝑑</m:t>
                          </m:r>
                          <m:r>
                            <a:rPr lang="en-US" b="0" i="1" smtClean="0">
                              <a:latin typeface="Cambria Math" panose="02040503050406030204" pitchFamily="18" charset="0"/>
                            </a:rPr>
                            <m:t>[</m:t>
                          </m:r>
                          <m:r>
                            <a:rPr lang="en-US" b="0" i="1" smtClean="0">
                              <a:latin typeface="Cambria Math" panose="02040503050406030204" pitchFamily="18" charset="0"/>
                            </a:rPr>
                            <m:t>𝐴</m:t>
                          </m:r>
                          <m:r>
                            <a:rPr lang="en-US" b="0" i="1" smtClean="0">
                              <a:latin typeface="Cambria Math" panose="02040503050406030204" pitchFamily="18" charset="0"/>
                            </a:rPr>
                            <m:t>]</m:t>
                          </m:r>
                        </m:num>
                        <m:den>
                          <m:r>
                            <a:rPr lang="en-US" b="0" i="1" smtClean="0">
                              <a:latin typeface="Cambria Math" panose="02040503050406030204" pitchFamily="18" charset="0"/>
                            </a:rPr>
                            <m:t>𝑑𝑡</m:t>
                          </m:r>
                        </m:den>
                      </m:f>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𝑓</m:t>
                          </m:r>
                        </m:sub>
                      </m:sSub>
                      <m:r>
                        <a:rPr lang="en-US" b="0" i="1" smtClean="0">
                          <a:latin typeface="Cambria Math" panose="02040503050406030204" pitchFamily="18" charset="0"/>
                        </a:rPr>
                        <m:t>[</m:t>
                      </m:r>
                      <m:r>
                        <a:rPr lang="en-US" b="0" i="1" smtClean="0">
                          <a:latin typeface="Cambria Math" panose="02040503050406030204" pitchFamily="18" charset="0"/>
                        </a:rPr>
                        <m:t>𝐴</m:t>
                      </m:r>
                      <m:r>
                        <a:rPr lang="en-US" b="0" i="1" smtClean="0">
                          <a:latin typeface="Cambria Math" panose="02040503050406030204" pitchFamily="18" charset="0"/>
                        </a:rPr>
                        <m:t>]</m:t>
                      </m:r>
                    </m:oMath>
                  </m:oMathPara>
                </a14:m>
                <a:endParaRPr lang="en-US" dirty="0"/>
              </a:p>
            </p:txBody>
          </p:sp>
        </mc:Choice>
        <mc:Fallback xmlns="">
          <p:sp>
            <p:nvSpPr>
              <p:cNvPr id="19" name="TextBox 18">
                <a:extLst>
                  <a:ext uri="{FF2B5EF4-FFF2-40B4-BE49-F238E27FC236}">
                    <a16:creationId xmlns:a16="http://schemas.microsoft.com/office/drawing/2014/main" id="{A2E8609C-887A-45B2-9885-B73D047B6CC4}"/>
                  </a:ext>
                </a:extLst>
              </p:cNvPr>
              <p:cNvSpPr txBox="1">
                <a:spLocks noRot="1" noChangeAspect="1" noMove="1" noResize="1" noEditPoints="1" noAdjustHandles="1" noChangeArrowheads="1" noChangeShapeType="1" noTextEdit="1"/>
              </p:cNvSpPr>
              <p:nvPr/>
            </p:nvSpPr>
            <p:spPr>
              <a:xfrm>
                <a:off x="5216075" y="2625109"/>
                <a:ext cx="1567609" cy="528030"/>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B452915F-A34E-4C6B-8B24-ECA05F729A21}"/>
                  </a:ext>
                </a:extLst>
              </p:cNvPr>
              <p:cNvSpPr txBox="1"/>
              <p:nvPr/>
            </p:nvSpPr>
            <p:spPr>
              <a:xfrm>
                <a:off x="8965334" y="2612915"/>
                <a:ext cx="1612493" cy="52803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f>
                        <m:fPr>
                          <m:ctrlPr>
                            <a:rPr lang="en-US" i="1" smtClean="0">
                              <a:latin typeface="Cambria Math" panose="02040503050406030204" pitchFamily="18" charset="0"/>
                            </a:rPr>
                          </m:ctrlPr>
                        </m:fPr>
                        <m:num>
                          <m:r>
                            <a:rPr lang="en-US" b="0" i="1" smtClean="0">
                              <a:latin typeface="Cambria Math" panose="02040503050406030204" pitchFamily="18" charset="0"/>
                            </a:rPr>
                            <m:t>𝑑</m:t>
                          </m:r>
                          <m:r>
                            <a:rPr lang="en-US" b="0" i="1" smtClean="0">
                              <a:latin typeface="Cambria Math" panose="02040503050406030204" pitchFamily="18" charset="0"/>
                            </a:rPr>
                            <m:t>[</m:t>
                          </m:r>
                          <m:r>
                            <a:rPr lang="en-US" b="0" i="1" smtClean="0">
                              <a:latin typeface="Cambria Math" panose="02040503050406030204" pitchFamily="18" charset="0"/>
                            </a:rPr>
                            <m:t>𝐵</m:t>
                          </m:r>
                          <m:r>
                            <a:rPr lang="en-US" b="0" i="1" smtClean="0">
                              <a:latin typeface="Cambria Math" panose="02040503050406030204" pitchFamily="18" charset="0"/>
                            </a:rPr>
                            <m:t>]</m:t>
                          </m:r>
                        </m:num>
                        <m:den>
                          <m:r>
                            <a:rPr lang="en-US" b="0" i="1" smtClean="0">
                              <a:latin typeface="Cambria Math" panose="02040503050406030204" pitchFamily="18" charset="0"/>
                            </a:rPr>
                            <m:t>𝑑𝑡</m:t>
                          </m:r>
                        </m:den>
                      </m:f>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𝑅</m:t>
                          </m:r>
                        </m:sub>
                      </m:sSub>
                      <m:r>
                        <a:rPr lang="en-US" b="0" i="1" smtClean="0">
                          <a:latin typeface="Cambria Math" panose="02040503050406030204" pitchFamily="18" charset="0"/>
                        </a:rPr>
                        <m:t>[</m:t>
                      </m:r>
                      <m:r>
                        <a:rPr lang="en-US" b="0" i="1" smtClean="0">
                          <a:latin typeface="Cambria Math" panose="02040503050406030204" pitchFamily="18" charset="0"/>
                        </a:rPr>
                        <m:t>𝐵</m:t>
                      </m:r>
                      <m:r>
                        <a:rPr lang="en-US" b="0" i="1" smtClean="0">
                          <a:latin typeface="Cambria Math" panose="02040503050406030204" pitchFamily="18" charset="0"/>
                        </a:rPr>
                        <m:t>]</m:t>
                      </m:r>
                    </m:oMath>
                  </m:oMathPara>
                </a14:m>
                <a:endParaRPr lang="en-US" dirty="0"/>
              </a:p>
            </p:txBody>
          </p:sp>
        </mc:Choice>
        <mc:Fallback xmlns="">
          <p:sp>
            <p:nvSpPr>
              <p:cNvPr id="20" name="TextBox 19">
                <a:extLst>
                  <a:ext uri="{FF2B5EF4-FFF2-40B4-BE49-F238E27FC236}">
                    <a16:creationId xmlns:a16="http://schemas.microsoft.com/office/drawing/2014/main" id="{B452915F-A34E-4C6B-8B24-ECA05F729A21}"/>
                  </a:ext>
                </a:extLst>
              </p:cNvPr>
              <p:cNvSpPr txBox="1">
                <a:spLocks noRot="1" noChangeAspect="1" noMove="1" noResize="1" noEditPoints="1" noAdjustHandles="1" noChangeArrowheads="1" noChangeShapeType="1" noTextEdit="1"/>
              </p:cNvSpPr>
              <p:nvPr/>
            </p:nvSpPr>
            <p:spPr>
              <a:xfrm>
                <a:off x="8965334" y="2612915"/>
                <a:ext cx="1612493" cy="528030"/>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Rectangle 20">
                <a:extLst>
                  <a:ext uri="{FF2B5EF4-FFF2-40B4-BE49-F238E27FC236}">
                    <a16:creationId xmlns:a16="http://schemas.microsoft.com/office/drawing/2014/main" id="{9A923094-0B26-4489-90EE-E29150576A4C}"/>
                  </a:ext>
                </a:extLst>
              </p:cNvPr>
              <p:cNvSpPr/>
              <p:nvPr/>
            </p:nvSpPr>
            <p:spPr>
              <a:xfrm>
                <a:off x="308908" y="2713902"/>
                <a:ext cx="2580386" cy="68025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𝑒𝑞𝑢𝑖𝑙𝑖𝑏𝑟𝑖𝑢𝑚</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𝑓</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𝑅</m:t>
                              </m:r>
                            </m:sub>
                          </m:sSub>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𝐵</m:t>
                              </m:r>
                            </m:e>
                          </m:d>
                        </m:num>
                        <m:den>
                          <m:r>
                            <a:rPr lang="en-US" b="0" i="1" smtClean="0">
                              <a:latin typeface="Cambria Math" panose="02040503050406030204" pitchFamily="18" charset="0"/>
                            </a:rPr>
                            <m:t>[</m:t>
                          </m:r>
                          <m:r>
                            <a:rPr lang="en-US" b="0" i="1" smtClean="0">
                              <a:latin typeface="Cambria Math" panose="02040503050406030204" pitchFamily="18" charset="0"/>
                            </a:rPr>
                            <m:t>𝐴</m:t>
                          </m:r>
                          <m:r>
                            <a:rPr lang="en-US" b="0" i="1" smtClean="0">
                              <a:latin typeface="Cambria Math" panose="02040503050406030204" pitchFamily="18" charset="0"/>
                            </a:rPr>
                            <m:t>]</m:t>
                          </m:r>
                        </m:den>
                      </m:f>
                    </m:oMath>
                  </m:oMathPara>
                </a14:m>
                <a:endParaRPr lang="en-US" dirty="0"/>
              </a:p>
            </p:txBody>
          </p:sp>
        </mc:Choice>
        <mc:Fallback xmlns="">
          <p:sp>
            <p:nvSpPr>
              <p:cNvPr id="21" name="Rectangle 20">
                <a:extLst>
                  <a:ext uri="{FF2B5EF4-FFF2-40B4-BE49-F238E27FC236}">
                    <a16:creationId xmlns:a16="http://schemas.microsoft.com/office/drawing/2014/main" id="{9A923094-0B26-4489-90EE-E29150576A4C}"/>
                  </a:ext>
                </a:extLst>
              </p:cNvPr>
              <p:cNvSpPr>
                <a:spLocks noRot="1" noChangeAspect="1" noMove="1" noResize="1" noEditPoints="1" noAdjustHandles="1" noChangeArrowheads="1" noChangeShapeType="1" noTextEdit="1"/>
              </p:cNvSpPr>
              <p:nvPr/>
            </p:nvSpPr>
            <p:spPr>
              <a:xfrm>
                <a:off x="308908" y="2713902"/>
                <a:ext cx="2580386" cy="680251"/>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BE79FF9D-626D-411F-92D0-80FFA696E068}"/>
                  </a:ext>
                </a:extLst>
              </p:cNvPr>
              <p:cNvSpPr txBox="1"/>
              <p:nvPr/>
            </p:nvSpPr>
            <p:spPr>
              <a:xfrm>
                <a:off x="5216075" y="3764688"/>
                <a:ext cx="2130455" cy="65992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d>
                            <m:dPr>
                              <m:ctrlPr>
                                <a:rPr lang="en-US" b="0" i="1" smtClean="0">
                                  <a:latin typeface="Cambria Math" panose="02040503050406030204" pitchFamily="18" charset="0"/>
                                </a:rPr>
                              </m:ctrlPr>
                            </m:dPr>
                            <m:e>
                              <m:f>
                                <m:fPr>
                                  <m:ctrlPr>
                                    <a:rPr lang="en-US" i="1" smtClean="0">
                                      <a:latin typeface="Cambria Math" panose="02040503050406030204" pitchFamily="18" charset="0"/>
                                    </a:rPr>
                                  </m:ctrlPr>
                                </m:fPr>
                                <m:num>
                                  <m:r>
                                    <a:rPr lang="en-US" b="0" i="1" smtClean="0">
                                      <a:latin typeface="Cambria Math" panose="02040503050406030204" pitchFamily="18" charset="0"/>
                                    </a:rPr>
                                    <m:t>𝑑</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𝐴</m:t>
                                      </m:r>
                                    </m:e>
                                  </m:d>
                                </m:num>
                                <m:den>
                                  <m:r>
                                    <a:rPr lang="en-US" b="0" i="1" smtClean="0">
                                      <a:latin typeface="Cambria Math" panose="02040503050406030204" pitchFamily="18" charset="0"/>
                                    </a:rPr>
                                    <m:t>𝑑𝑡</m:t>
                                  </m:r>
                                </m:den>
                              </m:f>
                            </m:e>
                          </m:d>
                        </m:e>
                        <m:sub>
                          <m:r>
                            <a:rPr lang="en-US" b="0" i="1" smtClean="0">
                              <a:latin typeface="Cambria Math" panose="02040503050406030204" pitchFamily="18" charset="0"/>
                            </a:rPr>
                            <m:t>𝑙𝑜𝑠𝑠</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rPr>
                            <m:t>𝐾</m:t>
                          </m:r>
                        </m:e>
                        <m:sub>
                          <m:r>
                            <a:rPr lang="en-US" b="0" i="1" smtClean="0">
                              <a:latin typeface="Cambria Math" panose="02040503050406030204" pitchFamily="18" charset="0"/>
                            </a:rPr>
                            <m:t>𝑓</m:t>
                          </m:r>
                        </m:sub>
                      </m:sSub>
                      <m:r>
                        <a:rPr lang="en-US" b="0" i="1" smtClean="0">
                          <a:latin typeface="Cambria Math" panose="02040503050406030204" pitchFamily="18" charset="0"/>
                        </a:rPr>
                        <m:t>[</m:t>
                      </m:r>
                      <m:r>
                        <a:rPr lang="en-US" b="0" i="1" smtClean="0">
                          <a:latin typeface="Cambria Math" panose="02040503050406030204" pitchFamily="18" charset="0"/>
                        </a:rPr>
                        <m:t>𝐴</m:t>
                      </m:r>
                      <m:r>
                        <a:rPr lang="en-US" b="0" i="1" smtClean="0">
                          <a:latin typeface="Cambria Math" panose="02040503050406030204" pitchFamily="18" charset="0"/>
                        </a:rPr>
                        <m:t>]</m:t>
                      </m:r>
                    </m:oMath>
                  </m:oMathPara>
                </a14:m>
                <a:endParaRPr lang="en-US" dirty="0"/>
              </a:p>
            </p:txBody>
          </p:sp>
        </mc:Choice>
        <mc:Fallback xmlns="">
          <p:sp>
            <p:nvSpPr>
              <p:cNvPr id="22" name="TextBox 21">
                <a:extLst>
                  <a:ext uri="{FF2B5EF4-FFF2-40B4-BE49-F238E27FC236}">
                    <a16:creationId xmlns:a16="http://schemas.microsoft.com/office/drawing/2014/main" id="{BE79FF9D-626D-411F-92D0-80FFA696E068}"/>
                  </a:ext>
                </a:extLst>
              </p:cNvPr>
              <p:cNvSpPr txBox="1">
                <a:spLocks noRot="1" noChangeAspect="1" noMove="1" noResize="1" noEditPoints="1" noAdjustHandles="1" noChangeArrowheads="1" noChangeShapeType="1" noTextEdit="1"/>
              </p:cNvSpPr>
              <p:nvPr/>
            </p:nvSpPr>
            <p:spPr>
              <a:xfrm>
                <a:off x="5216075" y="3764688"/>
                <a:ext cx="2130455" cy="659924"/>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62C6C7A8-E325-4404-A1AA-8B8E35593CB8}"/>
                  </a:ext>
                </a:extLst>
              </p:cNvPr>
              <p:cNvSpPr txBox="1"/>
              <p:nvPr/>
            </p:nvSpPr>
            <p:spPr>
              <a:xfrm>
                <a:off x="5216075" y="5251109"/>
                <a:ext cx="2661306" cy="65998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d>
                            <m:dPr>
                              <m:ctrlPr>
                                <a:rPr lang="en-US" b="0" i="1" smtClean="0">
                                  <a:latin typeface="Cambria Math" panose="02040503050406030204" pitchFamily="18" charset="0"/>
                                </a:rPr>
                              </m:ctrlPr>
                            </m:dPr>
                            <m:e>
                              <m:f>
                                <m:fPr>
                                  <m:ctrlPr>
                                    <a:rPr lang="en-US" i="1" smtClean="0">
                                      <a:latin typeface="Cambria Math" panose="02040503050406030204" pitchFamily="18" charset="0"/>
                                    </a:rPr>
                                  </m:ctrlPr>
                                </m:fPr>
                                <m:num>
                                  <m:r>
                                    <a:rPr lang="en-US" b="0" i="1" smtClean="0">
                                      <a:latin typeface="Cambria Math" panose="02040503050406030204" pitchFamily="18" charset="0"/>
                                    </a:rPr>
                                    <m:t>𝑑</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𝐴</m:t>
                                      </m:r>
                                    </m:e>
                                  </m:d>
                                </m:num>
                                <m:den>
                                  <m:r>
                                    <a:rPr lang="en-US" b="0" i="1" smtClean="0">
                                      <a:latin typeface="Cambria Math" panose="02040503050406030204" pitchFamily="18" charset="0"/>
                                    </a:rPr>
                                    <m:t>𝑑𝑡</m:t>
                                  </m:r>
                                </m:den>
                              </m:f>
                            </m:e>
                          </m:d>
                        </m:e>
                        <m:sub>
                          <m:r>
                            <a:rPr lang="en-US" b="0" i="1" smtClean="0">
                              <a:latin typeface="Cambria Math" panose="02040503050406030204" pitchFamily="18" charset="0"/>
                            </a:rPr>
                            <m:t>𝑃𝑟𝑜𝑑𝑢𝑐𝑡𝑖𝑜𝑛</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𝑅</m:t>
                          </m:r>
                        </m:sub>
                      </m:sSub>
                      <m:r>
                        <a:rPr lang="en-US" b="0" i="1" smtClean="0">
                          <a:latin typeface="Cambria Math" panose="02040503050406030204" pitchFamily="18" charset="0"/>
                        </a:rPr>
                        <m:t>[</m:t>
                      </m:r>
                      <m:r>
                        <a:rPr lang="en-US" b="0" i="1" smtClean="0">
                          <a:latin typeface="Cambria Math" panose="02040503050406030204" pitchFamily="18" charset="0"/>
                        </a:rPr>
                        <m:t>𝐵</m:t>
                      </m:r>
                      <m:r>
                        <a:rPr lang="en-US" b="0" i="1" smtClean="0">
                          <a:latin typeface="Cambria Math" panose="02040503050406030204" pitchFamily="18" charset="0"/>
                        </a:rPr>
                        <m:t>]</m:t>
                      </m:r>
                    </m:oMath>
                  </m:oMathPara>
                </a14:m>
                <a:endParaRPr lang="en-US" dirty="0"/>
              </a:p>
            </p:txBody>
          </p:sp>
        </mc:Choice>
        <mc:Fallback xmlns="">
          <p:sp>
            <p:nvSpPr>
              <p:cNvPr id="23" name="TextBox 22">
                <a:extLst>
                  <a:ext uri="{FF2B5EF4-FFF2-40B4-BE49-F238E27FC236}">
                    <a16:creationId xmlns:a16="http://schemas.microsoft.com/office/drawing/2014/main" id="{62C6C7A8-E325-4404-A1AA-8B8E35593CB8}"/>
                  </a:ext>
                </a:extLst>
              </p:cNvPr>
              <p:cNvSpPr txBox="1">
                <a:spLocks noRot="1" noChangeAspect="1" noMove="1" noResize="1" noEditPoints="1" noAdjustHandles="1" noChangeArrowheads="1" noChangeShapeType="1" noTextEdit="1"/>
              </p:cNvSpPr>
              <p:nvPr/>
            </p:nvSpPr>
            <p:spPr>
              <a:xfrm>
                <a:off x="5216075" y="5251109"/>
                <a:ext cx="2661306" cy="659989"/>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59231083-7058-4341-9CAB-74BA836A6E98}"/>
                  </a:ext>
                </a:extLst>
              </p:cNvPr>
              <p:cNvSpPr txBox="1"/>
              <p:nvPr/>
            </p:nvSpPr>
            <p:spPr>
              <a:xfrm>
                <a:off x="8379530" y="3764688"/>
                <a:ext cx="2193934" cy="65992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d>
                            <m:dPr>
                              <m:ctrlPr>
                                <a:rPr lang="en-US" b="0" i="1" smtClean="0">
                                  <a:latin typeface="Cambria Math" panose="02040503050406030204" pitchFamily="18" charset="0"/>
                                </a:rPr>
                              </m:ctrlPr>
                            </m:dPr>
                            <m:e>
                              <m:f>
                                <m:fPr>
                                  <m:ctrlPr>
                                    <a:rPr lang="en-US" i="1" smtClean="0">
                                      <a:latin typeface="Cambria Math" panose="02040503050406030204" pitchFamily="18" charset="0"/>
                                    </a:rPr>
                                  </m:ctrlPr>
                                </m:fPr>
                                <m:num>
                                  <m:r>
                                    <a:rPr lang="en-US" b="0" i="1" smtClean="0">
                                      <a:latin typeface="Cambria Math" panose="02040503050406030204" pitchFamily="18" charset="0"/>
                                    </a:rPr>
                                    <m:t>𝑑</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𝐵</m:t>
                                      </m:r>
                                    </m:e>
                                  </m:d>
                                </m:num>
                                <m:den>
                                  <m:r>
                                    <a:rPr lang="en-US" b="0" i="1" smtClean="0">
                                      <a:latin typeface="Cambria Math" panose="02040503050406030204" pitchFamily="18" charset="0"/>
                                    </a:rPr>
                                    <m:t>𝑑𝑡</m:t>
                                  </m:r>
                                </m:den>
                              </m:f>
                            </m:e>
                          </m:d>
                        </m:e>
                        <m:sub>
                          <m:r>
                            <a:rPr lang="en-US" b="0" i="1" smtClean="0">
                              <a:latin typeface="Cambria Math" panose="02040503050406030204" pitchFamily="18" charset="0"/>
                            </a:rPr>
                            <m:t>𝑙𝑜𝑠𝑠</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rPr>
                            <m:t>𝐾</m:t>
                          </m:r>
                        </m:e>
                        <m:sub>
                          <m:r>
                            <a:rPr lang="en-US" b="0" i="1" smtClean="0">
                              <a:latin typeface="Cambria Math" panose="02040503050406030204" pitchFamily="18" charset="0"/>
                            </a:rPr>
                            <m:t>𝑓</m:t>
                          </m:r>
                        </m:sub>
                      </m:sSub>
                      <m:r>
                        <a:rPr lang="en-US" b="0" i="1" smtClean="0">
                          <a:latin typeface="Cambria Math" panose="02040503050406030204" pitchFamily="18" charset="0"/>
                        </a:rPr>
                        <m:t>[</m:t>
                      </m:r>
                      <m:r>
                        <a:rPr lang="en-US" b="0" i="1" smtClean="0">
                          <a:latin typeface="Cambria Math" panose="02040503050406030204" pitchFamily="18" charset="0"/>
                        </a:rPr>
                        <m:t>𝐴</m:t>
                      </m:r>
                      <m:r>
                        <a:rPr lang="en-US" b="0" i="1" smtClean="0">
                          <a:latin typeface="Cambria Math" panose="02040503050406030204" pitchFamily="18" charset="0"/>
                        </a:rPr>
                        <m:t>]</m:t>
                      </m:r>
                    </m:oMath>
                  </m:oMathPara>
                </a14:m>
                <a:endParaRPr lang="en-US" dirty="0"/>
              </a:p>
            </p:txBody>
          </p:sp>
        </mc:Choice>
        <mc:Fallback xmlns="">
          <p:sp>
            <p:nvSpPr>
              <p:cNvPr id="25" name="TextBox 24">
                <a:extLst>
                  <a:ext uri="{FF2B5EF4-FFF2-40B4-BE49-F238E27FC236}">
                    <a16:creationId xmlns:a16="http://schemas.microsoft.com/office/drawing/2014/main" id="{59231083-7058-4341-9CAB-74BA836A6E98}"/>
                  </a:ext>
                </a:extLst>
              </p:cNvPr>
              <p:cNvSpPr txBox="1">
                <a:spLocks noRot="1" noChangeAspect="1" noMove="1" noResize="1" noEditPoints="1" noAdjustHandles="1" noChangeArrowheads="1" noChangeShapeType="1" noTextEdit="1"/>
              </p:cNvSpPr>
              <p:nvPr/>
            </p:nvSpPr>
            <p:spPr>
              <a:xfrm>
                <a:off x="8379530" y="3764688"/>
                <a:ext cx="2193934" cy="659924"/>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4BA116FE-BB36-41F1-BAA7-64E289E70639}"/>
                  </a:ext>
                </a:extLst>
              </p:cNvPr>
              <p:cNvSpPr txBox="1"/>
              <p:nvPr/>
            </p:nvSpPr>
            <p:spPr>
              <a:xfrm>
                <a:off x="8409188" y="5251110"/>
                <a:ext cx="2637197" cy="65998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d>
                            <m:dPr>
                              <m:ctrlPr>
                                <a:rPr lang="en-US" b="0" i="1" smtClean="0">
                                  <a:latin typeface="Cambria Math" panose="02040503050406030204" pitchFamily="18" charset="0"/>
                                </a:rPr>
                              </m:ctrlPr>
                            </m:dPr>
                            <m:e>
                              <m:f>
                                <m:fPr>
                                  <m:ctrlPr>
                                    <a:rPr lang="en-US" i="1" smtClean="0">
                                      <a:latin typeface="Cambria Math" panose="02040503050406030204" pitchFamily="18" charset="0"/>
                                    </a:rPr>
                                  </m:ctrlPr>
                                </m:fPr>
                                <m:num>
                                  <m:r>
                                    <a:rPr lang="en-US" b="0" i="1" smtClean="0">
                                      <a:latin typeface="Cambria Math" panose="02040503050406030204" pitchFamily="18" charset="0"/>
                                    </a:rPr>
                                    <m:t>𝑑</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𝐵</m:t>
                                      </m:r>
                                    </m:e>
                                  </m:d>
                                </m:num>
                                <m:den>
                                  <m:r>
                                    <a:rPr lang="en-US" b="0" i="1" smtClean="0">
                                      <a:latin typeface="Cambria Math" panose="02040503050406030204" pitchFamily="18" charset="0"/>
                                    </a:rPr>
                                    <m:t>𝑑𝑡</m:t>
                                  </m:r>
                                </m:den>
                              </m:f>
                            </m:e>
                          </m:d>
                        </m:e>
                        <m:sub>
                          <m:r>
                            <a:rPr lang="en-US" b="0" i="1" smtClean="0">
                              <a:latin typeface="Cambria Math" panose="02040503050406030204" pitchFamily="18" charset="0"/>
                            </a:rPr>
                            <m:t>𝑃𝑟𝑜𝑑𝑢𝑐𝑡𝑖𝑜𝑛</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𝑓</m:t>
                          </m:r>
                        </m:sub>
                      </m:sSub>
                      <m:r>
                        <a:rPr lang="en-US" b="0" i="1" smtClean="0">
                          <a:latin typeface="Cambria Math" panose="02040503050406030204" pitchFamily="18" charset="0"/>
                        </a:rPr>
                        <m:t>[</m:t>
                      </m:r>
                      <m:r>
                        <a:rPr lang="en-US" b="0" i="1" smtClean="0">
                          <a:latin typeface="Cambria Math" panose="02040503050406030204" pitchFamily="18" charset="0"/>
                        </a:rPr>
                        <m:t>𝐴</m:t>
                      </m:r>
                      <m:r>
                        <a:rPr lang="en-US" b="0" i="1" smtClean="0">
                          <a:latin typeface="Cambria Math" panose="02040503050406030204" pitchFamily="18" charset="0"/>
                        </a:rPr>
                        <m:t>]</m:t>
                      </m:r>
                    </m:oMath>
                  </m:oMathPara>
                </a14:m>
                <a:endParaRPr lang="en-US" dirty="0"/>
              </a:p>
            </p:txBody>
          </p:sp>
        </mc:Choice>
        <mc:Fallback xmlns="">
          <p:sp>
            <p:nvSpPr>
              <p:cNvPr id="26" name="TextBox 25">
                <a:extLst>
                  <a:ext uri="{FF2B5EF4-FFF2-40B4-BE49-F238E27FC236}">
                    <a16:creationId xmlns:a16="http://schemas.microsoft.com/office/drawing/2014/main" id="{4BA116FE-BB36-41F1-BAA7-64E289E70639}"/>
                  </a:ext>
                </a:extLst>
              </p:cNvPr>
              <p:cNvSpPr txBox="1">
                <a:spLocks noRot="1" noChangeAspect="1" noMove="1" noResize="1" noEditPoints="1" noAdjustHandles="1" noChangeArrowheads="1" noChangeShapeType="1" noTextEdit="1"/>
              </p:cNvSpPr>
              <p:nvPr/>
            </p:nvSpPr>
            <p:spPr>
              <a:xfrm>
                <a:off x="8409188" y="5251110"/>
                <a:ext cx="2637197" cy="659989"/>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Rectangle 26">
                <a:extLst>
                  <a:ext uri="{FF2B5EF4-FFF2-40B4-BE49-F238E27FC236}">
                    <a16:creationId xmlns:a16="http://schemas.microsoft.com/office/drawing/2014/main" id="{D25B1EFF-EB28-4731-86EB-9FB9E2138A87}"/>
                  </a:ext>
                </a:extLst>
              </p:cNvPr>
              <p:cNvSpPr/>
              <p:nvPr/>
            </p:nvSpPr>
            <p:spPr>
              <a:xfrm>
                <a:off x="404334" y="4109397"/>
                <a:ext cx="2551596" cy="643253"/>
              </a:xfrm>
              <a:prstGeom prst="rect">
                <a:avLst/>
              </a:prstGeom>
            </p:spPr>
            <p:txBody>
              <a:bodyPr wrap="none">
                <a:spAutoFit/>
              </a:bodyPr>
              <a:lstStyle/>
              <a:p>
                <a14:m>
                  <m:oMath xmlns:m="http://schemas.openxmlformats.org/officeDocument/2006/math">
                    <m:f>
                      <m:fPr>
                        <m:ctrlPr>
                          <a:rPr lang="en-US" sz="2400" i="1" smtClean="0">
                            <a:latin typeface="Cambria Math" panose="02040503050406030204" pitchFamily="18" charset="0"/>
                          </a:rPr>
                        </m:ctrlPr>
                      </m:fPr>
                      <m:num>
                        <m:r>
                          <a:rPr lang="en-US" sz="2400" b="0" i="1" smtClean="0">
                            <a:latin typeface="Cambria Math" panose="02040503050406030204" pitchFamily="18" charset="0"/>
                          </a:rPr>
                          <m:t>𝑑</m:t>
                        </m:r>
                        <m:d>
                          <m:dPr>
                            <m:begChr m:val="["/>
                            <m:endChr m:val="]"/>
                            <m:ctrlPr>
                              <a:rPr lang="en-US" sz="2400" b="0" i="1" smtClean="0">
                                <a:latin typeface="Cambria Math" panose="02040503050406030204" pitchFamily="18" charset="0"/>
                              </a:rPr>
                            </m:ctrlPr>
                          </m:dPr>
                          <m:e>
                            <m:r>
                              <a:rPr lang="en-US" sz="2400" b="0" i="1" smtClean="0">
                                <a:latin typeface="Cambria Math" panose="02040503050406030204" pitchFamily="18" charset="0"/>
                              </a:rPr>
                              <m:t>𝐴</m:t>
                            </m:r>
                          </m:e>
                        </m:d>
                      </m:num>
                      <m:den>
                        <m:r>
                          <a:rPr lang="en-US" sz="2400" b="0" i="1" smtClean="0">
                            <a:latin typeface="Cambria Math" panose="02040503050406030204" pitchFamily="18" charset="0"/>
                          </a:rPr>
                          <m:t>𝑑𝑡</m:t>
                        </m:r>
                      </m:den>
                    </m:f>
                  </m:oMath>
                </a14:m>
                <a:r>
                  <a:rPr lang="en-US" sz="2400" dirty="0"/>
                  <a:t>=</a:t>
                </a:r>
                <a:r>
                  <a:rPr lang="en-US" sz="2400" b="0" dirty="0"/>
                  <a:t>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𝐾</m:t>
                        </m:r>
                      </m:e>
                      <m:sub>
                        <m:r>
                          <a:rPr lang="en-US" sz="2400" b="0" i="1" smtClean="0">
                            <a:latin typeface="Cambria Math" panose="02040503050406030204" pitchFamily="18" charset="0"/>
                          </a:rPr>
                          <m:t>𝑅</m:t>
                        </m:r>
                      </m:sub>
                    </m:sSub>
                    <m:r>
                      <a:rPr lang="en-US" sz="2400" b="0" i="1" smtClean="0">
                        <a:latin typeface="Cambria Math" panose="02040503050406030204" pitchFamily="18" charset="0"/>
                      </a:rPr>
                      <m:t>[</m:t>
                    </m:r>
                    <m:r>
                      <a:rPr lang="en-US" sz="2400" b="0" i="1" smtClean="0">
                        <a:latin typeface="Cambria Math" panose="02040503050406030204" pitchFamily="18" charset="0"/>
                      </a:rPr>
                      <m:t>𝐵</m:t>
                    </m:r>
                    <m:r>
                      <a:rPr lang="en-US" sz="2400" b="0" i="1" smtClean="0">
                        <a:latin typeface="Cambria Math" panose="02040503050406030204" pitchFamily="18" charset="0"/>
                      </a:rPr>
                      <m:t>]</m:t>
                    </m:r>
                  </m:oMath>
                </a14:m>
                <a:r>
                  <a:rPr lang="en-US" sz="2400" dirty="0"/>
                  <a:t>-</a:t>
                </a:r>
                <a:r>
                  <a:rPr lang="en-US" sz="2400" b="0" dirty="0"/>
                  <a:t>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𝐾</m:t>
                        </m:r>
                      </m:e>
                      <m:sub>
                        <m:r>
                          <a:rPr lang="en-US" sz="2400" b="0" i="1" smtClean="0">
                            <a:latin typeface="Cambria Math" panose="02040503050406030204" pitchFamily="18" charset="0"/>
                          </a:rPr>
                          <m:t>𝑓</m:t>
                        </m:r>
                      </m:sub>
                    </m:sSub>
                    <m:r>
                      <a:rPr lang="en-US" sz="2400" b="0" i="1" smtClean="0">
                        <a:latin typeface="Cambria Math" panose="02040503050406030204" pitchFamily="18" charset="0"/>
                      </a:rPr>
                      <m:t>[</m:t>
                    </m:r>
                    <m:r>
                      <a:rPr lang="en-US" sz="2400" b="0" i="1" smtClean="0">
                        <a:latin typeface="Cambria Math" panose="02040503050406030204" pitchFamily="18" charset="0"/>
                      </a:rPr>
                      <m:t>𝐴</m:t>
                    </m:r>
                    <m:r>
                      <a:rPr lang="en-US" sz="2400" b="0" i="1" smtClean="0">
                        <a:latin typeface="Cambria Math" panose="02040503050406030204" pitchFamily="18" charset="0"/>
                      </a:rPr>
                      <m:t>]</m:t>
                    </m:r>
                  </m:oMath>
                </a14:m>
                <a:endParaRPr lang="en-US" sz="2400" dirty="0"/>
              </a:p>
            </p:txBody>
          </p:sp>
        </mc:Choice>
        <mc:Fallback xmlns="">
          <p:sp>
            <p:nvSpPr>
              <p:cNvPr id="27" name="Rectangle 26">
                <a:extLst>
                  <a:ext uri="{FF2B5EF4-FFF2-40B4-BE49-F238E27FC236}">
                    <a16:creationId xmlns:a16="http://schemas.microsoft.com/office/drawing/2014/main" id="{D25B1EFF-EB28-4731-86EB-9FB9E2138A87}"/>
                  </a:ext>
                </a:extLst>
              </p:cNvPr>
              <p:cNvSpPr>
                <a:spLocks noRot="1" noChangeAspect="1" noMove="1" noResize="1" noEditPoints="1" noAdjustHandles="1" noChangeArrowheads="1" noChangeShapeType="1" noTextEdit="1"/>
              </p:cNvSpPr>
              <p:nvPr/>
            </p:nvSpPr>
            <p:spPr>
              <a:xfrm>
                <a:off x="404334" y="4109397"/>
                <a:ext cx="2551596" cy="643253"/>
              </a:xfrm>
              <a:prstGeom prst="rect">
                <a:avLst/>
              </a:prstGeom>
              <a:blipFill>
                <a:blip r:embed="rId9"/>
                <a:stretch>
                  <a:fillRect b="-84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Rectangle 27">
                <a:extLst>
                  <a:ext uri="{FF2B5EF4-FFF2-40B4-BE49-F238E27FC236}">
                    <a16:creationId xmlns:a16="http://schemas.microsoft.com/office/drawing/2014/main" id="{0DBF7BA3-0634-4135-A26F-00DCC48BC7C9}"/>
                  </a:ext>
                </a:extLst>
              </p:cNvPr>
              <p:cNvSpPr/>
              <p:nvPr/>
            </p:nvSpPr>
            <p:spPr>
              <a:xfrm>
                <a:off x="404334" y="5172524"/>
                <a:ext cx="2558649" cy="643253"/>
              </a:xfrm>
              <a:prstGeom prst="rect">
                <a:avLst/>
              </a:prstGeom>
            </p:spPr>
            <p:txBody>
              <a:bodyPr wrap="none">
                <a:spAutoFit/>
              </a:bodyPr>
              <a:lstStyle/>
              <a:p>
                <a14:m>
                  <m:oMath xmlns:m="http://schemas.openxmlformats.org/officeDocument/2006/math">
                    <m:f>
                      <m:fPr>
                        <m:ctrlPr>
                          <a:rPr lang="en-US" sz="2400" i="1" smtClean="0">
                            <a:latin typeface="Cambria Math" panose="02040503050406030204" pitchFamily="18" charset="0"/>
                          </a:rPr>
                        </m:ctrlPr>
                      </m:fPr>
                      <m:num>
                        <m:r>
                          <a:rPr lang="en-US" sz="2400" b="0" i="1" smtClean="0">
                            <a:latin typeface="Cambria Math" panose="02040503050406030204" pitchFamily="18" charset="0"/>
                          </a:rPr>
                          <m:t>𝑑</m:t>
                        </m:r>
                        <m:d>
                          <m:dPr>
                            <m:begChr m:val="["/>
                            <m:endChr m:val="]"/>
                            <m:ctrlPr>
                              <a:rPr lang="en-US" sz="2400" b="0" i="1" smtClean="0">
                                <a:latin typeface="Cambria Math" panose="02040503050406030204" pitchFamily="18" charset="0"/>
                              </a:rPr>
                            </m:ctrlPr>
                          </m:dPr>
                          <m:e>
                            <m:r>
                              <a:rPr lang="en-US" sz="2400" b="0" i="1" smtClean="0">
                                <a:latin typeface="Cambria Math" panose="02040503050406030204" pitchFamily="18" charset="0"/>
                              </a:rPr>
                              <m:t>𝐵</m:t>
                            </m:r>
                          </m:e>
                        </m:d>
                      </m:num>
                      <m:den>
                        <m:r>
                          <a:rPr lang="en-US" sz="2400" b="0" i="1" smtClean="0">
                            <a:latin typeface="Cambria Math" panose="02040503050406030204" pitchFamily="18" charset="0"/>
                          </a:rPr>
                          <m:t>𝑑𝑡</m:t>
                        </m:r>
                      </m:den>
                    </m:f>
                  </m:oMath>
                </a14:m>
                <a:r>
                  <a:rPr lang="en-US" sz="2400" dirty="0"/>
                  <a:t>=</a:t>
                </a:r>
                <a:r>
                  <a:rPr lang="en-US" sz="2400" b="0" dirty="0"/>
                  <a:t>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𝐾</m:t>
                        </m:r>
                      </m:e>
                      <m:sub>
                        <m:r>
                          <a:rPr lang="en-US" sz="2400" b="0" i="1" smtClean="0">
                            <a:latin typeface="Cambria Math" panose="02040503050406030204" pitchFamily="18" charset="0"/>
                          </a:rPr>
                          <m:t>𝑓</m:t>
                        </m:r>
                      </m:sub>
                    </m:sSub>
                    <m:r>
                      <a:rPr lang="en-US" sz="2400" b="0" i="1" smtClean="0">
                        <a:latin typeface="Cambria Math" panose="02040503050406030204" pitchFamily="18" charset="0"/>
                      </a:rPr>
                      <m:t>[</m:t>
                    </m:r>
                    <m:r>
                      <a:rPr lang="en-US" sz="2400" b="0" i="1" smtClean="0">
                        <a:latin typeface="Cambria Math" panose="02040503050406030204" pitchFamily="18" charset="0"/>
                      </a:rPr>
                      <m:t>𝐴</m:t>
                    </m:r>
                    <m:r>
                      <a:rPr lang="en-US" sz="2400" b="0" i="1" smtClean="0">
                        <a:latin typeface="Cambria Math" panose="02040503050406030204" pitchFamily="18" charset="0"/>
                      </a:rPr>
                      <m:t>]</m:t>
                    </m:r>
                  </m:oMath>
                </a14:m>
                <a:r>
                  <a:rPr lang="en-US" sz="2400" dirty="0"/>
                  <a:t>-</a:t>
                </a:r>
                <a:r>
                  <a:rPr lang="en-US" sz="2400" b="0" dirty="0"/>
                  <a:t>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𝐾</m:t>
                        </m:r>
                      </m:e>
                      <m:sub>
                        <m:r>
                          <a:rPr lang="en-US" sz="2400" b="0" i="1" smtClean="0">
                            <a:latin typeface="Cambria Math" panose="02040503050406030204" pitchFamily="18" charset="0"/>
                          </a:rPr>
                          <m:t>𝑅</m:t>
                        </m:r>
                      </m:sub>
                    </m:sSub>
                    <m:r>
                      <a:rPr lang="en-US" sz="2400" b="0" i="1" smtClean="0">
                        <a:latin typeface="Cambria Math" panose="02040503050406030204" pitchFamily="18" charset="0"/>
                      </a:rPr>
                      <m:t>[</m:t>
                    </m:r>
                    <m:r>
                      <a:rPr lang="en-US" sz="2400" b="0" i="1" smtClean="0">
                        <a:latin typeface="Cambria Math" panose="02040503050406030204" pitchFamily="18" charset="0"/>
                      </a:rPr>
                      <m:t>𝐵</m:t>
                    </m:r>
                    <m:r>
                      <a:rPr lang="en-US" sz="2400" b="0" i="1" smtClean="0">
                        <a:latin typeface="Cambria Math" panose="02040503050406030204" pitchFamily="18" charset="0"/>
                      </a:rPr>
                      <m:t>]</m:t>
                    </m:r>
                  </m:oMath>
                </a14:m>
                <a:endParaRPr lang="en-US" sz="2400" dirty="0"/>
              </a:p>
            </p:txBody>
          </p:sp>
        </mc:Choice>
        <mc:Fallback xmlns="">
          <p:sp>
            <p:nvSpPr>
              <p:cNvPr id="28" name="Rectangle 27">
                <a:extLst>
                  <a:ext uri="{FF2B5EF4-FFF2-40B4-BE49-F238E27FC236}">
                    <a16:creationId xmlns:a16="http://schemas.microsoft.com/office/drawing/2014/main" id="{0DBF7BA3-0634-4135-A26F-00DCC48BC7C9}"/>
                  </a:ext>
                </a:extLst>
              </p:cNvPr>
              <p:cNvSpPr>
                <a:spLocks noRot="1" noChangeAspect="1" noMove="1" noResize="1" noEditPoints="1" noAdjustHandles="1" noChangeArrowheads="1" noChangeShapeType="1" noTextEdit="1"/>
              </p:cNvSpPr>
              <p:nvPr/>
            </p:nvSpPr>
            <p:spPr>
              <a:xfrm>
                <a:off x="404334" y="5172524"/>
                <a:ext cx="2558649" cy="643253"/>
              </a:xfrm>
              <a:prstGeom prst="rect">
                <a:avLst/>
              </a:prstGeom>
              <a:blipFill>
                <a:blip r:embed="rId10"/>
                <a:stretch>
                  <a:fillRect b="-9524"/>
                </a:stretch>
              </a:blipFill>
            </p:spPr>
            <p:txBody>
              <a:bodyPr/>
              <a:lstStyle/>
              <a:p>
                <a:r>
                  <a:rPr lang="en-US">
                    <a:noFill/>
                  </a:rPr>
                  <a:t> </a:t>
                </a:r>
              </a:p>
            </p:txBody>
          </p:sp>
        </mc:Fallback>
      </mc:AlternateContent>
      <p:sp>
        <p:nvSpPr>
          <p:cNvPr id="29" name="TextBox 28">
            <a:extLst>
              <a:ext uri="{FF2B5EF4-FFF2-40B4-BE49-F238E27FC236}">
                <a16:creationId xmlns:a16="http://schemas.microsoft.com/office/drawing/2014/main" id="{51D530BC-A2CD-4CB6-A5C1-6472DF38E182}"/>
              </a:ext>
            </a:extLst>
          </p:cNvPr>
          <p:cNvSpPr txBox="1"/>
          <p:nvPr/>
        </p:nvSpPr>
        <p:spPr>
          <a:xfrm>
            <a:off x="2020067" y="3371692"/>
            <a:ext cx="636713" cy="400110"/>
          </a:xfrm>
          <a:prstGeom prst="rect">
            <a:avLst/>
          </a:prstGeom>
          <a:noFill/>
        </p:spPr>
        <p:txBody>
          <a:bodyPr wrap="none" rtlCol="0">
            <a:spAutoFit/>
          </a:bodyPr>
          <a:lstStyle/>
          <a:p>
            <a:r>
              <a:rPr lang="en-US" sz="2000" b="1" dirty="0"/>
              <a:t>Loss</a:t>
            </a:r>
          </a:p>
        </p:txBody>
      </p:sp>
      <p:sp>
        <p:nvSpPr>
          <p:cNvPr id="30" name="TextBox 29">
            <a:extLst>
              <a:ext uri="{FF2B5EF4-FFF2-40B4-BE49-F238E27FC236}">
                <a16:creationId xmlns:a16="http://schemas.microsoft.com/office/drawing/2014/main" id="{76DB9D48-DAA5-4345-8B5A-A648BF79DD5E}"/>
              </a:ext>
            </a:extLst>
          </p:cNvPr>
          <p:cNvSpPr txBox="1"/>
          <p:nvPr/>
        </p:nvSpPr>
        <p:spPr>
          <a:xfrm>
            <a:off x="756225" y="3361810"/>
            <a:ext cx="1356525" cy="400110"/>
          </a:xfrm>
          <a:prstGeom prst="rect">
            <a:avLst/>
          </a:prstGeom>
          <a:noFill/>
        </p:spPr>
        <p:txBody>
          <a:bodyPr wrap="none" rtlCol="0">
            <a:spAutoFit/>
          </a:bodyPr>
          <a:lstStyle/>
          <a:p>
            <a:r>
              <a:rPr lang="en-US" sz="2000" b="1" dirty="0"/>
              <a:t>Production</a:t>
            </a:r>
          </a:p>
        </p:txBody>
      </p:sp>
      <p:sp>
        <p:nvSpPr>
          <p:cNvPr id="31" name="Rectangle 30">
            <a:extLst>
              <a:ext uri="{FF2B5EF4-FFF2-40B4-BE49-F238E27FC236}">
                <a16:creationId xmlns:a16="http://schemas.microsoft.com/office/drawing/2014/main" id="{AE39893F-AD58-4E4A-BCBE-0ADFDBA497B1}"/>
              </a:ext>
            </a:extLst>
          </p:cNvPr>
          <p:cNvSpPr/>
          <p:nvPr/>
        </p:nvSpPr>
        <p:spPr>
          <a:xfrm>
            <a:off x="1098272" y="3694540"/>
            <a:ext cx="882928" cy="2613896"/>
          </a:xfrm>
          <a:prstGeom prst="rect">
            <a:avLst/>
          </a:prstGeom>
          <a:noFill/>
          <a:ln w="3810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19900"/>
          </a:p>
        </p:txBody>
      </p:sp>
      <p:sp>
        <p:nvSpPr>
          <p:cNvPr id="32" name="Rectangle 31">
            <a:extLst>
              <a:ext uri="{FF2B5EF4-FFF2-40B4-BE49-F238E27FC236}">
                <a16:creationId xmlns:a16="http://schemas.microsoft.com/office/drawing/2014/main" id="{C80FEE43-043C-4E8A-A1C1-F3A36CA447BF}"/>
              </a:ext>
            </a:extLst>
          </p:cNvPr>
          <p:cNvSpPr/>
          <p:nvPr/>
        </p:nvSpPr>
        <p:spPr>
          <a:xfrm>
            <a:off x="2115487" y="3708885"/>
            <a:ext cx="951652" cy="2613896"/>
          </a:xfrm>
          <a:prstGeom prst="rect">
            <a:avLst/>
          </a:prstGeom>
          <a:noFill/>
          <a:ln w="3810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19900"/>
          </a:p>
        </p:txBody>
      </p:sp>
    </p:spTree>
    <p:extLst>
      <p:ext uri="{BB962C8B-B14F-4D97-AF65-F5344CB8AC3E}">
        <p14:creationId xmlns:p14="http://schemas.microsoft.com/office/powerpoint/2010/main" val="617316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500"/>
                                        <p:tgtEl>
                                          <p:spTgt spid="2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fade">
                                      <p:cBhvr>
                                        <p:cTn id="17" dur="500"/>
                                        <p:tgtEl>
                                          <p:spTgt spid="23"/>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6"/>
                                        </p:tgtEl>
                                        <p:attrNameLst>
                                          <p:attrName>style.visibility</p:attrName>
                                        </p:attrNameLst>
                                      </p:cBhvr>
                                      <p:to>
                                        <p:strVal val="visible"/>
                                      </p:to>
                                    </p:set>
                                    <p:animEffect transition="in" filter="fade">
                                      <p:cBhvr>
                                        <p:cTn id="20" dur="500"/>
                                        <p:tgtEl>
                                          <p:spTgt spid="26"/>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27"/>
                                        </p:tgtEl>
                                        <p:attrNameLst>
                                          <p:attrName>style.visibility</p:attrName>
                                        </p:attrNameLst>
                                      </p:cBhvr>
                                      <p:to>
                                        <p:strVal val="visible"/>
                                      </p:to>
                                    </p:set>
                                    <p:animEffect transition="in" filter="fade">
                                      <p:cBhvr>
                                        <p:cTn id="25" dur="500"/>
                                        <p:tgtEl>
                                          <p:spTgt spid="27"/>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28"/>
                                        </p:tgtEl>
                                        <p:attrNameLst>
                                          <p:attrName>style.visibility</p:attrName>
                                        </p:attrNameLst>
                                      </p:cBhvr>
                                      <p:to>
                                        <p:strVal val="visible"/>
                                      </p:to>
                                    </p:set>
                                    <p:animEffect transition="in" filter="fade">
                                      <p:cBhvr>
                                        <p:cTn id="30" dur="500"/>
                                        <p:tgtEl>
                                          <p:spTgt spid="28"/>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31"/>
                                        </p:tgtEl>
                                        <p:attrNameLst>
                                          <p:attrName>style.visibility</p:attrName>
                                        </p:attrNameLst>
                                      </p:cBhvr>
                                      <p:to>
                                        <p:strVal val="visible"/>
                                      </p:to>
                                    </p:set>
                                    <p:animEffect transition="in" filter="fade">
                                      <p:cBhvr>
                                        <p:cTn id="35" dur="500"/>
                                        <p:tgtEl>
                                          <p:spTgt spid="31"/>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0"/>
                                        </p:tgtEl>
                                        <p:attrNameLst>
                                          <p:attrName>style.visibility</p:attrName>
                                        </p:attrNameLst>
                                      </p:cBhvr>
                                      <p:to>
                                        <p:strVal val="visible"/>
                                      </p:to>
                                    </p:set>
                                    <p:animEffect transition="in" filter="fade">
                                      <p:cBhvr>
                                        <p:cTn id="38" dur="500"/>
                                        <p:tgtEl>
                                          <p:spTgt spid="30"/>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32"/>
                                        </p:tgtEl>
                                        <p:attrNameLst>
                                          <p:attrName>style.visibility</p:attrName>
                                        </p:attrNameLst>
                                      </p:cBhvr>
                                      <p:to>
                                        <p:strVal val="visible"/>
                                      </p:to>
                                    </p:set>
                                    <p:animEffect transition="in" filter="fade">
                                      <p:cBhvr>
                                        <p:cTn id="43" dur="500"/>
                                        <p:tgtEl>
                                          <p:spTgt spid="32"/>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9"/>
                                        </p:tgtEl>
                                        <p:attrNameLst>
                                          <p:attrName>style.visibility</p:attrName>
                                        </p:attrNameLst>
                                      </p:cBhvr>
                                      <p:to>
                                        <p:strVal val="visible"/>
                                      </p:to>
                                    </p:set>
                                    <p:animEffect transition="in" filter="fade">
                                      <p:cBhvr>
                                        <p:cTn id="46"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25" grpId="0"/>
      <p:bldP spid="26" grpId="0"/>
      <p:bldP spid="27" grpId="0"/>
      <p:bldP spid="28" grpId="0"/>
      <p:bldP spid="29" grpId="0"/>
      <p:bldP spid="30" grpId="0"/>
      <p:bldP spid="31" grpId="0" animBg="1"/>
      <p:bldP spid="3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9235CBE-E18E-405B-86AB-EE6CCBDAF788}"/>
              </a:ext>
            </a:extLst>
          </p:cNvPr>
          <p:cNvSpPr txBox="1"/>
          <p:nvPr/>
        </p:nvSpPr>
        <p:spPr>
          <a:xfrm>
            <a:off x="1043512" y="2110411"/>
            <a:ext cx="9695283" cy="584775"/>
          </a:xfrm>
          <a:prstGeom prst="rect">
            <a:avLst/>
          </a:prstGeom>
          <a:noFill/>
        </p:spPr>
        <p:txBody>
          <a:bodyPr wrap="none" rtlCol="0">
            <a:spAutoFit/>
          </a:bodyPr>
          <a:lstStyle/>
          <a:p>
            <a:r>
              <a:rPr lang="en-US" sz="3200" dirty="0"/>
              <a:t>Construction of a genetic toggle switch in </a:t>
            </a:r>
            <a:r>
              <a:rPr lang="en-US" sz="3200" i="1" dirty="0"/>
              <a:t>Escherichia coli</a:t>
            </a:r>
          </a:p>
        </p:txBody>
      </p:sp>
      <p:sp>
        <p:nvSpPr>
          <p:cNvPr id="6" name="TextBox 5">
            <a:extLst>
              <a:ext uri="{FF2B5EF4-FFF2-40B4-BE49-F238E27FC236}">
                <a16:creationId xmlns:a16="http://schemas.microsoft.com/office/drawing/2014/main" id="{B152E0AD-DB44-492D-B14D-4829F901AB28}"/>
              </a:ext>
            </a:extLst>
          </p:cNvPr>
          <p:cNvSpPr txBox="1"/>
          <p:nvPr/>
        </p:nvSpPr>
        <p:spPr>
          <a:xfrm>
            <a:off x="4985297" y="1363590"/>
            <a:ext cx="1811714" cy="584775"/>
          </a:xfrm>
          <a:prstGeom prst="rect">
            <a:avLst/>
          </a:prstGeom>
          <a:noFill/>
        </p:spPr>
        <p:txBody>
          <a:bodyPr wrap="none" rtlCol="0">
            <a:spAutoFit/>
          </a:bodyPr>
          <a:lstStyle/>
          <a:p>
            <a:r>
              <a:rPr lang="en-US" sz="3200" dirty="0"/>
              <a:t>Review of</a:t>
            </a:r>
            <a:endParaRPr lang="en-US" sz="3200" i="1" dirty="0"/>
          </a:p>
        </p:txBody>
      </p:sp>
      <p:sp>
        <p:nvSpPr>
          <p:cNvPr id="7" name="TextBox 6">
            <a:extLst>
              <a:ext uri="{FF2B5EF4-FFF2-40B4-BE49-F238E27FC236}">
                <a16:creationId xmlns:a16="http://schemas.microsoft.com/office/drawing/2014/main" id="{5ECFDC2B-A47D-4E75-95F9-46FECC7A3CE8}"/>
              </a:ext>
            </a:extLst>
          </p:cNvPr>
          <p:cNvSpPr txBox="1"/>
          <p:nvPr/>
        </p:nvSpPr>
        <p:spPr>
          <a:xfrm>
            <a:off x="2197821" y="2626399"/>
            <a:ext cx="7085722" cy="461665"/>
          </a:xfrm>
          <a:prstGeom prst="rect">
            <a:avLst/>
          </a:prstGeom>
          <a:noFill/>
        </p:spPr>
        <p:txBody>
          <a:bodyPr wrap="none" rtlCol="0">
            <a:spAutoFit/>
          </a:bodyPr>
          <a:lstStyle/>
          <a:p>
            <a:r>
              <a:rPr lang="en-US" sz="2400" i="1" dirty="0"/>
              <a:t>Timothy S. Gardner, Charles R. Cantor &amp; James J. Collins</a:t>
            </a:r>
          </a:p>
        </p:txBody>
      </p:sp>
    </p:spTree>
    <p:extLst>
      <p:ext uri="{BB962C8B-B14F-4D97-AF65-F5344CB8AC3E}">
        <p14:creationId xmlns:p14="http://schemas.microsoft.com/office/powerpoint/2010/main" val="335687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04BCAFA-7E61-4E44-86C2-033B621C23E0}"/>
              </a:ext>
            </a:extLst>
          </p:cNvPr>
          <p:cNvSpPr/>
          <p:nvPr/>
        </p:nvSpPr>
        <p:spPr>
          <a:xfrm>
            <a:off x="430997" y="1081236"/>
            <a:ext cx="3913507" cy="369332"/>
          </a:xfrm>
          <a:prstGeom prst="rect">
            <a:avLst/>
          </a:prstGeom>
        </p:spPr>
        <p:txBody>
          <a:bodyPr wrap="none">
            <a:spAutoFit/>
          </a:bodyPr>
          <a:lstStyle/>
          <a:p>
            <a:r>
              <a:rPr lang="en-US" dirty="0"/>
              <a:t>A memory cell saves a 1 bit of memory. </a:t>
            </a:r>
          </a:p>
        </p:txBody>
      </p:sp>
      <p:sp>
        <p:nvSpPr>
          <p:cNvPr id="6" name="Rectangle 5">
            <a:extLst>
              <a:ext uri="{FF2B5EF4-FFF2-40B4-BE49-F238E27FC236}">
                <a16:creationId xmlns:a16="http://schemas.microsoft.com/office/drawing/2014/main" id="{7678484B-A33B-4431-B116-194C4FC80AD0}"/>
              </a:ext>
            </a:extLst>
          </p:cNvPr>
          <p:cNvSpPr/>
          <p:nvPr/>
        </p:nvSpPr>
        <p:spPr>
          <a:xfrm>
            <a:off x="1011101" y="1265902"/>
            <a:ext cx="652743" cy="1200329"/>
          </a:xfrm>
          <a:prstGeom prst="rect">
            <a:avLst/>
          </a:prstGeom>
        </p:spPr>
        <p:txBody>
          <a:bodyPr wrap="none">
            <a:spAutoFit/>
          </a:bodyPr>
          <a:lstStyle/>
          <a:p>
            <a:r>
              <a:rPr lang="en-US" sz="7200" dirty="0"/>
              <a:t>0</a:t>
            </a:r>
          </a:p>
        </p:txBody>
      </p:sp>
      <p:sp>
        <p:nvSpPr>
          <p:cNvPr id="7" name="Rectangle 6">
            <a:extLst>
              <a:ext uri="{FF2B5EF4-FFF2-40B4-BE49-F238E27FC236}">
                <a16:creationId xmlns:a16="http://schemas.microsoft.com/office/drawing/2014/main" id="{5BC2DE40-492F-48DA-BB7D-D5206FC3D68B}"/>
              </a:ext>
            </a:extLst>
          </p:cNvPr>
          <p:cNvSpPr/>
          <p:nvPr/>
        </p:nvSpPr>
        <p:spPr>
          <a:xfrm>
            <a:off x="2736662" y="1265902"/>
            <a:ext cx="652743" cy="1200329"/>
          </a:xfrm>
          <a:prstGeom prst="rect">
            <a:avLst/>
          </a:prstGeom>
        </p:spPr>
        <p:txBody>
          <a:bodyPr wrap="none">
            <a:spAutoFit/>
          </a:bodyPr>
          <a:lstStyle/>
          <a:p>
            <a:r>
              <a:rPr lang="en-US" sz="7200" dirty="0"/>
              <a:t>1</a:t>
            </a:r>
          </a:p>
        </p:txBody>
      </p:sp>
      <p:sp>
        <p:nvSpPr>
          <p:cNvPr id="8" name="Rectangle 7">
            <a:extLst>
              <a:ext uri="{FF2B5EF4-FFF2-40B4-BE49-F238E27FC236}">
                <a16:creationId xmlns:a16="http://schemas.microsoft.com/office/drawing/2014/main" id="{C7A1C808-9264-4C1F-BD58-2CB61E3244AB}"/>
              </a:ext>
            </a:extLst>
          </p:cNvPr>
          <p:cNvSpPr/>
          <p:nvPr/>
        </p:nvSpPr>
        <p:spPr>
          <a:xfrm>
            <a:off x="1899639" y="1450568"/>
            <a:ext cx="635110" cy="707886"/>
          </a:xfrm>
          <a:prstGeom prst="rect">
            <a:avLst/>
          </a:prstGeom>
        </p:spPr>
        <p:txBody>
          <a:bodyPr wrap="none">
            <a:spAutoFit/>
          </a:bodyPr>
          <a:lstStyle/>
          <a:p>
            <a:r>
              <a:rPr lang="en-US" sz="4000" dirty="0"/>
              <a:t>or</a:t>
            </a:r>
          </a:p>
        </p:txBody>
      </p:sp>
      <p:sp>
        <p:nvSpPr>
          <p:cNvPr id="9" name="Rectangle 8">
            <a:extLst>
              <a:ext uri="{FF2B5EF4-FFF2-40B4-BE49-F238E27FC236}">
                <a16:creationId xmlns:a16="http://schemas.microsoft.com/office/drawing/2014/main" id="{4521A5AD-DBB1-42DF-A4B9-5EC2369E4D65}"/>
              </a:ext>
            </a:extLst>
          </p:cNvPr>
          <p:cNvSpPr/>
          <p:nvPr/>
        </p:nvSpPr>
        <p:spPr>
          <a:xfrm>
            <a:off x="2576091" y="2466231"/>
            <a:ext cx="1034642" cy="646331"/>
          </a:xfrm>
          <a:prstGeom prst="rect">
            <a:avLst/>
          </a:prstGeom>
        </p:spPr>
        <p:txBody>
          <a:bodyPr wrap="none">
            <a:spAutoFit/>
          </a:bodyPr>
          <a:lstStyle/>
          <a:p>
            <a:r>
              <a:rPr lang="en-US" sz="3600" b="1" dirty="0">
                <a:solidFill>
                  <a:srgbClr val="FF0000"/>
                </a:solidFill>
              </a:rPr>
              <a:t>True</a:t>
            </a:r>
          </a:p>
        </p:txBody>
      </p:sp>
      <p:sp>
        <p:nvSpPr>
          <p:cNvPr id="10" name="Rectangle 9">
            <a:extLst>
              <a:ext uri="{FF2B5EF4-FFF2-40B4-BE49-F238E27FC236}">
                <a16:creationId xmlns:a16="http://schemas.microsoft.com/office/drawing/2014/main" id="{894359CC-BFC5-468F-A7DC-36B086B104AE}"/>
              </a:ext>
            </a:extLst>
          </p:cNvPr>
          <p:cNvSpPr/>
          <p:nvPr/>
        </p:nvSpPr>
        <p:spPr>
          <a:xfrm>
            <a:off x="820151" y="2466230"/>
            <a:ext cx="1141851" cy="646331"/>
          </a:xfrm>
          <a:prstGeom prst="rect">
            <a:avLst/>
          </a:prstGeom>
        </p:spPr>
        <p:txBody>
          <a:bodyPr wrap="none">
            <a:spAutoFit/>
          </a:bodyPr>
          <a:lstStyle/>
          <a:p>
            <a:r>
              <a:rPr lang="en-US" sz="3600" b="1" dirty="0">
                <a:solidFill>
                  <a:srgbClr val="FF0000"/>
                </a:solidFill>
              </a:rPr>
              <a:t>False</a:t>
            </a:r>
          </a:p>
        </p:txBody>
      </p:sp>
      <p:sp>
        <p:nvSpPr>
          <p:cNvPr id="11" name="Rectangle 10">
            <a:extLst>
              <a:ext uri="{FF2B5EF4-FFF2-40B4-BE49-F238E27FC236}">
                <a16:creationId xmlns:a16="http://schemas.microsoft.com/office/drawing/2014/main" id="{34B08035-C1EF-427A-BAA1-262805527787}"/>
              </a:ext>
            </a:extLst>
          </p:cNvPr>
          <p:cNvSpPr/>
          <p:nvPr/>
        </p:nvSpPr>
        <p:spPr>
          <a:xfrm>
            <a:off x="2607882" y="3099108"/>
            <a:ext cx="804900" cy="646331"/>
          </a:xfrm>
          <a:prstGeom prst="rect">
            <a:avLst/>
          </a:prstGeom>
        </p:spPr>
        <p:txBody>
          <a:bodyPr wrap="none">
            <a:spAutoFit/>
          </a:bodyPr>
          <a:lstStyle/>
          <a:p>
            <a:r>
              <a:rPr lang="en-US" sz="3600" b="1" dirty="0">
                <a:solidFill>
                  <a:srgbClr val="FF0000"/>
                </a:solidFill>
              </a:rPr>
              <a:t>Yes</a:t>
            </a:r>
          </a:p>
        </p:txBody>
      </p:sp>
      <p:sp>
        <p:nvSpPr>
          <p:cNvPr id="12" name="Rectangle 11">
            <a:extLst>
              <a:ext uri="{FF2B5EF4-FFF2-40B4-BE49-F238E27FC236}">
                <a16:creationId xmlns:a16="http://schemas.microsoft.com/office/drawing/2014/main" id="{644CF721-820C-4175-A5FC-A8138CEEA6CB}"/>
              </a:ext>
            </a:extLst>
          </p:cNvPr>
          <p:cNvSpPr/>
          <p:nvPr/>
        </p:nvSpPr>
        <p:spPr>
          <a:xfrm>
            <a:off x="828951" y="3097171"/>
            <a:ext cx="737702" cy="646331"/>
          </a:xfrm>
          <a:prstGeom prst="rect">
            <a:avLst/>
          </a:prstGeom>
        </p:spPr>
        <p:txBody>
          <a:bodyPr wrap="none">
            <a:spAutoFit/>
          </a:bodyPr>
          <a:lstStyle/>
          <a:p>
            <a:r>
              <a:rPr lang="en-US" sz="3600" b="1" dirty="0">
                <a:solidFill>
                  <a:srgbClr val="FF0000"/>
                </a:solidFill>
              </a:rPr>
              <a:t>No</a:t>
            </a:r>
          </a:p>
        </p:txBody>
      </p:sp>
      <p:sp>
        <p:nvSpPr>
          <p:cNvPr id="13" name="Rectangle 12">
            <a:extLst>
              <a:ext uri="{FF2B5EF4-FFF2-40B4-BE49-F238E27FC236}">
                <a16:creationId xmlns:a16="http://schemas.microsoft.com/office/drawing/2014/main" id="{353DD9E2-2F8F-4D18-890D-9F41189ECDCC}"/>
              </a:ext>
            </a:extLst>
          </p:cNvPr>
          <p:cNvSpPr/>
          <p:nvPr/>
        </p:nvSpPr>
        <p:spPr>
          <a:xfrm>
            <a:off x="5745332" y="1078758"/>
            <a:ext cx="4721614" cy="369332"/>
          </a:xfrm>
          <a:prstGeom prst="rect">
            <a:avLst/>
          </a:prstGeom>
        </p:spPr>
        <p:txBody>
          <a:bodyPr wrap="none">
            <a:spAutoFit/>
          </a:bodyPr>
          <a:lstStyle/>
          <a:p>
            <a:r>
              <a:rPr lang="en-US" dirty="0"/>
              <a:t>Can be combined to represent higher order data</a:t>
            </a:r>
          </a:p>
        </p:txBody>
      </p:sp>
      <p:sp>
        <p:nvSpPr>
          <p:cNvPr id="14" name="Rectangle 13">
            <a:extLst>
              <a:ext uri="{FF2B5EF4-FFF2-40B4-BE49-F238E27FC236}">
                <a16:creationId xmlns:a16="http://schemas.microsoft.com/office/drawing/2014/main" id="{51CB41C9-453C-497C-AB8D-BC15D4FEEB93}"/>
              </a:ext>
            </a:extLst>
          </p:cNvPr>
          <p:cNvSpPr/>
          <p:nvPr/>
        </p:nvSpPr>
        <p:spPr>
          <a:xfrm>
            <a:off x="7235054" y="1263424"/>
            <a:ext cx="3929281" cy="1200329"/>
          </a:xfrm>
          <a:prstGeom prst="rect">
            <a:avLst/>
          </a:prstGeom>
        </p:spPr>
        <p:txBody>
          <a:bodyPr wrap="none">
            <a:spAutoFit/>
          </a:bodyPr>
          <a:lstStyle/>
          <a:p>
            <a:r>
              <a:rPr lang="en-US" sz="7200" dirty="0"/>
              <a:t>01000001</a:t>
            </a:r>
          </a:p>
        </p:txBody>
      </p:sp>
      <p:sp>
        <p:nvSpPr>
          <p:cNvPr id="16" name="Rectangle 15">
            <a:extLst>
              <a:ext uri="{FF2B5EF4-FFF2-40B4-BE49-F238E27FC236}">
                <a16:creationId xmlns:a16="http://schemas.microsoft.com/office/drawing/2014/main" id="{F76663B4-D883-41B5-83D3-4DCC2B524BCF}"/>
              </a:ext>
            </a:extLst>
          </p:cNvPr>
          <p:cNvSpPr/>
          <p:nvPr/>
        </p:nvSpPr>
        <p:spPr>
          <a:xfrm>
            <a:off x="6269612" y="1263423"/>
            <a:ext cx="744114" cy="1200329"/>
          </a:xfrm>
          <a:prstGeom prst="rect">
            <a:avLst/>
          </a:prstGeom>
        </p:spPr>
        <p:txBody>
          <a:bodyPr wrap="none">
            <a:spAutoFit/>
          </a:bodyPr>
          <a:lstStyle/>
          <a:p>
            <a:r>
              <a:rPr lang="en-US" sz="7200" b="1" dirty="0">
                <a:solidFill>
                  <a:srgbClr val="FF0000"/>
                </a:solidFill>
              </a:rPr>
              <a:t>A</a:t>
            </a:r>
          </a:p>
        </p:txBody>
      </p:sp>
      <p:sp>
        <p:nvSpPr>
          <p:cNvPr id="17" name="Rectangle 16">
            <a:extLst>
              <a:ext uri="{FF2B5EF4-FFF2-40B4-BE49-F238E27FC236}">
                <a16:creationId xmlns:a16="http://schemas.microsoft.com/office/drawing/2014/main" id="{22A402C7-199E-4814-961E-9A9BE468FA8C}"/>
              </a:ext>
            </a:extLst>
          </p:cNvPr>
          <p:cNvSpPr/>
          <p:nvPr/>
        </p:nvSpPr>
        <p:spPr>
          <a:xfrm>
            <a:off x="6272427" y="3110543"/>
            <a:ext cx="625492" cy="1200329"/>
          </a:xfrm>
          <a:prstGeom prst="rect">
            <a:avLst/>
          </a:prstGeom>
        </p:spPr>
        <p:txBody>
          <a:bodyPr wrap="none">
            <a:spAutoFit/>
          </a:bodyPr>
          <a:lstStyle/>
          <a:p>
            <a:r>
              <a:rPr lang="en-US" sz="7200" b="1" dirty="0">
                <a:solidFill>
                  <a:srgbClr val="FF0000"/>
                </a:solidFill>
              </a:rPr>
              <a:t>Z</a:t>
            </a:r>
          </a:p>
        </p:txBody>
      </p:sp>
      <p:sp>
        <p:nvSpPr>
          <p:cNvPr id="18" name="Rectangle 17">
            <a:extLst>
              <a:ext uri="{FF2B5EF4-FFF2-40B4-BE49-F238E27FC236}">
                <a16:creationId xmlns:a16="http://schemas.microsoft.com/office/drawing/2014/main" id="{88E876EC-CF32-4D15-AF72-B8A0F7824BB2}"/>
              </a:ext>
            </a:extLst>
          </p:cNvPr>
          <p:cNvSpPr/>
          <p:nvPr/>
        </p:nvSpPr>
        <p:spPr>
          <a:xfrm>
            <a:off x="7235054" y="3067155"/>
            <a:ext cx="3929281" cy="1200329"/>
          </a:xfrm>
          <a:prstGeom prst="rect">
            <a:avLst/>
          </a:prstGeom>
        </p:spPr>
        <p:txBody>
          <a:bodyPr wrap="none">
            <a:spAutoFit/>
          </a:bodyPr>
          <a:lstStyle/>
          <a:p>
            <a:r>
              <a:rPr lang="en-US" sz="7200" dirty="0"/>
              <a:t>01011010</a:t>
            </a:r>
          </a:p>
        </p:txBody>
      </p:sp>
      <p:sp>
        <p:nvSpPr>
          <p:cNvPr id="19" name="Rectangle 18">
            <a:extLst>
              <a:ext uri="{FF2B5EF4-FFF2-40B4-BE49-F238E27FC236}">
                <a16:creationId xmlns:a16="http://schemas.microsoft.com/office/drawing/2014/main" id="{B2C21A7B-226A-4EE3-9B21-57EF9AF4C19D}"/>
              </a:ext>
            </a:extLst>
          </p:cNvPr>
          <p:cNvSpPr/>
          <p:nvPr/>
        </p:nvSpPr>
        <p:spPr>
          <a:xfrm>
            <a:off x="8352337" y="1589066"/>
            <a:ext cx="450260" cy="1200329"/>
          </a:xfrm>
          <a:prstGeom prst="rect">
            <a:avLst/>
          </a:prstGeom>
        </p:spPr>
        <p:txBody>
          <a:bodyPr wrap="square">
            <a:spAutoFit/>
          </a:bodyPr>
          <a:lstStyle/>
          <a:p>
            <a:r>
              <a:rPr lang="en-US" sz="7200" dirty="0"/>
              <a:t>.</a:t>
            </a:r>
          </a:p>
        </p:txBody>
      </p:sp>
      <p:sp>
        <p:nvSpPr>
          <p:cNvPr id="20" name="Rectangle 19">
            <a:extLst>
              <a:ext uri="{FF2B5EF4-FFF2-40B4-BE49-F238E27FC236}">
                <a16:creationId xmlns:a16="http://schemas.microsoft.com/office/drawing/2014/main" id="{4C4253F1-3A23-4F3D-86EC-15C0C3EE5F9D}"/>
              </a:ext>
            </a:extLst>
          </p:cNvPr>
          <p:cNvSpPr/>
          <p:nvPr/>
        </p:nvSpPr>
        <p:spPr>
          <a:xfrm>
            <a:off x="8375714" y="1928369"/>
            <a:ext cx="450260" cy="1200329"/>
          </a:xfrm>
          <a:prstGeom prst="rect">
            <a:avLst/>
          </a:prstGeom>
        </p:spPr>
        <p:txBody>
          <a:bodyPr wrap="square">
            <a:spAutoFit/>
          </a:bodyPr>
          <a:lstStyle/>
          <a:p>
            <a:r>
              <a:rPr lang="en-US" sz="7200" dirty="0"/>
              <a:t>.</a:t>
            </a:r>
          </a:p>
        </p:txBody>
      </p:sp>
      <p:sp>
        <p:nvSpPr>
          <p:cNvPr id="21" name="Rectangle 20">
            <a:extLst>
              <a:ext uri="{FF2B5EF4-FFF2-40B4-BE49-F238E27FC236}">
                <a16:creationId xmlns:a16="http://schemas.microsoft.com/office/drawing/2014/main" id="{35854F8A-FFDA-423D-A63F-ABD706A82234}"/>
              </a:ext>
            </a:extLst>
          </p:cNvPr>
          <p:cNvSpPr/>
          <p:nvPr/>
        </p:nvSpPr>
        <p:spPr>
          <a:xfrm>
            <a:off x="8375714" y="2249481"/>
            <a:ext cx="450260" cy="1200329"/>
          </a:xfrm>
          <a:prstGeom prst="rect">
            <a:avLst/>
          </a:prstGeom>
        </p:spPr>
        <p:txBody>
          <a:bodyPr wrap="square">
            <a:spAutoFit/>
          </a:bodyPr>
          <a:lstStyle/>
          <a:p>
            <a:r>
              <a:rPr lang="en-US" sz="7200" dirty="0"/>
              <a:t>.</a:t>
            </a:r>
          </a:p>
        </p:txBody>
      </p:sp>
      <p:cxnSp>
        <p:nvCxnSpPr>
          <p:cNvPr id="22" name="Straight Connector 21">
            <a:extLst>
              <a:ext uri="{FF2B5EF4-FFF2-40B4-BE49-F238E27FC236}">
                <a16:creationId xmlns:a16="http://schemas.microsoft.com/office/drawing/2014/main" id="{8AF9779F-562B-4ABB-80FA-058CB87C7CC8}"/>
              </a:ext>
            </a:extLst>
          </p:cNvPr>
          <p:cNvCxnSpPr>
            <a:cxnSpLocks/>
          </p:cNvCxnSpPr>
          <p:nvPr/>
        </p:nvCxnSpPr>
        <p:spPr>
          <a:xfrm flipH="1" flipV="1">
            <a:off x="543402" y="6294281"/>
            <a:ext cx="3918066" cy="10048"/>
          </a:xfrm>
          <a:prstGeom prst="line">
            <a:avLst/>
          </a:prstGeom>
          <a:ln w="8255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02ABEC5D-F733-4777-AFDE-8C6DA255C1F6}"/>
              </a:ext>
            </a:extLst>
          </p:cNvPr>
          <p:cNvSpPr txBox="1"/>
          <p:nvPr/>
        </p:nvSpPr>
        <p:spPr>
          <a:xfrm rot="16200000">
            <a:off x="-113992" y="4518755"/>
            <a:ext cx="945453" cy="369332"/>
          </a:xfrm>
          <a:prstGeom prst="rect">
            <a:avLst/>
          </a:prstGeom>
          <a:noFill/>
        </p:spPr>
        <p:txBody>
          <a:bodyPr wrap="square" rtlCol="0">
            <a:spAutoFit/>
          </a:bodyPr>
          <a:lstStyle/>
          <a:p>
            <a:r>
              <a:rPr lang="en-US" dirty="0"/>
              <a:t>Voltage</a:t>
            </a:r>
          </a:p>
        </p:txBody>
      </p:sp>
      <p:cxnSp>
        <p:nvCxnSpPr>
          <p:cNvPr id="24" name="Straight Connector 23">
            <a:extLst>
              <a:ext uri="{FF2B5EF4-FFF2-40B4-BE49-F238E27FC236}">
                <a16:creationId xmlns:a16="http://schemas.microsoft.com/office/drawing/2014/main" id="{213450C8-1D37-40B0-8684-61FDA3220C9D}"/>
              </a:ext>
            </a:extLst>
          </p:cNvPr>
          <p:cNvCxnSpPr>
            <a:cxnSpLocks/>
          </p:cNvCxnSpPr>
          <p:nvPr/>
        </p:nvCxnSpPr>
        <p:spPr>
          <a:xfrm flipH="1" flipV="1">
            <a:off x="582476" y="4267484"/>
            <a:ext cx="1" cy="2036845"/>
          </a:xfrm>
          <a:prstGeom prst="line">
            <a:avLst/>
          </a:prstGeom>
          <a:ln w="825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0697B32A-33FE-4547-9864-951BC9135573}"/>
              </a:ext>
            </a:extLst>
          </p:cNvPr>
          <p:cNvCxnSpPr/>
          <p:nvPr/>
        </p:nvCxnSpPr>
        <p:spPr>
          <a:xfrm>
            <a:off x="582476" y="5858189"/>
            <a:ext cx="1557823" cy="0"/>
          </a:xfrm>
          <a:prstGeom prst="line">
            <a:avLst/>
          </a:prstGeom>
          <a:ln w="666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2112A5F8-F60C-426B-B3F8-2BA16B6959AD}"/>
              </a:ext>
            </a:extLst>
          </p:cNvPr>
          <p:cNvCxnSpPr>
            <a:cxnSpLocks/>
          </p:cNvCxnSpPr>
          <p:nvPr/>
        </p:nvCxnSpPr>
        <p:spPr>
          <a:xfrm flipV="1">
            <a:off x="2120203" y="4660760"/>
            <a:ext cx="0" cy="1207477"/>
          </a:xfrm>
          <a:prstGeom prst="line">
            <a:avLst/>
          </a:prstGeom>
          <a:ln w="666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BD1A6C04-BC25-4A1E-A3FF-8275A96F5092}"/>
              </a:ext>
            </a:extLst>
          </p:cNvPr>
          <p:cNvCxnSpPr>
            <a:cxnSpLocks/>
          </p:cNvCxnSpPr>
          <p:nvPr/>
        </p:nvCxnSpPr>
        <p:spPr>
          <a:xfrm>
            <a:off x="2123577" y="4692224"/>
            <a:ext cx="1715704" cy="10047"/>
          </a:xfrm>
          <a:prstGeom prst="line">
            <a:avLst/>
          </a:prstGeom>
          <a:ln w="66675">
            <a:solidFill>
              <a:srgbClr val="FF0000"/>
            </a:solidFill>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F5BA0F1D-F03E-4C46-8795-87FA81B212CF}"/>
              </a:ext>
            </a:extLst>
          </p:cNvPr>
          <p:cNvSpPr/>
          <p:nvPr/>
        </p:nvSpPr>
        <p:spPr>
          <a:xfrm>
            <a:off x="904362" y="4853440"/>
            <a:ext cx="652743" cy="1200329"/>
          </a:xfrm>
          <a:prstGeom prst="rect">
            <a:avLst/>
          </a:prstGeom>
        </p:spPr>
        <p:txBody>
          <a:bodyPr wrap="none">
            <a:spAutoFit/>
          </a:bodyPr>
          <a:lstStyle/>
          <a:p>
            <a:r>
              <a:rPr lang="en-US" sz="7200" dirty="0"/>
              <a:t>0</a:t>
            </a:r>
          </a:p>
        </p:txBody>
      </p:sp>
      <p:sp>
        <p:nvSpPr>
          <p:cNvPr id="34" name="Rectangle 33">
            <a:extLst>
              <a:ext uri="{FF2B5EF4-FFF2-40B4-BE49-F238E27FC236}">
                <a16:creationId xmlns:a16="http://schemas.microsoft.com/office/drawing/2014/main" id="{82159671-A6BF-4FF7-865B-17D15C387275}"/>
              </a:ext>
            </a:extLst>
          </p:cNvPr>
          <p:cNvSpPr/>
          <p:nvPr/>
        </p:nvSpPr>
        <p:spPr>
          <a:xfrm>
            <a:off x="2655057" y="4493028"/>
            <a:ext cx="652743" cy="1200329"/>
          </a:xfrm>
          <a:prstGeom prst="rect">
            <a:avLst/>
          </a:prstGeom>
        </p:spPr>
        <p:txBody>
          <a:bodyPr wrap="none">
            <a:spAutoFit/>
          </a:bodyPr>
          <a:lstStyle/>
          <a:p>
            <a:r>
              <a:rPr lang="en-US" sz="7200" dirty="0"/>
              <a:t>1</a:t>
            </a:r>
          </a:p>
        </p:txBody>
      </p:sp>
      <p:cxnSp>
        <p:nvCxnSpPr>
          <p:cNvPr id="36" name="Straight Connector 35">
            <a:extLst>
              <a:ext uri="{FF2B5EF4-FFF2-40B4-BE49-F238E27FC236}">
                <a16:creationId xmlns:a16="http://schemas.microsoft.com/office/drawing/2014/main" id="{83FE066D-3DCB-49E2-886D-32EA6E3CD743}"/>
              </a:ext>
            </a:extLst>
          </p:cNvPr>
          <p:cNvCxnSpPr>
            <a:cxnSpLocks/>
          </p:cNvCxnSpPr>
          <p:nvPr/>
        </p:nvCxnSpPr>
        <p:spPr>
          <a:xfrm flipV="1">
            <a:off x="3810516" y="4702271"/>
            <a:ext cx="0" cy="1207477"/>
          </a:xfrm>
          <a:prstGeom prst="line">
            <a:avLst/>
          </a:prstGeom>
          <a:ln w="666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C8D66CCE-2534-4D65-ABD9-8117D5F858E3}"/>
              </a:ext>
            </a:extLst>
          </p:cNvPr>
          <p:cNvCxnSpPr>
            <a:cxnSpLocks/>
          </p:cNvCxnSpPr>
          <p:nvPr/>
        </p:nvCxnSpPr>
        <p:spPr>
          <a:xfrm>
            <a:off x="3800468" y="5899700"/>
            <a:ext cx="439936" cy="10048"/>
          </a:xfrm>
          <a:prstGeom prst="line">
            <a:avLst/>
          </a:prstGeom>
          <a:ln w="666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AC0807D8-BBA2-4C5A-88C6-92917DC99EF1}"/>
              </a:ext>
            </a:extLst>
          </p:cNvPr>
          <p:cNvCxnSpPr>
            <a:cxnSpLocks/>
          </p:cNvCxnSpPr>
          <p:nvPr/>
        </p:nvCxnSpPr>
        <p:spPr>
          <a:xfrm flipH="1" flipV="1">
            <a:off x="5181426" y="6326674"/>
            <a:ext cx="3918066" cy="10048"/>
          </a:xfrm>
          <a:prstGeom prst="line">
            <a:avLst/>
          </a:prstGeom>
          <a:ln w="8255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AC1AFE08-B82E-4FDA-9C76-D384C5A74253}"/>
              </a:ext>
            </a:extLst>
          </p:cNvPr>
          <p:cNvSpPr txBox="1"/>
          <p:nvPr/>
        </p:nvSpPr>
        <p:spPr>
          <a:xfrm rot="16200000">
            <a:off x="4524032" y="4551148"/>
            <a:ext cx="945453" cy="369332"/>
          </a:xfrm>
          <a:prstGeom prst="rect">
            <a:avLst/>
          </a:prstGeom>
          <a:noFill/>
        </p:spPr>
        <p:txBody>
          <a:bodyPr wrap="square" rtlCol="0">
            <a:spAutoFit/>
          </a:bodyPr>
          <a:lstStyle/>
          <a:p>
            <a:r>
              <a:rPr lang="en-US" dirty="0"/>
              <a:t>Voltage</a:t>
            </a:r>
          </a:p>
        </p:txBody>
      </p:sp>
      <p:cxnSp>
        <p:nvCxnSpPr>
          <p:cNvPr id="42" name="Straight Connector 41">
            <a:extLst>
              <a:ext uri="{FF2B5EF4-FFF2-40B4-BE49-F238E27FC236}">
                <a16:creationId xmlns:a16="http://schemas.microsoft.com/office/drawing/2014/main" id="{D4E26D7B-1AFD-4C39-8E8F-7DE4991D333A}"/>
              </a:ext>
            </a:extLst>
          </p:cNvPr>
          <p:cNvCxnSpPr>
            <a:cxnSpLocks/>
          </p:cNvCxnSpPr>
          <p:nvPr/>
        </p:nvCxnSpPr>
        <p:spPr>
          <a:xfrm flipH="1" flipV="1">
            <a:off x="5220500" y="4299877"/>
            <a:ext cx="1" cy="2036845"/>
          </a:xfrm>
          <a:prstGeom prst="line">
            <a:avLst/>
          </a:prstGeom>
          <a:ln w="825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884BE82D-7F69-42AA-B60D-D579CCB6CBB4}"/>
              </a:ext>
            </a:extLst>
          </p:cNvPr>
          <p:cNvCxnSpPr>
            <a:cxnSpLocks/>
          </p:cNvCxnSpPr>
          <p:nvPr/>
        </p:nvCxnSpPr>
        <p:spPr>
          <a:xfrm>
            <a:off x="5270000" y="4700950"/>
            <a:ext cx="1715704" cy="10047"/>
          </a:xfrm>
          <a:prstGeom prst="line">
            <a:avLst/>
          </a:prstGeom>
          <a:ln w="66675">
            <a:solidFill>
              <a:srgbClr val="FF0000"/>
            </a:solidFill>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77D06590-2999-46FD-B2AF-7BEF109E6646}"/>
              </a:ext>
            </a:extLst>
          </p:cNvPr>
          <p:cNvSpPr/>
          <p:nvPr/>
        </p:nvSpPr>
        <p:spPr>
          <a:xfrm>
            <a:off x="5801480" y="4501754"/>
            <a:ext cx="652743" cy="1200329"/>
          </a:xfrm>
          <a:prstGeom prst="rect">
            <a:avLst/>
          </a:prstGeom>
        </p:spPr>
        <p:txBody>
          <a:bodyPr wrap="none">
            <a:spAutoFit/>
          </a:bodyPr>
          <a:lstStyle/>
          <a:p>
            <a:r>
              <a:rPr lang="en-US" sz="7200" dirty="0"/>
              <a:t>1</a:t>
            </a:r>
          </a:p>
        </p:txBody>
      </p:sp>
      <p:cxnSp>
        <p:nvCxnSpPr>
          <p:cNvPr id="48" name="Straight Connector 47">
            <a:extLst>
              <a:ext uri="{FF2B5EF4-FFF2-40B4-BE49-F238E27FC236}">
                <a16:creationId xmlns:a16="http://schemas.microsoft.com/office/drawing/2014/main" id="{88CBF136-0F49-4232-855D-B74DF01A073F}"/>
              </a:ext>
            </a:extLst>
          </p:cNvPr>
          <p:cNvCxnSpPr>
            <a:cxnSpLocks/>
          </p:cNvCxnSpPr>
          <p:nvPr/>
        </p:nvCxnSpPr>
        <p:spPr>
          <a:xfrm flipV="1">
            <a:off x="6956939" y="4710997"/>
            <a:ext cx="0" cy="1207477"/>
          </a:xfrm>
          <a:prstGeom prst="line">
            <a:avLst/>
          </a:prstGeom>
          <a:ln w="666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65BFED07-3F32-4091-B6B0-BE375738A75C}"/>
              </a:ext>
            </a:extLst>
          </p:cNvPr>
          <p:cNvCxnSpPr>
            <a:cxnSpLocks/>
          </p:cNvCxnSpPr>
          <p:nvPr/>
        </p:nvCxnSpPr>
        <p:spPr>
          <a:xfrm>
            <a:off x="6929976" y="5888185"/>
            <a:ext cx="1715704" cy="10047"/>
          </a:xfrm>
          <a:prstGeom prst="line">
            <a:avLst/>
          </a:prstGeom>
          <a:ln w="666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D2A6DA6D-A41F-4128-AB04-B8991F646610}"/>
              </a:ext>
            </a:extLst>
          </p:cNvPr>
          <p:cNvCxnSpPr>
            <a:cxnSpLocks/>
          </p:cNvCxnSpPr>
          <p:nvPr/>
        </p:nvCxnSpPr>
        <p:spPr>
          <a:xfrm flipV="1">
            <a:off x="8600593" y="4690756"/>
            <a:ext cx="0" cy="1207477"/>
          </a:xfrm>
          <a:prstGeom prst="line">
            <a:avLst/>
          </a:prstGeom>
          <a:ln w="666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AF002DF7-E11E-4831-9389-4FDFD3B37C80}"/>
              </a:ext>
            </a:extLst>
          </p:cNvPr>
          <p:cNvCxnSpPr>
            <a:cxnSpLocks/>
          </p:cNvCxnSpPr>
          <p:nvPr/>
        </p:nvCxnSpPr>
        <p:spPr>
          <a:xfrm flipV="1">
            <a:off x="8577467" y="4690755"/>
            <a:ext cx="522025" cy="15218"/>
          </a:xfrm>
          <a:prstGeom prst="line">
            <a:avLst/>
          </a:prstGeom>
          <a:ln w="66675">
            <a:solidFill>
              <a:srgbClr val="FF0000"/>
            </a:solidFill>
          </a:ln>
        </p:spPr>
        <p:style>
          <a:lnRef idx="1">
            <a:schemeClr val="accent1"/>
          </a:lnRef>
          <a:fillRef idx="0">
            <a:schemeClr val="accent1"/>
          </a:fillRef>
          <a:effectRef idx="0">
            <a:schemeClr val="accent1"/>
          </a:effectRef>
          <a:fontRef idx="minor">
            <a:schemeClr val="tx1"/>
          </a:fontRef>
        </p:style>
      </p:cxnSp>
      <p:sp>
        <p:nvSpPr>
          <p:cNvPr id="55" name="Rectangle 54">
            <a:extLst>
              <a:ext uri="{FF2B5EF4-FFF2-40B4-BE49-F238E27FC236}">
                <a16:creationId xmlns:a16="http://schemas.microsoft.com/office/drawing/2014/main" id="{220E80C0-B264-4710-8B65-F0D4045727CC}"/>
              </a:ext>
            </a:extLst>
          </p:cNvPr>
          <p:cNvSpPr/>
          <p:nvPr/>
        </p:nvSpPr>
        <p:spPr>
          <a:xfrm>
            <a:off x="7387389" y="4501754"/>
            <a:ext cx="652743" cy="1200329"/>
          </a:xfrm>
          <a:prstGeom prst="rect">
            <a:avLst/>
          </a:prstGeom>
        </p:spPr>
        <p:txBody>
          <a:bodyPr wrap="none">
            <a:spAutoFit/>
          </a:bodyPr>
          <a:lstStyle/>
          <a:p>
            <a:r>
              <a:rPr lang="en-US" sz="7200" dirty="0"/>
              <a:t>0</a:t>
            </a:r>
          </a:p>
        </p:txBody>
      </p:sp>
      <p:pic>
        <p:nvPicPr>
          <p:cNvPr id="2" name="Picture 1">
            <a:extLst>
              <a:ext uri="{FF2B5EF4-FFF2-40B4-BE49-F238E27FC236}">
                <a16:creationId xmlns:a16="http://schemas.microsoft.com/office/drawing/2014/main" id="{F97204CC-B194-4D36-A132-23555D544B5C}"/>
              </a:ext>
            </a:extLst>
          </p:cNvPr>
          <p:cNvPicPr>
            <a:picLocks noChangeAspect="1"/>
          </p:cNvPicPr>
          <p:nvPr/>
        </p:nvPicPr>
        <p:blipFill>
          <a:blip r:embed="rId3"/>
          <a:stretch>
            <a:fillRect/>
          </a:stretch>
        </p:blipFill>
        <p:spPr>
          <a:xfrm>
            <a:off x="1766504" y="3667319"/>
            <a:ext cx="6123592" cy="3502311"/>
          </a:xfrm>
          <a:prstGeom prst="rect">
            <a:avLst/>
          </a:prstGeom>
        </p:spPr>
      </p:pic>
      <p:sp>
        <p:nvSpPr>
          <p:cNvPr id="44" name="Arrow: Pentagon 43">
            <a:extLst>
              <a:ext uri="{FF2B5EF4-FFF2-40B4-BE49-F238E27FC236}">
                <a16:creationId xmlns:a16="http://schemas.microsoft.com/office/drawing/2014/main" id="{104873E7-F2C2-4B89-BA4B-09648D4BA662}"/>
              </a:ext>
            </a:extLst>
          </p:cNvPr>
          <p:cNvSpPr/>
          <p:nvPr/>
        </p:nvSpPr>
        <p:spPr>
          <a:xfrm>
            <a:off x="184727" y="187611"/>
            <a:ext cx="3204678" cy="584775"/>
          </a:xfrm>
          <a:prstGeom prst="homePlat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283405B9-E688-41FA-A2C7-7361EA82D4DC}"/>
              </a:ext>
            </a:extLst>
          </p:cNvPr>
          <p:cNvSpPr txBox="1"/>
          <p:nvPr/>
        </p:nvSpPr>
        <p:spPr>
          <a:xfrm>
            <a:off x="526473" y="187611"/>
            <a:ext cx="2480551" cy="584775"/>
          </a:xfrm>
          <a:prstGeom prst="rect">
            <a:avLst/>
          </a:prstGeom>
          <a:noFill/>
        </p:spPr>
        <p:txBody>
          <a:bodyPr wrap="none" rtlCol="0">
            <a:spAutoFit/>
          </a:bodyPr>
          <a:lstStyle/>
          <a:p>
            <a:r>
              <a:rPr lang="en-US" sz="3200" dirty="0"/>
              <a:t>Memory Cells</a:t>
            </a:r>
          </a:p>
        </p:txBody>
      </p:sp>
    </p:spTree>
    <p:extLst>
      <p:ext uri="{BB962C8B-B14F-4D97-AF65-F5344CB8AC3E}">
        <p14:creationId xmlns:p14="http://schemas.microsoft.com/office/powerpoint/2010/main" val="2742025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1000"/>
                                        <p:tgtEl>
                                          <p:spTgt spid="22"/>
                                        </p:tgtEl>
                                      </p:cBhvr>
                                    </p:animEffect>
                                    <p:anim calcmode="lin" valueType="num">
                                      <p:cBhvr>
                                        <p:cTn id="8" dur="1000" fill="hold"/>
                                        <p:tgtEl>
                                          <p:spTgt spid="22"/>
                                        </p:tgtEl>
                                        <p:attrNameLst>
                                          <p:attrName>ppt_x</p:attrName>
                                        </p:attrNameLst>
                                      </p:cBhvr>
                                      <p:tavLst>
                                        <p:tav tm="0">
                                          <p:val>
                                            <p:strVal val="#ppt_x"/>
                                          </p:val>
                                        </p:tav>
                                        <p:tav tm="100000">
                                          <p:val>
                                            <p:strVal val="#ppt_x"/>
                                          </p:val>
                                        </p:tav>
                                      </p:tavLst>
                                    </p:anim>
                                    <p:anim calcmode="lin" valueType="num">
                                      <p:cBhvr>
                                        <p:cTn id="9" dur="1000" fill="hold"/>
                                        <p:tgtEl>
                                          <p:spTgt spid="2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1000"/>
                                        <p:tgtEl>
                                          <p:spTgt spid="23"/>
                                        </p:tgtEl>
                                      </p:cBhvr>
                                    </p:animEffect>
                                    <p:anim calcmode="lin" valueType="num">
                                      <p:cBhvr>
                                        <p:cTn id="13" dur="1000" fill="hold"/>
                                        <p:tgtEl>
                                          <p:spTgt spid="23"/>
                                        </p:tgtEl>
                                        <p:attrNameLst>
                                          <p:attrName>ppt_x</p:attrName>
                                        </p:attrNameLst>
                                      </p:cBhvr>
                                      <p:tavLst>
                                        <p:tav tm="0">
                                          <p:val>
                                            <p:strVal val="#ppt_x"/>
                                          </p:val>
                                        </p:tav>
                                        <p:tav tm="100000">
                                          <p:val>
                                            <p:strVal val="#ppt_x"/>
                                          </p:val>
                                        </p:tav>
                                      </p:tavLst>
                                    </p:anim>
                                    <p:anim calcmode="lin" valueType="num">
                                      <p:cBhvr>
                                        <p:cTn id="14" dur="1000" fill="hold"/>
                                        <p:tgtEl>
                                          <p:spTgt spid="23"/>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fade">
                                      <p:cBhvr>
                                        <p:cTn id="17" dur="1000"/>
                                        <p:tgtEl>
                                          <p:spTgt spid="24"/>
                                        </p:tgtEl>
                                      </p:cBhvr>
                                    </p:animEffect>
                                    <p:anim calcmode="lin" valueType="num">
                                      <p:cBhvr>
                                        <p:cTn id="18" dur="1000" fill="hold"/>
                                        <p:tgtEl>
                                          <p:spTgt spid="24"/>
                                        </p:tgtEl>
                                        <p:attrNameLst>
                                          <p:attrName>ppt_x</p:attrName>
                                        </p:attrNameLst>
                                      </p:cBhvr>
                                      <p:tavLst>
                                        <p:tav tm="0">
                                          <p:val>
                                            <p:strVal val="#ppt_x"/>
                                          </p:val>
                                        </p:tav>
                                        <p:tav tm="100000">
                                          <p:val>
                                            <p:strVal val="#ppt_x"/>
                                          </p:val>
                                        </p:tav>
                                      </p:tavLst>
                                    </p:anim>
                                    <p:anim calcmode="lin" valueType="num">
                                      <p:cBhvr>
                                        <p:cTn id="19" dur="1000" fill="hold"/>
                                        <p:tgtEl>
                                          <p:spTgt spid="24"/>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fade">
                                      <p:cBhvr>
                                        <p:cTn id="22" dur="1000"/>
                                        <p:tgtEl>
                                          <p:spTgt spid="28"/>
                                        </p:tgtEl>
                                      </p:cBhvr>
                                    </p:animEffect>
                                    <p:anim calcmode="lin" valueType="num">
                                      <p:cBhvr>
                                        <p:cTn id="23" dur="1000" fill="hold"/>
                                        <p:tgtEl>
                                          <p:spTgt spid="28"/>
                                        </p:tgtEl>
                                        <p:attrNameLst>
                                          <p:attrName>ppt_x</p:attrName>
                                        </p:attrNameLst>
                                      </p:cBhvr>
                                      <p:tavLst>
                                        <p:tav tm="0">
                                          <p:val>
                                            <p:strVal val="#ppt_x"/>
                                          </p:val>
                                        </p:tav>
                                        <p:tav tm="100000">
                                          <p:val>
                                            <p:strVal val="#ppt_x"/>
                                          </p:val>
                                        </p:tav>
                                      </p:tavLst>
                                    </p:anim>
                                    <p:anim calcmode="lin" valueType="num">
                                      <p:cBhvr>
                                        <p:cTn id="24" dur="1000" fill="hold"/>
                                        <p:tgtEl>
                                          <p:spTgt spid="28"/>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29"/>
                                        </p:tgtEl>
                                        <p:attrNameLst>
                                          <p:attrName>style.visibility</p:attrName>
                                        </p:attrNameLst>
                                      </p:cBhvr>
                                      <p:to>
                                        <p:strVal val="visible"/>
                                      </p:to>
                                    </p:set>
                                    <p:animEffect transition="in" filter="fade">
                                      <p:cBhvr>
                                        <p:cTn id="27" dur="1000"/>
                                        <p:tgtEl>
                                          <p:spTgt spid="29"/>
                                        </p:tgtEl>
                                      </p:cBhvr>
                                    </p:animEffect>
                                    <p:anim calcmode="lin" valueType="num">
                                      <p:cBhvr>
                                        <p:cTn id="28" dur="1000" fill="hold"/>
                                        <p:tgtEl>
                                          <p:spTgt spid="29"/>
                                        </p:tgtEl>
                                        <p:attrNameLst>
                                          <p:attrName>ppt_x</p:attrName>
                                        </p:attrNameLst>
                                      </p:cBhvr>
                                      <p:tavLst>
                                        <p:tav tm="0">
                                          <p:val>
                                            <p:strVal val="#ppt_x"/>
                                          </p:val>
                                        </p:tav>
                                        <p:tav tm="100000">
                                          <p:val>
                                            <p:strVal val="#ppt_x"/>
                                          </p:val>
                                        </p:tav>
                                      </p:tavLst>
                                    </p:anim>
                                    <p:anim calcmode="lin" valueType="num">
                                      <p:cBhvr>
                                        <p:cTn id="29" dur="1000" fill="hold"/>
                                        <p:tgtEl>
                                          <p:spTgt spid="29"/>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31"/>
                                        </p:tgtEl>
                                        <p:attrNameLst>
                                          <p:attrName>style.visibility</p:attrName>
                                        </p:attrNameLst>
                                      </p:cBhvr>
                                      <p:to>
                                        <p:strVal val="visible"/>
                                      </p:to>
                                    </p:set>
                                    <p:animEffect transition="in" filter="fade">
                                      <p:cBhvr>
                                        <p:cTn id="32" dur="1000"/>
                                        <p:tgtEl>
                                          <p:spTgt spid="31"/>
                                        </p:tgtEl>
                                      </p:cBhvr>
                                    </p:animEffect>
                                    <p:anim calcmode="lin" valueType="num">
                                      <p:cBhvr>
                                        <p:cTn id="33" dur="1000" fill="hold"/>
                                        <p:tgtEl>
                                          <p:spTgt spid="31"/>
                                        </p:tgtEl>
                                        <p:attrNameLst>
                                          <p:attrName>ppt_x</p:attrName>
                                        </p:attrNameLst>
                                      </p:cBhvr>
                                      <p:tavLst>
                                        <p:tav tm="0">
                                          <p:val>
                                            <p:strVal val="#ppt_x"/>
                                          </p:val>
                                        </p:tav>
                                        <p:tav tm="100000">
                                          <p:val>
                                            <p:strVal val="#ppt_x"/>
                                          </p:val>
                                        </p:tav>
                                      </p:tavLst>
                                    </p:anim>
                                    <p:anim calcmode="lin" valueType="num">
                                      <p:cBhvr>
                                        <p:cTn id="34" dur="1000" fill="hold"/>
                                        <p:tgtEl>
                                          <p:spTgt spid="31"/>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33"/>
                                        </p:tgtEl>
                                        <p:attrNameLst>
                                          <p:attrName>style.visibility</p:attrName>
                                        </p:attrNameLst>
                                      </p:cBhvr>
                                      <p:to>
                                        <p:strVal val="visible"/>
                                      </p:to>
                                    </p:set>
                                    <p:animEffect transition="in" filter="fade">
                                      <p:cBhvr>
                                        <p:cTn id="37" dur="1000"/>
                                        <p:tgtEl>
                                          <p:spTgt spid="33"/>
                                        </p:tgtEl>
                                      </p:cBhvr>
                                    </p:animEffect>
                                    <p:anim calcmode="lin" valueType="num">
                                      <p:cBhvr>
                                        <p:cTn id="38" dur="1000" fill="hold"/>
                                        <p:tgtEl>
                                          <p:spTgt spid="33"/>
                                        </p:tgtEl>
                                        <p:attrNameLst>
                                          <p:attrName>ppt_x</p:attrName>
                                        </p:attrNameLst>
                                      </p:cBhvr>
                                      <p:tavLst>
                                        <p:tav tm="0">
                                          <p:val>
                                            <p:strVal val="#ppt_x"/>
                                          </p:val>
                                        </p:tav>
                                        <p:tav tm="100000">
                                          <p:val>
                                            <p:strVal val="#ppt_x"/>
                                          </p:val>
                                        </p:tav>
                                      </p:tavLst>
                                    </p:anim>
                                    <p:anim calcmode="lin" valueType="num">
                                      <p:cBhvr>
                                        <p:cTn id="39" dur="1000" fill="hold"/>
                                        <p:tgtEl>
                                          <p:spTgt spid="33"/>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34"/>
                                        </p:tgtEl>
                                        <p:attrNameLst>
                                          <p:attrName>style.visibility</p:attrName>
                                        </p:attrNameLst>
                                      </p:cBhvr>
                                      <p:to>
                                        <p:strVal val="visible"/>
                                      </p:to>
                                    </p:set>
                                    <p:animEffect transition="in" filter="fade">
                                      <p:cBhvr>
                                        <p:cTn id="42" dur="1000"/>
                                        <p:tgtEl>
                                          <p:spTgt spid="34"/>
                                        </p:tgtEl>
                                      </p:cBhvr>
                                    </p:animEffect>
                                    <p:anim calcmode="lin" valueType="num">
                                      <p:cBhvr>
                                        <p:cTn id="43" dur="1000" fill="hold"/>
                                        <p:tgtEl>
                                          <p:spTgt spid="34"/>
                                        </p:tgtEl>
                                        <p:attrNameLst>
                                          <p:attrName>ppt_x</p:attrName>
                                        </p:attrNameLst>
                                      </p:cBhvr>
                                      <p:tavLst>
                                        <p:tav tm="0">
                                          <p:val>
                                            <p:strVal val="#ppt_x"/>
                                          </p:val>
                                        </p:tav>
                                        <p:tav tm="100000">
                                          <p:val>
                                            <p:strVal val="#ppt_x"/>
                                          </p:val>
                                        </p:tav>
                                      </p:tavLst>
                                    </p:anim>
                                    <p:anim calcmode="lin" valueType="num">
                                      <p:cBhvr>
                                        <p:cTn id="44" dur="1000" fill="hold"/>
                                        <p:tgtEl>
                                          <p:spTgt spid="34"/>
                                        </p:tgtEl>
                                        <p:attrNameLst>
                                          <p:attrName>ppt_y</p:attrName>
                                        </p:attrNameLst>
                                      </p:cBhvr>
                                      <p:tavLst>
                                        <p:tav tm="0">
                                          <p:val>
                                            <p:strVal val="#ppt_y+.1"/>
                                          </p:val>
                                        </p:tav>
                                        <p:tav tm="100000">
                                          <p:val>
                                            <p:strVal val="#ppt_y"/>
                                          </p:val>
                                        </p:tav>
                                      </p:tavLst>
                                    </p:anim>
                                  </p:childTnLst>
                                </p:cTn>
                              </p:par>
                              <p:par>
                                <p:cTn id="45" presetID="42" presetClass="entr" presetSubtype="0" fill="hold" nodeType="withEffect">
                                  <p:stCondLst>
                                    <p:cond delay="0"/>
                                  </p:stCondLst>
                                  <p:childTnLst>
                                    <p:set>
                                      <p:cBhvr>
                                        <p:cTn id="46" dur="1" fill="hold">
                                          <p:stCondLst>
                                            <p:cond delay="0"/>
                                          </p:stCondLst>
                                        </p:cTn>
                                        <p:tgtEl>
                                          <p:spTgt spid="36"/>
                                        </p:tgtEl>
                                        <p:attrNameLst>
                                          <p:attrName>style.visibility</p:attrName>
                                        </p:attrNameLst>
                                      </p:cBhvr>
                                      <p:to>
                                        <p:strVal val="visible"/>
                                      </p:to>
                                    </p:set>
                                    <p:animEffect transition="in" filter="fade">
                                      <p:cBhvr>
                                        <p:cTn id="47" dur="1000"/>
                                        <p:tgtEl>
                                          <p:spTgt spid="36"/>
                                        </p:tgtEl>
                                      </p:cBhvr>
                                    </p:animEffect>
                                    <p:anim calcmode="lin" valueType="num">
                                      <p:cBhvr>
                                        <p:cTn id="48" dur="1000" fill="hold"/>
                                        <p:tgtEl>
                                          <p:spTgt spid="36"/>
                                        </p:tgtEl>
                                        <p:attrNameLst>
                                          <p:attrName>ppt_x</p:attrName>
                                        </p:attrNameLst>
                                      </p:cBhvr>
                                      <p:tavLst>
                                        <p:tav tm="0">
                                          <p:val>
                                            <p:strVal val="#ppt_x"/>
                                          </p:val>
                                        </p:tav>
                                        <p:tav tm="100000">
                                          <p:val>
                                            <p:strVal val="#ppt_x"/>
                                          </p:val>
                                        </p:tav>
                                      </p:tavLst>
                                    </p:anim>
                                    <p:anim calcmode="lin" valueType="num">
                                      <p:cBhvr>
                                        <p:cTn id="49" dur="1000" fill="hold"/>
                                        <p:tgtEl>
                                          <p:spTgt spid="36"/>
                                        </p:tgtEl>
                                        <p:attrNameLst>
                                          <p:attrName>ppt_y</p:attrName>
                                        </p:attrNameLst>
                                      </p:cBhvr>
                                      <p:tavLst>
                                        <p:tav tm="0">
                                          <p:val>
                                            <p:strVal val="#ppt_y+.1"/>
                                          </p:val>
                                        </p:tav>
                                        <p:tav tm="100000">
                                          <p:val>
                                            <p:strVal val="#ppt_y"/>
                                          </p:val>
                                        </p:tav>
                                      </p:tavLst>
                                    </p:anim>
                                  </p:childTnLst>
                                </p:cTn>
                              </p:par>
                              <p:par>
                                <p:cTn id="50" presetID="42" presetClass="entr" presetSubtype="0" fill="hold" nodeType="withEffect">
                                  <p:stCondLst>
                                    <p:cond delay="0"/>
                                  </p:stCondLst>
                                  <p:childTnLst>
                                    <p:set>
                                      <p:cBhvr>
                                        <p:cTn id="51" dur="1" fill="hold">
                                          <p:stCondLst>
                                            <p:cond delay="0"/>
                                          </p:stCondLst>
                                        </p:cTn>
                                        <p:tgtEl>
                                          <p:spTgt spid="37"/>
                                        </p:tgtEl>
                                        <p:attrNameLst>
                                          <p:attrName>style.visibility</p:attrName>
                                        </p:attrNameLst>
                                      </p:cBhvr>
                                      <p:to>
                                        <p:strVal val="visible"/>
                                      </p:to>
                                    </p:set>
                                    <p:animEffect transition="in" filter="fade">
                                      <p:cBhvr>
                                        <p:cTn id="52" dur="1000"/>
                                        <p:tgtEl>
                                          <p:spTgt spid="37"/>
                                        </p:tgtEl>
                                      </p:cBhvr>
                                    </p:animEffect>
                                    <p:anim calcmode="lin" valueType="num">
                                      <p:cBhvr>
                                        <p:cTn id="53" dur="1000" fill="hold"/>
                                        <p:tgtEl>
                                          <p:spTgt spid="37"/>
                                        </p:tgtEl>
                                        <p:attrNameLst>
                                          <p:attrName>ppt_x</p:attrName>
                                        </p:attrNameLst>
                                      </p:cBhvr>
                                      <p:tavLst>
                                        <p:tav tm="0">
                                          <p:val>
                                            <p:strVal val="#ppt_x"/>
                                          </p:val>
                                        </p:tav>
                                        <p:tav tm="100000">
                                          <p:val>
                                            <p:strVal val="#ppt_x"/>
                                          </p:val>
                                        </p:tav>
                                      </p:tavLst>
                                    </p:anim>
                                    <p:anim calcmode="lin" valueType="num">
                                      <p:cBhvr>
                                        <p:cTn id="54" dur="1000" fill="hold"/>
                                        <p:tgtEl>
                                          <p:spTgt spid="37"/>
                                        </p:tgtEl>
                                        <p:attrNameLst>
                                          <p:attrName>ppt_y</p:attrName>
                                        </p:attrNameLst>
                                      </p:cBhvr>
                                      <p:tavLst>
                                        <p:tav tm="0">
                                          <p:val>
                                            <p:strVal val="#ppt_y+.1"/>
                                          </p:val>
                                        </p:tav>
                                        <p:tav tm="100000">
                                          <p:val>
                                            <p:strVal val="#ppt_y"/>
                                          </p:val>
                                        </p:tav>
                                      </p:tavLst>
                                    </p:anim>
                                  </p:childTnLst>
                                </p:cTn>
                              </p:par>
                              <p:par>
                                <p:cTn id="55" presetID="42" presetClass="entr" presetSubtype="0" fill="hold" nodeType="withEffect">
                                  <p:stCondLst>
                                    <p:cond delay="0"/>
                                  </p:stCondLst>
                                  <p:childTnLst>
                                    <p:set>
                                      <p:cBhvr>
                                        <p:cTn id="56" dur="1" fill="hold">
                                          <p:stCondLst>
                                            <p:cond delay="0"/>
                                          </p:stCondLst>
                                        </p:cTn>
                                        <p:tgtEl>
                                          <p:spTgt spid="40"/>
                                        </p:tgtEl>
                                        <p:attrNameLst>
                                          <p:attrName>style.visibility</p:attrName>
                                        </p:attrNameLst>
                                      </p:cBhvr>
                                      <p:to>
                                        <p:strVal val="visible"/>
                                      </p:to>
                                    </p:set>
                                    <p:animEffect transition="in" filter="fade">
                                      <p:cBhvr>
                                        <p:cTn id="57" dur="1000"/>
                                        <p:tgtEl>
                                          <p:spTgt spid="40"/>
                                        </p:tgtEl>
                                      </p:cBhvr>
                                    </p:animEffect>
                                    <p:anim calcmode="lin" valueType="num">
                                      <p:cBhvr>
                                        <p:cTn id="58" dur="1000" fill="hold"/>
                                        <p:tgtEl>
                                          <p:spTgt spid="40"/>
                                        </p:tgtEl>
                                        <p:attrNameLst>
                                          <p:attrName>ppt_x</p:attrName>
                                        </p:attrNameLst>
                                      </p:cBhvr>
                                      <p:tavLst>
                                        <p:tav tm="0">
                                          <p:val>
                                            <p:strVal val="#ppt_x"/>
                                          </p:val>
                                        </p:tav>
                                        <p:tav tm="100000">
                                          <p:val>
                                            <p:strVal val="#ppt_x"/>
                                          </p:val>
                                        </p:tav>
                                      </p:tavLst>
                                    </p:anim>
                                    <p:anim calcmode="lin" valueType="num">
                                      <p:cBhvr>
                                        <p:cTn id="59" dur="1000" fill="hold"/>
                                        <p:tgtEl>
                                          <p:spTgt spid="40"/>
                                        </p:tgtEl>
                                        <p:attrNameLst>
                                          <p:attrName>ppt_y</p:attrName>
                                        </p:attrNameLst>
                                      </p:cBhvr>
                                      <p:tavLst>
                                        <p:tav tm="0">
                                          <p:val>
                                            <p:strVal val="#ppt_y+.1"/>
                                          </p:val>
                                        </p:tav>
                                        <p:tav tm="100000">
                                          <p:val>
                                            <p:strVal val="#ppt_y"/>
                                          </p:val>
                                        </p:tav>
                                      </p:tavLst>
                                    </p:anim>
                                  </p:childTnLst>
                                </p:cTn>
                              </p:par>
                              <p:par>
                                <p:cTn id="60" presetID="42" presetClass="entr" presetSubtype="0" fill="hold" grpId="0" nodeType="withEffect">
                                  <p:stCondLst>
                                    <p:cond delay="0"/>
                                  </p:stCondLst>
                                  <p:childTnLst>
                                    <p:set>
                                      <p:cBhvr>
                                        <p:cTn id="61" dur="1" fill="hold">
                                          <p:stCondLst>
                                            <p:cond delay="0"/>
                                          </p:stCondLst>
                                        </p:cTn>
                                        <p:tgtEl>
                                          <p:spTgt spid="41"/>
                                        </p:tgtEl>
                                        <p:attrNameLst>
                                          <p:attrName>style.visibility</p:attrName>
                                        </p:attrNameLst>
                                      </p:cBhvr>
                                      <p:to>
                                        <p:strVal val="visible"/>
                                      </p:to>
                                    </p:set>
                                    <p:animEffect transition="in" filter="fade">
                                      <p:cBhvr>
                                        <p:cTn id="62" dur="1000"/>
                                        <p:tgtEl>
                                          <p:spTgt spid="41"/>
                                        </p:tgtEl>
                                      </p:cBhvr>
                                    </p:animEffect>
                                    <p:anim calcmode="lin" valueType="num">
                                      <p:cBhvr>
                                        <p:cTn id="63" dur="1000" fill="hold"/>
                                        <p:tgtEl>
                                          <p:spTgt spid="41"/>
                                        </p:tgtEl>
                                        <p:attrNameLst>
                                          <p:attrName>ppt_x</p:attrName>
                                        </p:attrNameLst>
                                      </p:cBhvr>
                                      <p:tavLst>
                                        <p:tav tm="0">
                                          <p:val>
                                            <p:strVal val="#ppt_x"/>
                                          </p:val>
                                        </p:tav>
                                        <p:tav tm="100000">
                                          <p:val>
                                            <p:strVal val="#ppt_x"/>
                                          </p:val>
                                        </p:tav>
                                      </p:tavLst>
                                    </p:anim>
                                    <p:anim calcmode="lin" valueType="num">
                                      <p:cBhvr>
                                        <p:cTn id="64" dur="1000" fill="hold"/>
                                        <p:tgtEl>
                                          <p:spTgt spid="41"/>
                                        </p:tgtEl>
                                        <p:attrNameLst>
                                          <p:attrName>ppt_y</p:attrName>
                                        </p:attrNameLst>
                                      </p:cBhvr>
                                      <p:tavLst>
                                        <p:tav tm="0">
                                          <p:val>
                                            <p:strVal val="#ppt_y+.1"/>
                                          </p:val>
                                        </p:tav>
                                        <p:tav tm="100000">
                                          <p:val>
                                            <p:strVal val="#ppt_y"/>
                                          </p:val>
                                        </p:tav>
                                      </p:tavLst>
                                    </p:anim>
                                  </p:childTnLst>
                                </p:cTn>
                              </p:par>
                              <p:par>
                                <p:cTn id="65" presetID="42" presetClass="entr" presetSubtype="0" fill="hold" nodeType="withEffect">
                                  <p:stCondLst>
                                    <p:cond delay="0"/>
                                  </p:stCondLst>
                                  <p:childTnLst>
                                    <p:set>
                                      <p:cBhvr>
                                        <p:cTn id="66" dur="1" fill="hold">
                                          <p:stCondLst>
                                            <p:cond delay="0"/>
                                          </p:stCondLst>
                                        </p:cTn>
                                        <p:tgtEl>
                                          <p:spTgt spid="42"/>
                                        </p:tgtEl>
                                        <p:attrNameLst>
                                          <p:attrName>style.visibility</p:attrName>
                                        </p:attrNameLst>
                                      </p:cBhvr>
                                      <p:to>
                                        <p:strVal val="visible"/>
                                      </p:to>
                                    </p:set>
                                    <p:animEffect transition="in" filter="fade">
                                      <p:cBhvr>
                                        <p:cTn id="67" dur="1000"/>
                                        <p:tgtEl>
                                          <p:spTgt spid="42"/>
                                        </p:tgtEl>
                                      </p:cBhvr>
                                    </p:animEffect>
                                    <p:anim calcmode="lin" valueType="num">
                                      <p:cBhvr>
                                        <p:cTn id="68" dur="1000" fill="hold"/>
                                        <p:tgtEl>
                                          <p:spTgt spid="42"/>
                                        </p:tgtEl>
                                        <p:attrNameLst>
                                          <p:attrName>ppt_x</p:attrName>
                                        </p:attrNameLst>
                                      </p:cBhvr>
                                      <p:tavLst>
                                        <p:tav tm="0">
                                          <p:val>
                                            <p:strVal val="#ppt_x"/>
                                          </p:val>
                                        </p:tav>
                                        <p:tav tm="100000">
                                          <p:val>
                                            <p:strVal val="#ppt_x"/>
                                          </p:val>
                                        </p:tav>
                                      </p:tavLst>
                                    </p:anim>
                                    <p:anim calcmode="lin" valueType="num">
                                      <p:cBhvr>
                                        <p:cTn id="69" dur="1000" fill="hold"/>
                                        <p:tgtEl>
                                          <p:spTgt spid="42"/>
                                        </p:tgtEl>
                                        <p:attrNameLst>
                                          <p:attrName>ppt_y</p:attrName>
                                        </p:attrNameLst>
                                      </p:cBhvr>
                                      <p:tavLst>
                                        <p:tav tm="0">
                                          <p:val>
                                            <p:strVal val="#ppt_y+.1"/>
                                          </p:val>
                                        </p:tav>
                                        <p:tav tm="100000">
                                          <p:val>
                                            <p:strVal val="#ppt_y"/>
                                          </p:val>
                                        </p:tav>
                                      </p:tavLst>
                                    </p:anim>
                                  </p:childTnLst>
                                </p:cTn>
                              </p:par>
                              <p:par>
                                <p:cTn id="70" presetID="42" presetClass="entr" presetSubtype="0" fill="hold" nodeType="withEffect">
                                  <p:stCondLst>
                                    <p:cond delay="0"/>
                                  </p:stCondLst>
                                  <p:childTnLst>
                                    <p:set>
                                      <p:cBhvr>
                                        <p:cTn id="71" dur="1" fill="hold">
                                          <p:stCondLst>
                                            <p:cond delay="0"/>
                                          </p:stCondLst>
                                        </p:cTn>
                                        <p:tgtEl>
                                          <p:spTgt spid="45"/>
                                        </p:tgtEl>
                                        <p:attrNameLst>
                                          <p:attrName>style.visibility</p:attrName>
                                        </p:attrNameLst>
                                      </p:cBhvr>
                                      <p:to>
                                        <p:strVal val="visible"/>
                                      </p:to>
                                    </p:set>
                                    <p:animEffect transition="in" filter="fade">
                                      <p:cBhvr>
                                        <p:cTn id="72" dur="1000"/>
                                        <p:tgtEl>
                                          <p:spTgt spid="45"/>
                                        </p:tgtEl>
                                      </p:cBhvr>
                                    </p:animEffect>
                                    <p:anim calcmode="lin" valueType="num">
                                      <p:cBhvr>
                                        <p:cTn id="73" dur="1000" fill="hold"/>
                                        <p:tgtEl>
                                          <p:spTgt spid="45"/>
                                        </p:tgtEl>
                                        <p:attrNameLst>
                                          <p:attrName>ppt_x</p:attrName>
                                        </p:attrNameLst>
                                      </p:cBhvr>
                                      <p:tavLst>
                                        <p:tav tm="0">
                                          <p:val>
                                            <p:strVal val="#ppt_x"/>
                                          </p:val>
                                        </p:tav>
                                        <p:tav tm="100000">
                                          <p:val>
                                            <p:strVal val="#ppt_x"/>
                                          </p:val>
                                        </p:tav>
                                      </p:tavLst>
                                    </p:anim>
                                    <p:anim calcmode="lin" valueType="num">
                                      <p:cBhvr>
                                        <p:cTn id="74" dur="1000" fill="hold"/>
                                        <p:tgtEl>
                                          <p:spTgt spid="45"/>
                                        </p:tgtEl>
                                        <p:attrNameLst>
                                          <p:attrName>ppt_y</p:attrName>
                                        </p:attrNameLst>
                                      </p:cBhvr>
                                      <p:tavLst>
                                        <p:tav tm="0">
                                          <p:val>
                                            <p:strVal val="#ppt_y+.1"/>
                                          </p:val>
                                        </p:tav>
                                        <p:tav tm="100000">
                                          <p:val>
                                            <p:strVal val="#ppt_y"/>
                                          </p:val>
                                        </p:tav>
                                      </p:tavLst>
                                    </p:anim>
                                  </p:childTnLst>
                                </p:cTn>
                              </p:par>
                              <p:par>
                                <p:cTn id="75" presetID="42" presetClass="entr" presetSubtype="0" fill="hold" grpId="0" nodeType="withEffect">
                                  <p:stCondLst>
                                    <p:cond delay="0"/>
                                  </p:stCondLst>
                                  <p:childTnLst>
                                    <p:set>
                                      <p:cBhvr>
                                        <p:cTn id="76" dur="1" fill="hold">
                                          <p:stCondLst>
                                            <p:cond delay="0"/>
                                          </p:stCondLst>
                                        </p:cTn>
                                        <p:tgtEl>
                                          <p:spTgt spid="47"/>
                                        </p:tgtEl>
                                        <p:attrNameLst>
                                          <p:attrName>style.visibility</p:attrName>
                                        </p:attrNameLst>
                                      </p:cBhvr>
                                      <p:to>
                                        <p:strVal val="visible"/>
                                      </p:to>
                                    </p:set>
                                    <p:animEffect transition="in" filter="fade">
                                      <p:cBhvr>
                                        <p:cTn id="77" dur="1000"/>
                                        <p:tgtEl>
                                          <p:spTgt spid="47"/>
                                        </p:tgtEl>
                                      </p:cBhvr>
                                    </p:animEffect>
                                    <p:anim calcmode="lin" valueType="num">
                                      <p:cBhvr>
                                        <p:cTn id="78" dur="1000" fill="hold"/>
                                        <p:tgtEl>
                                          <p:spTgt spid="47"/>
                                        </p:tgtEl>
                                        <p:attrNameLst>
                                          <p:attrName>ppt_x</p:attrName>
                                        </p:attrNameLst>
                                      </p:cBhvr>
                                      <p:tavLst>
                                        <p:tav tm="0">
                                          <p:val>
                                            <p:strVal val="#ppt_x"/>
                                          </p:val>
                                        </p:tav>
                                        <p:tav tm="100000">
                                          <p:val>
                                            <p:strVal val="#ppt_x"/>
                                          </p:val>
                                        </p:tav>
                                      </p:tavLst>
                                    </p:anim>
                                    <p:anim calcmode="lin" valueType="num">
                                      <p:cBhvr>
                                        <p:cTn id="79" dur="1000" fill="hold"/>
                                        <p:tgtEl>
                                          <p:spTgt spid="47"/>
                                        </p:tgtEl>
                                        <p:attrNameLst>
                                          <p:attrName>ppt_y</p:attrName>
                                        </p:attrNameLst>
                                      </p:cBhvr>
                                      <p:tavLst>
                                        <p:tav tm="0">
                                          <p:val>
                                            <p:strVal val="#ppt_y+.1"/>
                                          </p:val>
                                        </p:tav>
                                        <p:tav tm="100000">
                                          <p:val>
                                            <p:strVal val="#ppt_y"/>
                                          </p:val>
                                        </p:tav>
                                      </p:tavLst>
                                    </p:anim>
                                  </p:childTnLst>
                                </p:cTn>
                              </p:par>
                              <p:par>
                                <p:cTn id="80" presetID="42" presetClass="entr" presetSubtype="0" fill="hold" nodeType="withEffect">
                                  <p:stCondLst>
                                    <p:cond delay="0"/>
                                  </p:stCondLst>
                                  <p:childTnLst>
                                    <p:set>
                                      <p:cBhvr>
                                        <p:cTn id="81" dur="1" fill="hold">
                                          <p:stCondLst>
                                            <p:cond delay="0"/>
                                          </p:stCondLst>
                                        </p:cTn>
                                        <p:tgtEl>
                                          <p:spTgt spid="48"/>
                                        </p:tgtEl>
                                        <p:attrNameLst>
                                          <p:attrName>style.visibility</p:attrName>
                                        </p:attrNameLst>
                                      </p:cBhvr>
                                      <p:to>
                                        <p:strVal val="visible"/>
                                      </p:to>
                                    </p:set>
                                    <p:animEffect transition="in" filter="fade">
                                      <p:cBhvr>
                                        <p:cTn id="82" dur="1000"/>
                                        <p:tgtEl>
                                          <p:spTgt spid="48"/>
                                        </p:tgtEl>
                                      </p:cBhvr>
                                    </p:animEffect>
                                    <p:anim calcmode="lin" valueType="num">
                                      <p:cBhvr>
                                        <p:cTn id="83" dur="1000" fill="hold"/>
                                        <p:tgtEl>
                                          <p:spTgt spid="48"/>
                                        </p:tgtEl>
                                        <p:attrNameLst>
                                          <p:attrName>ppt_x</p:attrName>
                                        </p:attrNameLst>
                                      </p:cBhvr>
                                      <p:tavLst>
                                        <p:tav tm="0">
                                          <p:val>
                                            <p:strVal val="#ppt_x"/>
                                          </p:val>
                                        </p:tav>
                                        <p:tav tm="100000">
                                          <p:val>
                                            <p:strVal val="#ppt_x"/>
                                          </p:val>
                                        </p:tav>
                                      </p:tavLst>
                                    </p:anim>
                                    <p:anim calcmode="lin" valueType="num">
                                      <p:cBhvr>
                                        <p:cTn id="84" dur="1000" fill="hold"/>
                                        <p:tgtEl>
                                          <p:spTgt spid="48"/>
                                        </p:tgtEl>
                                        <p:attrNameLst>
                                          <p:attrName>ppt_y</p:attrName>
                                        </p:attrNameLst>
                                      </p:cBhvr>
                                      <p:tavLst>
                                        <p:tav tm="0">
                                          <p:val>
                                            <p:strVal val="#ppt_y+.1"/>
                                          </p:val>
                                        </p:tav>
                                        <p:tav tm="100000">
                                          <p:val>
                                            <p:strVal val="#ppt_y"/>
                                          </p:val>
                                        </p:tav>
                                      </p:tavLst>
                                    </p:anim>
                                  </p:childTnLst>
                                </p:cTn>
                              </p:par>
                              <p:par>
                                <p:cTn id="85" presetID="42" presetClass="entr" presetSubtype="0" fill="hold" nodeType="withEffect">
                                  <p:stCondLst>
                                    <p:cond delay="0"/>
                                  </p:stCondLst>
                                  <p:childTnLst>
                                    <p:set>
                                      <p:cBhvr>
                                        <p:cTn id="86" dur="1" fill="hold">
                                          <p:stCondLst>
                                            <p:cond delay="0"/>
                                          </p:stCondLst>
                                        </p:cTn>
                                        <p:tgtEl>
                                          <p:spTgt spid="51"/>
                                        </p:tgtEl>
                                        <p:attrNameLst>
                                          <p:attrName>style.visibility</p:attrName>
                                        </p:attrNameLst>
                                      </p:cBhvr>
                                      <p:to>
                                        <p:strVal val="visible"/>
                                      </p:to>
                                    </p:set>
                                    <p:animEffect transition="in" filter="fade">
                                      <p:cBhvr>
                                        <p:cTn id="87" dur="1000"/>
                                        <p:tgtEl>
                                          <p:spTgt spid="51"/>
                                        </p:tgtEl>
                                      </p:cBhvr>
                                    </p:animEffect>
                                    <p:anim calcmode="lin" valueType="num">
                                      <p:cBhvr>
                                        <p:cTn id="88" dur="1000" fill="hold"/>
                                        <p:tgtEl>
                                          <p:spTgt spid="51"/>
                                        </p:tgtEl>
                                        <p:attrNameLst>
                                          <p:attrName>ppt_x</p:attrName>
                                        </p:attrNameLst>
                                      </p:cBhvr>
                                      <p:tavLst>
                                        <p:tav tm="0">
                                          <p:val>
                                            <p:strVal val="#ppt_x"/>
                                          </p:val>
                                        </p:tav>
                                        <p:tav tm="100000">
                                          <p:val>
                                            <p:strVal val="#ppt_x"/>
                                          </p:val>
                                        </p:tav>
                                      </p:tavLst>
                                    </p:anim>
                                    <p:anim calcmode="lin" valueType="num">
                                      <p:cBhvr>
                                        <p:cTn id="89" dur="1000" fill="hold"/>
                                        <p:tgtEl>
                                          <p:spTgt spid="51"/>
                                        </p:tgtEl>
                                        <p:attrNameLst>
                                          <p:attrName>ppt_y</p:attrName>
                                        </p:attrNameLst>
                                      </p:cBhvr>
                                      <p:tavLst>
                                        <p:tav tm="0">
                                          <p:val>
                                            <p:strVal val="#ppt_y+.1"/>
                                          </p:val>
                                        </p:tav>
                                        <p:tav tm="100000">
                                          <p:val>
                                            <p:strVal val="#ppt_y"/>
                                          </p:val>
                                        </p:tav>
                                      </p:tavLst>
                                    </p:anim>
                                  </p:childTnLst>
                                </p:cTn>
                              </p:par>
                              <p:par>
                                <p:cTn id="90" presetID="42" presetClass="entr" presetSubtype="0" fill="hold" nodeType="withEffect">
                                  <p:stCondLst>
                                    <p:cond delay="0"/>
                                  </p:stCondLst>
                                  <p:childTnLst>
                                    <p:set>
                                      <p:cBhvr>
                                        <p:cTn id="91" dur="1" fill="hold">
                                          <p:stCondLst>
                                            <p:cond delay="0"/>
                                          </p:stCondLst>
                                        </p:cTn>
                                        <p:tgtEl>
                                          <p:spTgt spid="52"/>
                                        </p:tgtEl>
                                        <p:attrNameLst>
                                          <p:attrName>style.visibility</p:attrName>
                                        </p:attrNameLst>
                                      </p:cBhvr>
                                      <p:to>
                                        <p:strVal val="visible"/>
                                      </p:to>
                                    </p:set>
                                    <p:animEffect transition="in" filter="fade">
                                      <p:cBhvr>
                                        <p:cTn id="92" dur="1000"/>
                                        <p:tgtEl>
                                          <p:spTgt spid="52"/>
                                        </p:tgtEl>
                                      </p:cBhvr>
                                    </p:animEffect>
                                    <p:anim calcmode="lin" valueType="num">
                                      <p:cBhvr>
                                        <p:cTn id="93" dur="1000" fill="hold"/>
                                        <p:tgtEl>
                                          <p:spTgt spid="52"/>
                                        </p:tgtEl>
                                        <p:attrNameLst>
                                          <p:attrName>ppt_x</p:attrName>
                                        </p:attrNameLst>
                                      </p:cBhvr>
                                      <p:tavLst>
                                        <p:tav tm="0">
                                          <p:val>
                                            <p:strVal val="#ppt_x"/>
                                          </p:val>
                                        </p:tav>
                                        <p:tav tm="100000">
                                          <p:val>
                                            <p:strVal val="#ppt_x"/>
                                          </p:val>
                                        </p:tav>
                                      </p:tavLst>
                                    </p:anim>
                                    <p:anim calcmode="lin" valueType="num">
                                      <p:cBhvr>
                                        <p:cTn id="94" dur="1000" fill="hold"/>
                                        <p:tgtEl>
                                          <p:spTgt spid="52"/>
                                        </p:tgtEl>
                                        <p:attrNameLst>
                                          <p:attrName>ppt_y</p:attrName>
                                        </p:attrNameLst>
                                      </p:cBhvr>
                                      <p:tavLst>
                                        <p:tav tm="0">
                                          <p:val>
                                            <p:strVal val="#ppt_y+.1"/>
                                          </p:val>
                                        </p:tav>
                                        <p:tav tm="100000">
                                          <p:val>
                                            <p:strVal val="#ppt_y"/>
                                          </p:val>
                                        </p:tav>
                                      </p:tavLst>
                                    </p:anim>
                                  </p:childTnLst>
                                </p:cTn>
                              </p:par>
                              <p:par>
                                <p:cTn id="95" presetID="42" presetClass="entr" presetSubtype="0" fill="hold" nodeType="withEffect">
                                  <p:stCondLst>
                                    <p:cond delay="0"/>
                                  </p:stCondLst>
                                  <p:childTnLst>
                                    <p:set>
                                      <p:cBhvr>
                                        <p:cTn id="96" dur="1" fill="hold">
                                          <p:stCondLst>
                                            <p:cond delay="0"/>
                                          </p:stCondLst>
                                        </p:cTn>
                                        <p:tgtEl>
                                          <p:spTgt spid="53"/>
                                        </p:tgtEl>
                                        <p:attrNameLst>
                                          <p:attrName>style.visibility</p:attrName>
                                        </p:attrNameLst>
                                      </p:cBhvr>
                                      <p:to>
                                        <p:strVal val="visible"/>
                                      </p:to>
                                    </p:set>
                                    <p:animEffect transition="in" filter="fade">
                                      <p:cBhvr>
                                        <p:cTn id="97" dur="1000"/>
                                        <p:tgtEl>
                                          <p:spTgt spid="53"/>
                                        </p:tgtEl>
                                      </p:cBhvr>
                                    </p:animEffect>
                                    <p:anim calcmode="lin" valueType="num">
                                      <p:cBhvr>
                                        <p:cTn id="98" dur="1000" fill="hold"/>
                                        <p:tgtEl>
                                          <p:spTgt spid="53"/>
                                        </p:tgtEl>
                                        <p:attrNameLst>
                                          <p:attrName>ppt_x</p:attrName>
                                        </p:attrNameLst>
                                      </p:cBhvr>
                                      <p:tavLst>
                                        <p:tav tm="0">
                                          <p:val>
                                            <p:strVal val="#ppt_x"/>
                                          </p:val>
                                        </p:tav>
                                        <p:tav tm="100000">
                                          <p:val>
                                            <p:strVal val="#ppt_x"/>
                                          </p:val>
                                        </p:tav>
                                      </p:tavLst>
                                    </p:anim>
                                    <p:anim calcmode="lin" valueType="num">
                                      <p:cBhvr>
                                        <p:cTn id="99" dur="1000" fill="hold"/>
                                        <p:tgtEl>
                                          <p:spTgt spid="53"/>
                                        </p:tgtEl>
                                        <p:attrNameLst>
                                          <p:attrName>ppt_y</p:attrName>
                                        </p:attrNameLst>
                                      </p:cBhvr>
                                      <p:tavLst>
                                        <p:tav tm="0">
                                          <p:val>
                                            <p:strVal val="#ppt_y+.1"/>
                                          </p:val>
                                        </p:tav>
                                        <p:tav tm="100000">
                                          <p:val>
                                            <p:strVal val="#ppt_y"/>
                                          </p:val>
                                        </p:tav>
                                      </p:tavLst>
                                    </p:anim>
                                  </p:childTnLst>
                                </p:cTn>
                              </p:par>
                              <p:par>
                                <p:cTn id="100" presetID="42" presetClass="entr" presetSubtype="0" fill="hold" grpId="0" nodeType="withEffect">
                                  <p:stCondLst>
                                    <p:cond delay="0"/>
                                  </p:stCondLst>
                                  <p:childTnLst>
                                    <p:set>
                                      <p:cBhvr>
                                        <p:cTn id="101" dur="1" fill="hold">
                                          <p:stCondLst>
                                            <p:cond delay="0"/>
                                          </p:stCondLst>
                                        </p:cTn>
                                        <p:tgtEl>
                                          <p:spTgt spid="55"/>
                                        </p:tgtEl>
                                        <p:attrNameLst>
                                          <p:attrName>style.visibility</p:attrName>
                                        </p:attrNameLst>
                                      </p:cBhvr>
                                      <p:to>
                                        <p:strVal val="visible"/>
                                      </p:to>
                                    </p:set>
                                    <p:animEffect transition="in" filter="fade">
                                      <p:cBhvr>
                                        <p:cTn id="102" dur="1000"/>
                                        <p:tgtEl>
                                          <p:spTgt spid="55"/>
                                        </p:tgtEl>
                                      </p:cBhvr>
                                    </p:animEffect>
                                    <p:anim calcmode="lin" valueType="num">
                                      <p:cBhvr>
                                        <p:cTn id="103" dur="1000" fill="hold"/>
                                        <p:tgtEl>
                                          <p:spTgt spid="55"/>
                                        </p:tgtEl>
                                        <p:attrNameLst>
                                          <p:attrName>ppt_x</p:attrName>
                                        </p:attrNameLst>
                                      </p:cBhvr>
                                      <p:tavLst>
                                        <p:tav tm="0">
                                          <p:val>
                                            <p:strVal val="#ppt_x"/>
                                          </p:val>
                                        </p:tav>
                                        <p:tav tm="100000">
                                          <p:val>
                                            <p:strVal val="#ppt_x"/>
                                          </p:val>
                                        </p:tav>
                                      </p:tavLst>
                                    </p:anim>
                                    <p:anim calcmode="lin" valueType="num">
                                      <p:cBhvr>
                                        <p:cTn id="104" dur="1000" fill="hold"/>
                                        <p:tgtEl>
                                          <p:spTgt spid="55"/>
                                        </p:tgtEl>
                                        <p:attrNameLst>
                                          <p:attrName>ppt_y</p:attrName>
                                        </p:attrNameLst>
                                      </p:cBhvr>
                                      <p:tavLst>
                                        <p:tav tm="0">
                                          <p:val>
                                            <p:strVal val="#ppt_y+.1"/>
                                          </p:val>
                                        </p:tav>
                                        <p:tav tm="100000">
                                          <p:val>
                                            <p:strVal val="#ppt_y"/>
                                          </p:val>
                                        </p:tav>
                                      </p:tavLst>
                                    </p:anim>
                                  </p:childTnLst>
                                </p:cTn>
                              </p:par>
                            </p:childTnLst>
                          </p:cTn>
                        </p:par>
                      </p:childTnLst>
                    </p:cTn>
                  </p:par>
                  <p:par>
                    <p:cTn id="105" fill="hold">
                      <p:stCondLst>
                        <p:cond delay="indefinite"/>
                      </p:stCondLst>
                      <p:childTnLst>
                        <p:par>
                          <p:cTn id="106" fill="hold">
                            <p:stCondLst>
                              <p:cond delay="0"/>
                            </p:stCondLst>
                            <p:childTnLst>
                              <p:par>
                                <p:cTn id="107" presetID="1" presetClass="entr" presetSubtype="0" fill="hold" grpId="0" nodeType="clickEffect">
                                  <p:stCondLst>
                                    <p:cond delay="0"/>
                                  </p:stCondLst>
                                  <p:childTnLst>
                                    <p:set>
                                      <p:cBhvr>
                                        <p:cTn id="108" dur="1" fill="hold">
                                          <p:stCondLst>
                                            <p:cond delay="0"/>
                                          </p:stCondLst>
                                        </p:cTn>
                                        <p:tgtEl>
                                          <p:spTgt spid="13"/>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14"/>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16"/>
                                        </p:tgtEl>
                                        <p:attrNameLst>
                                          <p:attrName>style.visibility</p:attrName>
                                        </p:attrNameLst>
                                      </p:cBhvr>
                                      <p:to>
                                        <p:strVal val="visible"/>
                                      </p:to>
                                    </p:set>
                                  </p:childTnLst>
                                </p:cTn>
                              </p:par>
                              <p:par>
                                <p:cTn id="113" presetID="1" presetClass="entr" presetSubtype="0" fill="hold" grpId="0" nodeType="withEffect">
                                  <p:stCondLst>
                                    <p:cond delay="0"/>
                                  </p:stCondLst>
                                  <p:childTnLst>
                                    <p:set>
                                      <p:cBhvr>
                                        <p:cTn id="114" dur="1" fill="hold">
                                          <p:stCondLst>
                                            <p:cond delay="0"/>
                                          </p:stCondLst>
                                        </p:cTn>
                                        <p:tgtEl>
                                          <p:spTgt spid="18"/>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19"/>
                                        </p:tgtEl>
                                        <p:attrNameLst>
                                          <p:attrName>style.visibility</p:attrName>
                                        </p:attrNameLst>
                                      </p:cBhvr>
                                      <p:to>
                                        <p:strVal val="visible"/>
                                      </p:to>
                                    </p:set>
                                  </p:childTnLst>
                                </p:cTn>
                              </p:par>
                              <p:par>
                                <p:cTn id="117" presetID="1" presetClass="entr" presetSubtype="0" fill="hold" grpId="0" nodeType="withEffect">
                                  <p:stCondLst>
                                    <p:cond delay="0"/>
                                  </p:stCondLst>
                                  <p:childTnLst>
                                    <p:set>
                                      <p:cBhvr>
                                        <p:cTn id="118" dur="1" fill="hold">
                                          <p:stCondLst>
                                            <p:cond delay="0"/>
                                          </p:stCondLst>
                                        </p:cTn>
                                        <p:tgtEl>
                                          <p:spTgt spid="20"/>
                                        </p:tgtEl>
                                        <p:attrNameLst>
                                          <p:attrName>style.visibility</p:attrName>
                                        </p:attrNameLst>
                                      </p:cBhvr>
                                      <p:to>
                                        <p:strVal val="visible"/>
                                      </p:to>
                                    </p:set>
                                  </p:childTnLst>
                                </p:cTn>
                              </p:par>
                              <p:par>
                                <p:cTn id="119" presetID="1" presetClass="entr" presetSubtype="0" fill="hold" grpId="0" nodeType="withEffect">
                                  <p:stCondLst>
                                    <p:cond delay="0"/>
                                  </p:stCondLst>
                                  <p:childTnLst>
                                    <p:set>
                                      <p:cBhvr>
                                        <p:cTn id="120" dur="1" fill="hold">
                                          <p:stCondLst>
                                            <p:cond delay="0"/>
                                          </p:stCondLst>
                                        </p:cTn>
                                        <p:tgtEl>
                                          <p:spTgt spid="21"/>
                                        </p:tgtEl>
                                        <p:attrNameLst>
                                          <p:attrName>style.visibility</p:attrName>
                                        </p:attrNameLst>
                                      </p:cBhvr>
                                      <p:to>
                                        <p:strVal val="visible"/>
                                      </p:to>
                                    </p:set>
                                  </p:childTnLst>
                                </p:cTn>
                              </p:par>
                              <p:par>
                                <p:cTn id="121" presetID="1" presetClass="entr" presetSubtype="0" fill="hold" grpId="0" nodeType="withEffect">
                                  <p:stCondLst>
                                    <p:cond delay="0"/>
                                  </p:stCondLst>
                                  <p:childTnLst>
                                    <p:set>
                                      <p:cBhvr>
                                        <p:cTn id="122" dur="1" fill="hold">
                                          <p:stCondLst>
                                            <p:cond delay="0"/>
                                          </p:stCondLst>
                                        </p:cTn>
                                        <p:tgtEl>
                                          <p:spTgt spid="17"/>
                                        </p:tgtEl>
                                        <p:attrNameLst>
                                          <p:attrName>style.visibility</p:attrName>
                                        </p:attrNameLst>
                                      </p:cBhvr>
                                      <p:to>
                                        <p:strVal val="visible"/>
                                      </p:to>
                                    </p:set>
                                  </p:childTnLst>
                                </p:cTn>
                              </p:par>
                            </p:childTnLst>
                          </p:cTn>
                        </p:par>
                      </p:childTnLst>
                    </p:cTn>
                  </p:par>
                  <p:par>
                    <p:cTn id="123" fill="hold">
                      <p:stCondLst>
                        <p:cond delay="indefinite"/>
                      </p:stCondLst>
                      <p:childTnLst>
                        <p:par>
                          <p:cTn id="124" fill="hold">
                            <p:stCondLst>
                              <p:cond delay="0"/>
                            </p:stCondLst>
                            <p:childTnLst>
                              <p:par>
                                <p:cTn id="125" presetID="14" presetClass="exit" presetSubtype="10" fill="hold" nodeType="clickEffect">
                                  <p:stCondLst>
                                    <p:cond delay="0"/>
                                  </p:stCondLst>
                                  <p:childTnLst>
                                    <p:animEffect transition="out" filter="randombar(horizontal)">
                                      <p:cBhvr>
                                        <p:cTn id="126" dur="500"/>
                                        <p:tgtEl>
                                          <p:spTgt spid="22"/>
                                        </p:tgtEl>
                                      </p:cBhvr>
                                    </p:animEffect>
                                    <p:set>
                                      <p:cBhvr>
                                        <p:cTn id="127" dur="1" fill="hold">
                                          <p:stCondLst>
                                            <p:cond delay="499"/>
                                          </p:stCondLst>
                                        </p:cTn>
                                        <p:tgtEl>
                                          <p:spTgt spid="22"/>
                                        </p:tgtEl>
                                        <p:attrNameLst>
                                          <p:attrName>style.visibility</p:attrName>
                                        </p:attrNameLst>
                                      </p:cBhvr>
                                      <p:to>
                                        <p:strVal val="hidden"/>
                                      </p:to>
                                    </p:set>
                                  </p:childTnLst>
                                </p:cTn>
                              </p:par>
                              <p:par>
                                <p:cTn id="128" presetID="14" presetClass="exit" presetSubtype="10" fill="hold" grpId="1" nodeType="withEffect">
                                  <p:stCondLst>
                                    <p:cond delay="0"/>
                                  </p:stCondLst>
                                  <p:childTnLst>
                                    <p:animEffect transition="out" filter="randombar(horizontal)">
                                      <p:cBhvr>
                                        <p:cTn id="129" dur="500"/>
                                        <p:tgtEl>
                                          <p:spTgt spid="23"/>
                                        </p:tgtEl>
                                      </p:cBhvr>
                                    </p:animEffect>
                                    <p:set>
                                      <p:cBhvr>
                                        <p:cTn id="130" dur="1" fill="hold">
                                          <p:stCondLst>
                                            <p:cond delay="499"/>
                                          </p:stCondLst>
                                        </p:cTn>
                                        <p:tgtEl>
                                          <p:spTgt spid="23"/>
                                        </p:tgtEl>
                                        <p:attrNameLst>
                                          <p:attrName>style.visibility</p:attrName>
                                        </p:attrNameLst>
                                      </p:cBhvr>
                                      <p:to>
                                        <p:strVal val="hidden"/>
                                      </p:to>
                                    </p:set>
                                  </p:childTnLst>
                                </p:cTn>
                              </p:par>
                              <p:par>
                                <p:cTn id="131" presetID="14" presetClass="exit" presetSubtype="10" fill="hold" nodeType="withEffect">
                                  <p:stCondLst>
                                    <p:cond delay="0"/>
                                  </p:stCondLst>
                                  <p:childTnLst>
                                    <p:animEffect transition="out" filter="randombar(horizontal)">
                                      <p:cBhvr>
                                        <p:cTn id="132" dur="500"/>
                                        <p:tgtEl>
                                          <p:spTgt spid="24"/>
                                        </p:tgtEl>
                                      </p:cBhvr>
                                    </p:animEffect>
                                    <p:set>
                                      <p:cBhvr>
                                        <p:cTn id="133" dur="1" fill="hold">
                                          <p:stCondLst>
                                            <p:cond delay="499"/>
                                          </p:stCondLst>
                                        </p:cTn>
                                        <p:tgtEl>
                                          <p:spTgt spid="24"/>
                                        </p:tgtEl>
                                        <p:attrNameLst>
                                          <p:attrName>style.visibility</p:attrName>
                                        </p:attrNameLst>
                                      </p:cBhvr>
                                      <p:to>
                                        <p:strVal val="hidden"/>
                                      </p:to>
                                    </p:set>
                                  </p:childTnLst>
                                </p:cTn>
                              </p:par>
                              <p:par>
                                <p:cTn id="134" presetID="14" presetClass="exit" presetSubtype="10" fill="hold" nodeType="withEffect">
                                  <p:stCondLst>
                                    <p:cond delay="0"/>
                                  </p:stCondLst>
                                  <p:childTnLst>
                                    <p:animEffect transition="out" filter="randombar(horizontal)">
                                      <p:cBhvr>
                                        <p:cTn id="135" dur="500"/>
                                        <p:tgtEl>
                                          <p:spTgt spid="28"/>
                                        </p:tgtEl>
                                      </p:cBhvr>
                                    </p:animEffect>
                                    <p:set>
                                      <p:cBhvr>
                                        <p:cTn id="136" dur="1" fill="hold">
                                          <p:stCondLst>
                                            <p:cond delay="499"/>
                                          </p:stCondLst>
                                        </p:cTn>
                                        <p:tgtEl>
                                          <p:spTgt spid="28"/>
                                        </p:tgtEl>
                                        <p:attrNameLst>
                                          <p:attrName>style.visibility</p:attrName>
                                        </p:attrNameLst>
                                      </p:cBhvr>
                                      <p:to>
                                        <p:strVal val="hidden"/>
                                      </p:to>
                                    </p:set>
                                  </p:childTnLst>
                                </p:cTn>
                              </p:par>
                              <p:par>
                                <p:cTn id="137" presetID="14" presetClass="exit" presetSubtype="10" fill="hold" nodeType="withEffect">
                                  <p:stCondLst>
                                    <p:cond delay="0"/>
                                  </p:stCondLst>
                                  <p:childTnLst>
                                    <p:animEffect transition="out" filter="randombar(horizontal)">
                                      <p:cBhvr>
                                        <p:cTn id="138" dur="500"/>
                                        <p:tgtEl>
                                          <p:spTgt spid="29"/>
                                        </p:tgtEl>
                                      </p:cBhvr>
                                    </p:animEffect>
                                    <p:set>
                                      <p:cBhvr>
                                        <p:cTn id="139" dur="1" fill="hold">
                                          <p:stCondLst>
                                            <p:cond delay="499"/>
                                          </p:stCondLst>
                                        </p:cTn>
                                        <p:tgtEl>
                                          <p:spTgt spid="29"/>
                                        </p:tgtEl>
                                        <p:attrNameLst>
                                          <p:attrName>style.visibility</p:attrName>
                                        </p:attrNameLst>
                                      </p:cBhvr>
                                      <p:to>
                                        <p:strVal val="hidden"/>
                                      </p:to>
                                    </p:set>
                                  </p:childTnLst>
                                </p:cTn>
                              </p:par>
                              <p:par>
                                <p:cTn id="140" presetID="14" presetClass="exit" presetSubtype="10" fill="hold" nodeType="withEffect">
                                  <p:stCondLst>
                                    <p:cond delay="0"/>
                                  </p:stCondLst>
                                  <p:childTnLst>
                                    <p:animEffect transition="out" filter="randombar(horizontal)">
                                      <p:cBhvr>
                                        <p:cTn id="141" dur="500"/>
                                        <p:tgtEl>
                                          <p:spTgt spid="31"/>
                                        </p:tgtEl>
                                      </p:cBhvr>
                                    </p:animEffect>
                                    <p:set>
                                      <p:cBhvr>
                                        <p:cTn id="142" dur="1" fill="hold">
                                          <p:stCondLst>
                                            <p:cond delay="499"/>
                                          </p:stCondLst>
                                        </p:cTn>
                                        <p:tgtEl>
                                          <p:spTgt spid="31"/>
                                        </p:tgtEl>
                                        <p:attrNameLst>
                                          <p:attrName>style.visibility</p:attrName>
                                        </p:attrNameLst>
                                      </p:cBhvr>
                                      <p:to>
                                        <p:strVal val="hidden"/>
                                      </p:to>
                                    </p:set>
                                  </p:childTnLst>
                                </p:cTn>
                              </p:par>
                              <p:par>
                                <p:cTn id="143" presetID="14" presetClass="exit" presetSubtype="10" fill="hold" grpId="1" nodeType="withEffect">
                                  <p:stCondLst>
                                    <p:cond delay="0"/>
                                  </p:stCondLst>
                                  <p:childTnLst>
                                    <p:animEffect transition="out" filter="randombar(horizontal)">
                                      <p:cBhvr>
                                        <p:cTn id="144" dur="500"/>
                                        <p:tgtEl>
                                          <p:spTgt spid="33"/>
                                        </p:tgtEl>
                                      </p:cBhvr>
                                    </p:animEffect>
                                    <p:set>
                                      <p:cBhvr>
                                        <p:cTn id="145" dur="1" fill="hold">
                                          <p:stCondLst>
                                            <p:cond delay="499"/>
                                          </p:stCondLst>
                                        </p:cTn>
                                        <p:tgtEl>
                                          <p:spTgt spid="33"/>
                                        </p:tgtEl>
                                        <p:attrNameLst>
                                          <p:attrName>style.visibility</p:attrName>
                                        </p:attrNameLst>
                                      </p:cBhvr>
                                      <p:to>
                                        <p:strVal val="hidden"/>
                                      </p:to>
                                    </p:set>
                                  </p:childTnLst>
                                </p:cTn>
                              </p:par>
                              <p:par>
                                <p:cTn id="146" presetID="14" presetClass="exit" presetSubtype="10" fill="hold" grpId="1" nodeType="withEffect">
                                  <p:stCondLst>
                                    <p:cond delay="0"/>
                                  </p:stCondLst>
                                  <p:childTnLst>
                                    <p:animEffect transition="out" filter="randombar(horizontal)">
                                      <p:cBhvr>
                                        <p:cTn id="147" dur="500"/>
                                        <p:tgtEl>
                                          <p:spTgt spid="34"/>
                                        </p:tgtEl>
                                      </p:cBhvr>
                                    </p:animEffect>
                                    <p:set>
                                      <p:cBhvr>
                                        <p:cTn id="148" dur="1" fill="hold">
                                          <p:stCondLst>
                                            <p:cond delay="499"/>
                                          </p:stCondLst>
                                        </p:cTn>
                                        <p:tgtEl>
                                          <p:spTgt spid="34"/>
                                        </p:tgtEl>
                                        <p:attrNameLst>
                                          <p:attrName>style.visibility</p:attrName>
                                        </p:attrNameLst>
                                      </p:cBhvr>
                                      <p:to>
                                        <p:strVal val="hidden"/>
                                      </p:to>
                                    </p:set>
                                  </p:childTnLst>
                                </p:cTn>
                              </p:par>
                              <p:par>
                                <p:cTn id="149" presetID="14" presetClass="exit" presetSubtype="10" fill="hold" nodeType="withEffect">
                                  <p:stCondLst>
                                    <p:cond delay="0"/>
                                  </p:stCondLst>
                                  <p:childTnLst>
                                    <p:animEffect transition="out" filter="randombar(horizontal)">
                                      <p:cBhvr>
                                        <p:cTn id="150" dur="500"/>
                                        <p:tgtEl>
                                          <p:spTgt spid="36"/>
                                        </p:tgtEl>
                                      </p:cBhvr>
                                    </p:animEffect>
                                    <p:set>
                                      <p:cBhvr>
                                        <p:cTn id="151" dur="1" fill="hold">
                                          <p:stCondLst>
                                            <p:cond delay="499"/>
                                          </p:stCondLst>
                                        </p:cTn>
                                        <p:tgtEl>
                                          <p:spTgt spid="36"/>
                                        </p:tgtEl>
                                        <p:attrNameLst>
                                          <p:attrName>style.visibility</p:attrName>
                                        </p:attrNameLst>
                                      </p:cBhvr>
                                      <p:to>
                                        <p:strVal val="hidden"/>
                                      </p:to>
                                    </p:set>
                                  </p:childTnLst>
                                </p:cTn>
                              </p:par>
                              <p:par>
                                <p:cTn id="152" presetID="14" presetClass="exit" presetSubtype="10" fill="hold" nodeType="withEffect">
                                  <p:stCondLst>
                                    <p:cond delay="0"/>
                                  </p:stCondLst>
                                  <p:childTnLst>
                                    <p:animEffect transition="out" filter="randombar(horizontal)">
                                      <p:cBhvr>
                                        <p:cTn id="153" dur="500"/>
                                        <p:tgtEl>
                                          <p:spTgt spid="37"/>
                                        </p:tgtEl>
                                      </p:cBhvr>
                                    </p:animEffect>
                                    <p:set>
                                      <p:cBhvr>
                                        <p:cTn id="154" dur="1" fill="hold">
                                          <p:stCondLst>
                                            <p:cond delay="499"/>
                                          </p:stCondLst>
                                        </p:cTn>
                                        <p:tgtEl>
                                          <p:spTgt spid="37"/>
                                        </p:tgtEl>
                                        <p:attrNameLst>
                                          <p:attrName>style.visibility</p:attrName>
                                        </p:attrNameLst>
                                      </p:cBhvr>
                                      <p:to>
                                        <p:strVal val="hidden"/>
                                      </p:to>
                                    </p:set>
                                  </p:childTnLst>
                                </p:cTn>
                              </p:par>
                              <p:par>
                                <p:cTn id="155" presetID="14" presetClass="exit" presetSubtype="10" fill="hold" nodeType="withEffect">
                                  <p:stCondLst>
                                    <p:cond delay="0"/>
                                  </p:stCondLst>
                                  <p:childTnLst>
                                    <p:animEffect transition="out" filter="randombar(horizontal)">
                                      <p:cBhvr>
                                        <p:cTn id="156" dur="500"/>
                                        <p:tgtEl>
                                          <p:spTgt spid="40"/>
                                        </p:tgtEl>
                                      </p:cBhvr>
                                    </p:animEffect>
                                    <p:set>
                                      <p:cBhvr>
                                        <p:cTn id="157" dur="1" fill="hold">
                                          <p:stCondLst>
                                            <p:cond delay="499"/>
                                          </p:stCondLst>
                                        </p:cTn>
                                        <p:tgtEl>
                                          <p:spTgt spid="40"/>
                                        </p:tgtEl>
                                        <p:attrNameLst>
                                          <p:attrName>style.visibility</p:attrName>
                                        </p:attrNameLst>
                                      </p:cBhvr>
                                      <p:to>
                                        <p:strVal val="hidden"/>
                                      </p:to>
                                    </p:set>
                                  </p:childTnLst>
                                </p:cTn>
                              </p:par>
                              <p:par>
                                <p:cTn id="158" presetID="14" presetClass="exit" presetSubtype="10" fill="hold" grpId="1" nodeType="withEffect">
                                  <p:stCondLst>
                                    <p:cond delay="0"/>
                                  </p:stCondLst>
                                  <p:childTnLst>
                                    <p:animEffect transition="out" filter="randombar(horizontal)">
                                      <p:cBhvr>
                                        <p:cTn id="159" dur="500"/>
                                        <p:tgtEl>
                                          <p:spTgt spid="41"/>
                                        </p:tgtEl>
                                      </p:cBhvr>
                                    </p:animEffect>
                                    <p:set>
                                      <p:cBhvr>
                                        <p:cTn id="160" dur="1" fill="hold">
                                          <p:stCondLst>
                                            <p:cond delay="499"/>
                                          </p:stCondLst>
                                        </p:cTn>
                                        <p:tgtEl>
                                          <p:spTgt spid="41"/>
                                        </p:tgtEl>
                                        <p:attrNameLst>
                                          <p:attrName>style.visibility</p:attrName>
                                        </p:attrNameLst>
                                      </p:cBhvr>
                                      <p:to>
                                        <p:strVal val="hidden"/>
                                      </p:to>
                                    </p:set>
                                  </p:childTnLst>
                                </p:cTn>
                              </p:par>
                              <p:par>
                                <p:cTn id="161" presetID="14" presetClass="exit" presetSubtype="10" fill="hold" nodeType="withEffect">
                                  <p:stCondLst>
                                    <p:cond delay="0"/>
                                  </p:stCondLst>
                                  <p:childTnLst>
                                    <p:animEffect transition="out" filter="randombar(horizontal)">
                                      <p:cBhvr>
                                        <p:cTn id="162" dur="500"/>
                                        <p:tgtEl>
                                          <p:spTgt spid="42"/>
                                        </p:tgtEl>
                                      </p:cBhvr>
                                    </p:animEffect>
                                    <p:set>
                                      <p:cBhvr>
                                        <p:cTn id="163" dur="1" fill="hold">
                                          <p:stCondLst>
                                            <p:cond delay="499"/>
                                          </p:stCondLst>
                                        </p:cTn>
                                        <p:tgtEl>
                                          <p:spTgt spid="42"/>
                                        </p:tgtEl>
                                        <p:attrNameLst>
                                          <p:attrName>style.visibility</p:attrName>
                                        </p:attrNameLst>
                                      </p:cBhvr>
                                      <p:to>
                                        <p:strVal val="hidden"/>
                                      </p:to>
                                    </p:set>
                                  </p:childTnLst>
                                </p:cTn>
                              </p:par>
                              <p:par>
                                <p:cTn id="164" presetID="14" presetClass="exit" presetSubtype="10" fill="hold" nodeType="withEffect">
                                  <p:stCondLst>
                                    <p:cond delay="0"/>
                                  </p:stCondLst>
                                  <p:childTnLst>
                                    <p:animEffect transition="out" filter="randombar(horizontal)">
                                      <p:cBhvr>
                                        <p:cTn id="165" dur="500"/>
                                        <p:tgtEl>
                                          <p:spTgt spid="45"/>
                                        </p:tgtEl>
                                      </p:cBhvr>
                                    </p:animEffect>
                                    <p:set>
                                      <p:cBhvr>
                                        <p:cTn id="166" dur="1" fill="hold">
                                          <p:stCondLst>
                                            <p:cond delay="499"/>
                                          </p:stCondLst>
                                        </p:cTn>
                                        <p:tgtEl>
                                          <p:spTgt spid="45"/>
                                        </p:tgtEl>
                                        <p:attrNameLst>
                                          <p:attrName>style.visibility</p:attrName>
                                        </p:attrNameLst>
                                      </p:cBhvr>
                                      <p:to>
                                        <p:strVal val="hidden"/>
                                      </p:to>
                                    </p:set>
                                  </p:childTnLst>
                                </p:cTn>
                              </p:par>
                              <p:par>
                                <p:cTn id="167" presetID="14" presetClass="exit" presetSubtype="10" fill="hold" grpId="1" nodeType="withEffect">
                                  <p:stCondLst>
                                    <p:cond delay="0"/>
                                  </p:stCondLst>
                                  <p:childTnLst>
                                    <p:animEffect transition="out" filter="randombar(horizontal)">
                                      <p:cBhvr>
                                        <p:cTn id="168" dur="500"/>
                                        <p:tgtEl>
                                          <p:spTgt spid="47"/>
                                        </p:tgtEl>
                                      </p:cBhvr>
                                    </p:animEffect>
                                    <p:set>
                                      <p:cBhvr>
                                        <p:cTn id="169" dur="1" fill="hold">
                                          <p:stCondLst>
                                            <p:cond delay="499"/>
                                          </p:stCondLst>
                                        </p:cTn>
                                        <p:tgtEl>
                                          <p:spTgt spid="47"/>
                                        </p:tgtEl>
                                        <p:attrNameLst>
                                          <p:attrName>style.visibility</p:attrName>
                                        </p:attrNameLst>
                                      </p:cBhvr>
                                      <p:to>
                                        <p:strVal val="hidden"/>
                                      </p:to>
                                    </p:set>
                                  </p:childTnLst>
                                </p:cTn>
                              </p:par>
                              <p:par>
                                <p:cTn id="170" presetID="14" presetClass="exit" presetSubtype="10" fill="hold" nodeType="withEffect">
                                  <p:stCondLst>
                                    <p:cond delay="0"/>
                                  </p:stCondLst>
                                  <p:childTnLst>
                                    <p:animEffect transition="out" filter="randombar(horizontal)">
                                      <p:cBhvr>
                                        <p:cTn id="171" dur="500"/>
                                        <p:tgtEl>
                                          <p:spTgt spid="48"/>
                                        </p:tgtEl>
                                      </p:cBhvr>
                                    </p:animEffect>
                                    <p:set>
                                      <p:cBhvr>
                                        <p:cTn id="172" dur="1" fill="hold">
                                          <p:stCondLst>
                                            <p:cond delay="499"/>
                                          </p:stCondLst>
                                        </p:cTn>
                                        <p:tgtEl>
                                          <p:spTgt spid="48"/>
                                        </p:tgtEl>
                                        <p:attrNameLst>
                                          <p:attrName>style.visibility</p:attrName>
                                        </p:attrNameLst>
                                      </p:cBhvr>
                                      <p:to>
                                        <p:strVal val="hidden"/>
                                      </p:to>
                                    </p:set>
                                  </p:childTnLst>
                                </p:cTn>
                              </p:par>
                              <p:par>
                                <p:cTn id="173" presetID="14" presetClass="exit" presetSubtype="10" fill="hold" nodeType="withEffect">
                                  <p:stCondLst>
                                    <p:cond delay="0"/>
                                  </p:stCondLst>
                                  <p:childTnLst>
                                    <p:animEffect transition="out" filter="randombar(horizontal)">
                                      <p:cBhvr>
                                        <p:cTn id="174" dur="500"/>
                                        <p:tgtEl>
                                          <p:spTgt spid="51"/>
                                        </p:tgtEl>
                                      </p:cBhvr>
                                    </p:animEffect>
                                    <p:set>
                                      <p:cBhvr>
                                        <p:cTn id="175" dur="1" fill="hold">
                                          <p:stCondLst>
                                            <p:cond delay="499"/>
                                          </p:stCondLst>
                                        </p:cTn>
                                        <p:tgtEl>
                                          <p:spTgt spid="51"/>
                                        </p:tgtEl>
                                        <p:attrNameLst>
                                          <p:attrName>style.visibility</p:attrName>
                                        </p:attrNameLst>
                                      </p:cBhvr>
                                      <p:to>
                                        <p:strVal val="hidden"/>
                                      </p:to>
                                    </p:set>
                                  </p:childTnLst>
                                </p:cTn>
                              </p:par>
                              <p:par>
                                <p:cTn id="176" presetID="14" presetClass="exit" presetSubtype="10" fill="hold" nodeType="withEffect">
                                  <p:stCondLst>
                                    <p:cond delay="0"/>
                                  </p:stCondLst>
                                  <p:childTnLst>
                                    <p:animEffect transition="out" filter="randombar(horizontal)">
                                      <p:cBhvr>
                                        <p:cTn id="177" dur="500"/>
                                        <p:tgtEl>
                                          <p:spTgt spid="52"/>
                                        </p:tgtEl>
                                      </p:cBhvr>
                                    </p:animEffect>
                                    <p:set>
                                      <p:cBhvr>
                                        <p:cTn id="178" dur="1" fill="hold">
                                          <p:stCondLst>
                                            <p:cond delay="499"/>
                                          </p:stCondLst>
                                        </p:cTn>
                                        <p:tgtEl>
                                          <p:spTgt spid="52"/>
                                        </p:tgtEl>
                                        <p:attrNameLst>
                                          <p:attrName>style.visibility</p:attrName>
                                        </p:attrNameLst>
                                      </p:cBhvr>
                                      <p:to>
                                        <p:strVal val="hidden"/>
                                      </p:to>
                                    </p:set>
                                  </p:childTnLst>
                                </p:cTn>
                              </p:par>
                              <p:par>
                                <p:cTn id="179" presetID="14" presetClass="exit" presetSubtype="10" fill="hold" nodeType="withEffect">
                                  <p:stCondLst>
                                    <p:cond delay="0"/>
                                  </p:stCondLst>
                                  <p:childTnLst>
                                    <p:animEffect transition="out" filter="randombar(horizontal)">
                                      <p:cBhvr>
                                        <p:cTn id="180" dur="500"/>
                                        <p:tgtEl>
                                          <p:spTgt spid="53"/>
                                        </p:tgtEl>
                                      </p:cBhvr>
                                    </p:animEffect>
                                    <p:set>
                                      <p:cBhvr>
                                        <p:cTn id="181" dur="1" fill="hold">
                                          <p:stCondLst>
                                            <p:cond delay="499"/>
                                          </p:stCondLst>
                                        </p:cTn>
                                        <p:tgtEl>
                                          <p:spTgt spid="53"/>
                                        </p:tgtEl>
                                        <p:attrNameLst>
                                          <p:attrName>style.visibility</p:attrName>
                                        </p:attrNameLst>
                                      </p:cBhvr>
                                      <p:to>
                                        <p:strVal val="hidden"/>
                                      </p:to>
                                    </p:set>
                                  </p:childTnLst>
                                </p:cTn>
                              </p:par>
                              <p:par>
                                <p:cTn id="182" presetID="14" presetClass="exit" presetSubtype="10" fill="hold" grpId="1" nodeType="withEffect">
                                  <p:stCondLst>
                                    <p:cond delay="0"/>
                                  </p:stCondLst>
                                  <p:childTnLst>
                                    <p:animEffect transition="out" filter="randombar(horizontal)">
                                      <p:cBhvr>
                                        <p:cTn id="183" dur="500"/>
                                        <p:tgtEl>
                                          <p:spTgt spid="55"/>
                                        </p:tgtEl>
                                      </p:cBhvr>
                                    </p:animEffect>
                                    <p:set>
                                      <p:cBhvr>
                                        <p:cTn id="184" dur="1" fill="hold">
                                          <p:stCondLst>
                                            <p:cond delay="499"/>
                                          </p:stCondLst>
                                        </p:cTn>
                                        <p:tgtEl>
                                          <p:spTgt spid="55"/>
                                        </p:tgtEl>
                                        <p:attrNameLst>
                                          <p:attrName>style.visibility</p:attrName>
                                        </p:attrNameLst>
                                      </p:cBhvr>
                                      <p:to>
                                        <p:strVal val="hidden"/>
                                      </p:to>
                                    </p:set>
                                  </p:childTnLst>
                                </p:cTn>
                              </p:par>
                            </p:childTnLst>
                          </p:cTn>
                        </p:par>
                      </p:childTnLst>
                    </p:cTn>
                  </p:par>
                  <p:par>
                    <p:cTn id="185" fill="hold">
                      <p:stCondLst>
                        <p:cond delay="indefinite"/>
                      </p:stCondLst>
                      <p:childTnLst>
                        <p:par>
                          <p:cTn id="186" fill="hold">
                            <p:stCondLst>
                              <p:cond delay="0"/>
                            </p:stCondLst>
                            <p:childTnLst>
                              <p:par>
                                <p:cTn id="187" presetID="14" presetClass="entr" presetSubtype="10" fill="hold" nodeType="clickEffect">
                                  <p:stCondLst>
                                    <p:cond delay="0"/>
                                  </p:stCondLst>
                                  <p:childTnLst>
                                    <p:set>
                                      <p:cBhvr>
                                        <p:cTn id="188" dur="1" fill="hold">
                                          <p:stCondLst>
                                            <p:cond delay="0"/>
                                          </p:stCondLst>
                                        </p:cTn>
                                        <p:tgtEl>
                                          <p:spTgt spid="2"/>
                                        </p:tgtEl>
                                        <p:attrNameLst>
                                          <p:attrName>style.visibility</p:attrName>
                                        </p:attrNameLst>
                                      </p:cBhvr>
                                      <p:to>
                                        <p:strVal val="visible"/>
                                      </p:to>
                                    </p:set>
                                    <p:animEffect transition="in" filter="randombar(horizontal)">
                                      <p:cBhvr>
                                        <p:cTn id="18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6" grpId="0"/>
      <p:bldP spid="17" grpId="0"/>
      <p:bldP spid="18" grpId="0"/>
      <p:bldP spid="19" grpId="0"/>
      <p:bldP spid="20" grpId="0"/>
      <p:bldP spid="21" grpId="0"/>
      <p:bldP spid="23" grpId="0"/>
      <p:bldP spid="23" grpId="1"/>
      <p:bldP spid="33" grpId="0"/>
      <p:bldP spid="33" grpId="1"/>
      <p:bldP spid="34" grpId="0"/>
      <p:bldP spid="34" grpId="1"/>
      <p:bldP spid="41" grpId="0"/>
      <p:bldP spid="41" grpId="1"/>
      <p:bldP spid="47" grpId="0"/>
      <p:bldP spid="47" grpId="1"/>
      <p:bldP spid="55" grpId="0"/>
      <p:bldP spid="55" grpId="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478</TotalTime>
  <Words>1107</Words>
  <Application>Microsoft Office PowerPoint</Application>
  <PresentationFormat>Widescreen</PresentationFormat>
  <Paragraphs>259</Paragraphs>
  <Slides>20</Slides>
  <Notes>9</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20</vt:i4>
      </vt:variant>
    </vt:vector>
  </HeadingPairs>
  <TitlesOfParts>
    <vt:vector size="28" baseType="lpstr">
      <vt:lpstr>Gulim</vt:lpstr>
      <vt:lpstr>Arial</vt:lpstr>
      <vt:lpstr>Calibri</vt:lpstr>
      <vt:lpstr>Calibri Light</vt:lpstr>
      <vt:lpstr>Cambria Math</vt:lpstr>
      <vt:lpstr>Helvetica Neue</vt:lpstr>
      <vt:lpstr>Wingdings</vt:lpstr>
      <vt:lpstr>Office Theme</vt:lpstr>
      <vt:lpstr>Central Dogma Theory  and  Kinetic Models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Central Dogma Theory  and  Kinetic Models</dc:title>
  <dc:creator>albi8340@bears.unco.edu</dc:creator>
  <cp:lastModifiedBy>albi8340@bears.unco.edu</cp:lastModifiedBy>
  <cp:revision>19</cp:revision>
  <dcterms:created xsi:type="dcterms:W3CDTF">2018-04-26T08:00:21Z</dcterms:created>
  <dcterms:modified xsi:type="dcterms:W3CDTF">2018-04-27T07:20:36Z</dcterms:modified>
</cp:coreProperties>
</file>